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9" r:id="rId2"/>
    <p:sldId id="410" r:id="rId3"/>
    <p:sldId id="411" r:id="rId4"/>
    <p:sldId id="412" r:id="rId5"/>
    <p:sldId id="419" r:id="rId6"/>
    <p:sldId id="418" r:id="rId7"/>
    <p:sldId id="420" r:id="rId8"/>
    <p:sldId id="421" r:id="rId9"/>
    <p:sldId id="422" r:id="rId10"/>
    <p:sldId id="423"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436" r:id="rId24"/>
    <p:sldId id="437" r:id="rId25"/>
    <p:sldId id="438" r:id="rId26"/>
    <p:sldId id="439" r:id="rId27"/>
    <p:sldId id="440" r:id="rId28"/>
    <p:sldId id="442" r:id="rId29"/>
    <p:sldId id="441" r:id="rId30"/>
    <p:sldId id="443" r:id="rId31"/>
    <p:sldId id="444" r:id="rId32"/>
    <p:sldId id="445" r:id="rId33"/>
    <p:sldId id="446" r:id="rId34"/>
    <p:sldId id="447" r:id="rId35"/>
    <p:sldId id="448" r:id="rId36"/>
    <p:sldId id="449" r:id="rId37"/>
    <p:sldId id="450" r:id="rId38"/>
    <p:sldId id="451" r:id="rId39"/>
    <p:sldId id="452" r:id="rId40"/>
    <p:sldId id="453" r:id="rId41"/>
    <p:sldId id="454" r:id="rId42"/>
    <p:sldId id="455" r:id="rId43"/>
    <p:sldId id="456" r:id="rId44"/>
    <p:sldId id="457" r:id="rId45"/>
    <p:sldId id="458" r:id="rId46"/>
    <p:sldId id="459" r:id="rId47"/>
    <p:sldId id="460" r:id="rId48"/>
    <p:sldId id="461" r:id="rId49"/>
    <p:sldId id="462" r:id="rId50"/>
    <p:sldId id="463" r:id="rId51"/>
    <p:sldId id="464" r:id="rId52"/>
    <p:sldId id="465" r:id="rId53"/>
    <p:sldId id="466" r:id="rId54"/>
    <p:sldId id="467" r:id="rId55"/>
    <p:sldId id="468" r:id="rId56"/>
    <p:sldId id="469" r:id="rId57"/>
    <p:sldId id="470" r:id="rId58"/>
  </p:sldIdLst>
  <p:sldSz cx="12192000" cy="6858000"/>
  <p:notesSz cx="6858000" cy="9144000"/>
  <p:embeddedFontLst>
    <p:embeddedFont>
      <p:font typeface="思源黑体 CN Bold" panose="020B0800000000000000" pitchFamily="34" charset="-122"/>
      <p:bold r:id="rId59"/>
    </p:embeddedFont>
    <p:embeddedFont>
      <p:font typeface="思源黑体 CN Normal" panose="020B0400000000000000" pitchFamily="34" charset="-122"/>
      <p:regular r:id="rId60"/>
    </p:embeddedFont>
    <p:embeddedFont>
      <p:font typeface="微软雅黑" panose="020B0503020204020204" pitchFamily="34" charset="-122"/>
      <p:regular r:id="rId61"/>
      <p:bold r:id="rId62"/>
    </p:embeddedFont>
    <p:embeddedFont>
      <p:font typeface="字魂联盟综艺体" panose="00000500000000000000" pitchFamily="2" charset="-122"/>
      <p:regular r:id="rId63"/>
    </p:embeddedFont>
    <p:embeddedFont>
      <p:font typeface="Calibri" panose="020F0502020204030204" pitchFamily="34" charset="0"/>
      <p:regular r:id="rId64"/>
      <p:bold r:id="rId65"/>
      <p:italic r:id="rId66"/>
      <p:boldItalic r:id="rId6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B0FC"/>
    <a:srgbClr val="6DD2FC"/>
    <a:srgbClr val="BBEDFC"/>
    <a:srgbClr val="E94977"/>
    <a:srgbClr val="FCA6B6"/>
    <a:srgbClr val="A9E9FC"/>
    <a:srgbClr val="FCBFCD"/>
    <a:srgbClr val="A6E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97" d="100"/>
          <a:sy n="97" d="100"/>
        </p:scale>
        <p:origin x="7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形" descr="043be5165d6dfdea7264d80d616e83564af">
            <a:extLst>
              <a:ext uri="{FF2B5EF4-FFF2-40B4-BE49-F238E27FC236}">
                <a16:creationId xmlns:a16="http://schemas.microsoft.com/office/drawing/2014/main" id="{44BD6E23-B77D-4CC8-8326-CEB769A61A32}"/>
              </a:ext>
            </a:extLst>
          </p:cNvPr>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8" name="矩形 7">
            <a:extLst>
              <a:ext uri="{FF2B5EF4-FFF2-40B4-BE49-F238E27FC236}">
                <a16:creationId xmlns:a16="http://schemas.microsoft.com/office/drawing/2014/main" id="{09CF6328-16BF-4652-8A97-4181B7B04106}"/>
              </a:ext>
            </a:extLst>
          </p:cNvPr>
          <p:cNvSpPr/>
          <p:nvPr userDrawn="1"/>
        </p:nvSpPr>
        <p:spPr>
          <a:xfrm>
            <a:off x="9286875" y="209550"/>
            <a:ext cx="2905125" cy="2867025"/>
          </a:xfrm>
          <a:prstGeom prst="rect">
            <a:avLst/>
          </a:prstGeom>
          <a:solidFill>
            <a:srgbClr val="A9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171AC1E-4037-45EC-9C26-2ADA31615566}"/>
              </a:ext>
            </a:extLst>
          </p:cNvPr>
          <p:cNvSpPr/>
          <p:nvPr userDrawn="1"/>
        </p:nvSpPr>
        <p:spPr>
          <a:xfrm>
            <a:off x="4857750" y="3981450"/>
            <a:ext cx="7334250" cy="2867025"/>
          </a:xfrm>
          <a:prstGeom prst="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descr="043be5165d6ea7264d80d616e8sd3564af">
            <a:extLst>
              <a:ext uri="{FF2B5EF4-FFF2-40B4-BE49-F238E27FC236}">
                <a16:creationId xmlns:a16="http://schemas.microsoft.com/office/drawing/2014/main" id="{79612D0E-6FF2-4B71-82D6-57654762F29C}"/>
              </a:ext>
            </a:extLst>
          </p:cNvPr>
          <p:cNvPicPr>
            <a:picLocks noChangeAspect="1"/>
          </p:cNvPicPr>
          <p:nvPr userDrawn="1"/>
        </p:nvPicPr>
        <p:blipFill>
          <a:blip r:embed="rId3"/>
          <a:srcRect t="59676" r="26227"/>
          <a:stretch>
            <a:fillRect/>
          </a:stretch>
        </p:blipFill>
        <p:spPr>
          <a:xfrm>
            <a:off x="0" y="4610735"/>
            <a:ext cx="5756910" cy="22472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形" descr="043be5165d6dfdea7264d80d616e83564af">
            <a:extLst>
              <a:ext uri="{FF2B5EF4-FFF2-40B4-BE49-F238E27FC236}">
                <a16:creationId xmlns:a16="http://schemas.microsoft.com/office/drawing/2014/main" id="{AA71FAB9-C007-4F46-A801-8FAFF7BD8311}"/>
              </a:ext>
            </a:extLst>
          </p:cNvPr>
          <p:cNvPicPr>
            <a:picLocks noChangeAspect="1"/>
          </p:cNvPicPr>
          <p:nvPr userDrawn="1"/>
        </p:nvPicPr>
        <p:blipFill>
          <a:blip r:embed="rId2"/>
          <a:srcRect t="10620" b="10620"/>
          <a:stretch>
            <a:fillRect/>
          </a:stretch>
        </p:blipFill>
        <p:spPr>
          <a:xfrm flipH="1">
            <a:off x="0" y="0"/>
            <a:ext cx="12192000" cy="6858000"/>
          </a:xfrm>
          <a:prstGeom prst="rect">
            <a:avLst/>
          </a:prstGeom>
        </p:spPr>
      </p:pic>
      <p:sp>
        <p:nvSpPr>
          <p:cNvPr id="3" name="图形">
            <a:extLst>
              <a:ext uri="{FF2B5EF4-FFF2-40B4-BE49-F238E27FC236}">
                <a16:creationId xmlns:a16="http://schemas.microsoft.com/office/drawing/2014/main" id="{D4DA196A-05FF-4BEA-8EA3-6C0B93B49E99}"/>
              </a:ext>
            </a:extLst>
          </p:cNvPr>
          <p:cNvSpPr/>
          <p:nvPr userDrawn="1"/>
        </p:nvSpPr>
        <p:spPr>
          <a:xfrm>
            <a:off x="346710" y="322217"/>
            <a:ext cx="11498580" cy="618780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zh-CN" altLang="en-US" dirty="0"/>
              <a:t>充分认识自己才能更好地提升自己的竞争力，人们要充分认识到不断提升自我的必要性。 </a:t>
            </a:r>
          </a:p>
          <a:p>
            <a:r>
              <a:rPr lang="zh-CN" altLang="en-US" dirty="0"/>
              <a:t>然而，个人的时间与精力毕竟有限，只有找准自己需要提升的环节，才能获得更快速、有效地 </a:t>
            </a:r>
          </a:p>
          <a:p>
            <a:r>
              <a:rPr lang="zh-CN" altLang="en-US" dirty="0"/>
              <a:t>提升。</a:t>
            </a:r>
            <a:endParaRPr lang="zh-CN" altLang="en-US" dirty="0">
              <a:cs typeface="字魂58号-创中黑" panose="00000500000000000000" charset="-122"/>
            </a:endParaRPr>
          </a:p>
        </p:txBody>
      </p:sp>
      <p:sp>
        <p:nvSpPr>
          <p:cNvPr id="6" name="图形">
            <a:extLst>
              <a:ext uri="{FF2B5EF4-FFF2-40B4-BE49-F238E27FC236}">
                <a16:creationId xmlns:a16="http://schemas.microsoft.com/office/drawing/2014/main" id="{F7001747-8E17-481A-B4F7-743E2F4A8E7E}"/>
              </a:ext>
            </a:extLst>
          </p:cNvPr>
          <p:cNvSpPr/>
          <p:nvPr userDrawn="1"/>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extLst>
      <p:ext uri="{BB962C8B-B14F-4D97-AF65-F5344CB8AC3E}">
        <p14:creationId xmlns:p14="http://schemas.microsoft.com/office/powerpoint/2010/main" val="332673891"/>
      </p:ext>
    </p:extLst>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2025/8/21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19.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8.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6.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5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3"/>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4"/>
          <a:srcRect l="49245" t="2929" r="27901" b="77597"/>
          <a:stretch/>
        </p:blipFill>
        <p:spPr>
          <a:xfrm>
            <a:off x="683894" y="302058"/>
            <a:ext cx="2194561" cy="1335540"/>
          </a:xfrm>
          <a:prstGeom prst="rect">
            <a:avLst/>
          </a:prstGeom>
        </p:spPr>
      </p:pic>
      <p:sp>
        <p:nvSpPr>
          <p:cNvPr id="9" name="图形"/>
          <p:cNvSpPr/>
          <p:nvPr/>
        </p:nvSpPr>
        <p:spPr>
          <a:xfrm>
            <a:off x="1691639" y="2162492"/>
            <a:ext cx="8808085" cy="2154436"/>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职业生涯规划与</a:t>
            </a:r>
            <a:endParaRPr lang="en-US" altLang="zh-CN" sz="7000" dirty="0">
              <a:ln w="28575">
                <a:noFill/>
              </a:ln>
              <a:solidFill>
                <a:srgbClr val="3CB0FC"/>
              </a:solidFill>
              <a:latin typeface="字魂联盟综艺体" panose="00000500000000000000" pitchFamily="2" charset="-122"/>
              <a:ea typeface="字魂联盟综艺体" panose="00000500000000000000" pitchFamily="2" charset="-122"/>
            </a:endParaRPr>
          </a:p>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创新赋能</a:t>
            </a: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项目二 探索自我</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2661602"/>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2660967"/>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5"/>
          <a:stretch>
            <a:fillRect/>
          </a:stretch>
        </p:blipFill>
        <p:spPr>
          <a:xfrm>
            <a:off x="10135870" y="1188085"/>
            <a:ext cx="588645" cy="188595"/>
          </a:xfrm>
          <a:prstGeom prst="rect">
            <a:avLst/>
          </a:prstGeom>
        </p:spPr>
      </p:pic>
      <p:pic>
        <p:nvPicPr>
          <p:cNvPr id="13" name="图片 12">
            <a:extLst>
              <a:ext uri="{FF2B5EF4-FFF2-40B4-BE49-F238E27FC236}">
                <a16:creationId xmlns:a16="http://schemas.microsoft.com/office/drawing/2014/main" id="{AE76E354-7DDA-4D69-BF6D-EC6E347EE5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04" b="22088"/>
          <a:stretch/>
        </p:blipFill>
        <p:spPr>
          <a:xfrm>
            <a:off x="7991888" y="4191270"/>
            <a:ext cx="3523202" cy="2160000"/>
          </a:xfrm>
          <a:prstGeom prst="rect">
            <a:avLst/>
          </a:prstGeom>
        </p:spPr>
      </p:pic>
      <p:pic>
        <p:nvPicPr>
          <p:cNvPr id="41" name="图形" descr="043be5165d6ea7264d80d616e8sd3564af">
            <a:extLst>
              <a:ext uri="{FF2B5EF4-FFF2-40B4-BE49-F238E27FC236}">
                <a16:creationId xmlns:a16="http://schemas.microsoft.com/office/drawing/2014/main" id="{220A8012-7942-4555-AEEE-2B9549540E66}"/>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122520"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二、培养职业兴趣</a:t>
            </a:r>
          </a:p>
        </p:txBody>
      </p:sp>
      <p:sp>
        <p:nvSpPr>
          <p:cNvPr id="5" name="矩形 4">
            <a:extLst>
              <a:ext uri="{FF2B5EF4-FFF2-40B4-BE49-F238E27FC236}">
                <a16:creationId xmlns:a16="http://schemas.microsoft.com/office/drawing/2014/main" id="{DFA54834-A187-490D-8683-853E8C4A299C}"/>
              </a:ext>
            </a:extLst>
          </p:cNvPr>
          <p:cNvSpPr/>
          <p:nvPr/>
        </p:nvSpPr>
        <p:spPr>
          <a:xfrm>
            <a:off x="5785730" y="3340217"/>
            <a:ext cx="5653208" cy="1135054"/>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a:t>
            </a:r>
            <a:r>
              <a:rPr lang="zh-CN" altLang="en-US" sz="2400" dirty="0">
                <a:latin typeface="+mj-ea"/>
                <a:ea typeface="+mj-ea"/>
              </a:rPr>
              <a:t>培养职业兴趣，对获得事业的成功有深远的意义。</a:t>
            </a:r>
          </a:p>
        </p:txBody>
      </p:sp>
      <p:pic>
        <p:nvPicPr>
          <p:cNvPr id="2" name="图片 1">
            <a:extLst>
              <a:ext uri="{FF2B5EF4-FFF2-40B4-BE49-F238E27FC236}">
                <a16:creationId xmlns:a16="http://schemas.microsoft.com/office/drawing/2014/main" id="{EBA46A34-49C8-4910-9FAE-8CF17CE131FB}"/>
              </a:ext>
            </a:extLst>
          </p:cNvPr>
          <p:cNvPicPr>
            <a:picLocks noChangeAspect="1"/>
          </p:cNvPicPr>
          <p:nvPr/>
        </p:nvPicPr>
        <p:blipFill>
          <a:blip r:embed="rId3"/>
          <a:stretch>
            <a:fillRect/>
          </a:stretch>
        </p:blipFill>
        <p:spPr>
          <a:xfrm>
            <a:off x="836345" y="2023979"/>
            <a:ext cx="4511433" cy="432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3128061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2" y="1279157"/>
            <a:ext cx="2129790"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a:t>
            </a:r>
            <a:r>
              <a:rPr lang="zh-CN" altLang="en-US" sz="2400" b="1" dirty="0">
                <a:solidFill>
                  <a:srgbClr val="3CB0FC"/>
                </a:solidFill>
                <a:latin typeface="+mj-ea"/>
                <a:ea typeface="+mj-ea"/>
              </a:rPr>
              <a:t>自我探索</a:t>
            </a:r>
          </a:p>
        </p:txBody>
      </p:sp>
      <p:sp>
        <p:nvSpPr>
          <p:cNvPr id="3" name="矩形 2">
            <a:extLst>
              <a:ext uri="{FF2B5EF4-FFF2-40B4-BE49-F238E27FC236}">
                <a16:creationId xmlns:a16="http://schemas.microsoft.com/office/drawing/2014/main" id="{75F8AED9-7B00-4EE0-949A-B109437461FA}"/>
              </a:ext>
            </a:extLst>
          </p:cNvPr>
          <p:cNvSpPr/>
          <p:nvPr/>
        </p:nvSpPr>
        <p:spPr>
          <a:xfrm>
            <a:off x="809764" y="2489964"/>
            <a:ext cx="4416754" cy="2571666"/>
          </a:xfrm>
          <a:prstGeom prst="rect">
            <a:avLst/>
          </a:prstGeom>
        </p:spPr>
        <p:txBody>
          <a:bodyPr wrap="square">
            <a:spAutoFit/>
          </a:bodyPr>
          <a:lstStyle/>
          <a:p>
            <a:pPr>
              <a:lnSpc>
                <a:spcPct val="150000"/>
              </a:lnSpc>
            </a:pPr>
            <a:r>
              <a:rPr lang="zh-CN" altLang="en-US" sz="2200" dirty="0">
                <a:latin typeface="+mj-ea"/>
                <a:ea typeface="+mj-ea"/>
              </a:rPr>
              <a:t>       了解自己的兴趣爱好、优势等是培养职业兴趣的第一步。大学生可以通过自我评估和职业测评，如性格测试或职业兴趣问卷来更深入地了解自己。</a:t>
            </a:r>
          </a:p>
        </p:txBody>
      </p:sp>
      <p:pic>
        <p:nvPicPr>
          <p:cNvPr id="2" name="图片 1">
            <a:extLst>
              <a:ext uri="{FF2B5EF4-FFF2-40B4-BE49-F238E27FC236}">
                <a16:creationId xmlns:a16="http://schemas.microsoft.com/office/drawing/2014/main" id="{E8FFE539-5C59-44A4-99BA-43CE6BE31BD9}"/>
              </a:ext>
            </a:extLst>
          </p:cNvPr>
          <p:cNvPicPr>
            <a:picLocks noChangeAspect="1"/>
          </p:cNvPicPr>
          <p:nvPr/>
        </p:nvPicPr>
        <p:blipFill rotWithShape="1">
          <a:blip r:embed="rId3"/>
          <a:srcRect l="547"/>
          <a:stretch/>
        </p:blipFill>
        <p:spPr>
          <a:xfrm>
            <a:off x="5426238" y="1615797"/>
            <a:ext cx="5955998" cy="4320000"/>
          </a:xfrm>
          <a:prstGeom prst="rect">
            <a:avLst/>
          </a:prstGeom>
        </p:spPr>
      </p:pic>
    </p:spTree>
    <p:custDataLst>
      <p:tags r:id="rId1"/>
    </p:custDataLst>
    <p:extLst>
      <p:ext uri="{BB962C8B-B14F-4D97-AF65-F5344CB8AC3E}">
        <p14:creationId xmlns:p14="http://schemas.microsoft.com/office/powerpoint/2010/main" val="172421699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295774"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rPr>
              <a:t>2. </a:t>
            </a:r>
            <a:r>
              <a:rPr lang="zh-CN" altLang="en-US" sz="2400" b="1" dirty="0">
                <a:solidFill>
                  <a:srgbClr val="3CB0FC"/>
                </a:solidFill>
              </a:rPr>
              <a:t>重视培养中心兴趣</a:t>
            </a:r>
            <a:endParaRPr lang="zh-CN" altLang="en-US" sz="2400" b="1" dirty="0">
              <a:solidFill>
                <a:srgbClr val="3CB0FC"/>
              </a:solidFill>
              <a:latin typeface="+mj-ea"/>
              <a:ea typeface="+mj-ea"/>
            </a:endParaRPr>
          </a:p>
        </p:txBody>
      </p:sp>
      <p:pic>
        <p:nvPicPr>
          <p:cNvPr id="2" name="图片 1">
            <a:extLst>
              <a:ext uri="{FF2B5EF4-FFF2-40B4-BE49-F238E27FC236}">
                <a16:creationId xmlns:a16="http://schemas.microsoft.com/office/drawing/2014/main" id="{E8FFE539-5C59-44A4-99BA-43CE6BE31BD9}"/>
              </a:ext>
            </a:extLst>
          </p:cNvPr>
          <p:cNvPicPr>
            <a:picLocks noChangeAspect="1"/>
          </p:cNvPicPr>
          <p:nvPr/>
        </p:nvPicPr>
        <p:blipFill rotWithShape="1">
          <a:blip r:embed="rId3"/>
          <a:srcRect l="547"/>
          <a:stretch/>
        </p:blipFill>
        <p:spPr>
          <a:xfrm>
            <a:off x="5426238" y="1615797"/>
            <a:ext cx="5955998" cy="4320000"/>
          </a:xfrm>
          <a:prstGeom prst="rect">
            <a:avLst/>
          </a:prstGeom>
        </p:spPr>
      </p:pic>
      <p:sp>
        <p:nvSpPr>
          <p:cNvPr id="5" name="矩形 4">
            <a:extLst>
              <a:ext uri="{FF2B5EF4-FFF2-40B4-BE49-F238E27FC236}">
                <a16:creationId xmlns:a16="http://schemas.microsoft.com/office/drawing/2014/main" id="{075793F2-A469-4D80-BDAF-B0AAA7A17A42}"/>
              </a:ext>
            </a:extLst>
          </p:cNvPr>
          <p:cNvSpPr/>
          <p:nvPr/>
        </p:nvSpPr>
        <p:spPr>
          <a:xfrm>
            <a:off x="955221" y="2626992"/>
            <a:ext cx="4232796" cy="3079497"/>
          </a:xfrm>
          <a:prstGeom prst="rect">
            <a:avLst/>
          </a:prstGeom>
        </p:spPr>
        <p:txBody>
          <a:bodyPr wrap="square">
            <a:spAutoFit/>
          </a:bodyPr>
          <a:lstStyle/>
          <a:p>
            <a:pPr>
              <a:lnSpc>
                <a:spcPct val="150000"/>
              </a:lnSpc>
            </a:pPr>
            <a:r>
              <a:rPr lang="zh-CN" altLang="en-US" sz="2200" dirty="0">
                <a:solidFill>
                  <a:srgbClr val="231F20"/>
                </a:solidFill>
                <a:latin typeface="+mj-ea"/>
                <a:ea typeface="+mj-ea"/>
              </a:rPr>
              <a:t>       人的兴趣可以广泛，但不能浮泛。如果只具广泛性而无中心职业兴趣，人容易在职业规划 上心猿意马，最终难以有所成就；既广泛又有重点，才能学有所长，获得更多的知识。</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27351868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814511"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 </a:t>
            </a:r>
            <a:r>
              <a:rPr lang="zh-CN" altLang="en-US" sz="2400" b="1" dirty="0">
                <a:solidFill>
                  <a:srgbClr val="3CB0FC"/>
                </a:solidFill>
                <a:latin typeface="+mj-ea"/>
                <a:ea typeface="+mj-ea"/>
              </a:rPr>
              <a:t>积极参加实践</a:t>
            </a:r>
          </a:p>
        </p:txBody>
      </p:sp>
      <p:sp>
        <p:nvSpPr>
          <p:cNvPr id="5" name="矩形 4">
            <a:extLst>
              <a:ext uri="{FF2B5EF4-FFF2-40B4-BE49-F238E27FC236}">
                <a16:creationId xmlns:a16="http://schemas.microsoft.com/office/drawing/2014/main" id="{075793F2-A469-4D80-BDAF-B0AAA7A17A42}"/>
              </a:ext>
            </a:extLst>
          </p:cNvPr>
          <p:cNvSpPr/>
          <p:nvPr/>
        </p:nvSpPr>
        <p:spPr>
          <a:xfrm>
            <a:off x="964846" y="2743879"/>
            <a:ext cx="4232796"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a:t>
            </a:r>
            <a:r>
              <a:rPr lang="zh-CN" altLang="en-US" sz="2200" dirty="0">
                <a:latin typeface="+mj-ea"/>
                <a:ea typeface="+mj-ea"/>
              </a:rPr>
              <a:t>实践是培养职业兴趣的关键。只有通过实践，才能对职业本身有深刻的认识和了解，才能激发自己的职业兴趣。</a:t>
            </a:r>
          </a:p>
        </p:txBody>
      </p:sp>
      <p:pic>
        <p:nvPicPr>
          <p:cNvPr id="3" name="图片 2">
            <a:extLst>
              <a:ext uri="{FF2B5EF4-FFF2-40B4-BE49-F238E27FC236}">
                <a16:creationId xmlns:a16="http://schemas.microsoft.com/office/drawing/2014/main" id="{68639CC6-05A4-4E5E-A178-968BD1C0BE4B}"/>
              </a:ext>
            </a:extLst>
          </p:cNvPr>
          <p:cNvPicPr>
            <a:picLocks noChangeAspect="1"/>
          </p:cNvPicPr>
          <p:nvPr/>
        </p:nvPicPr>
        <p:blipFill>
          <a:blip r:embed="rId3"/>
          <a:stretch>
            <a:fillRect/>
          </a:stretch>
        </p:blipFill>
        <p:spPr>
          <a:xfrm>
            <a:off x="5637011" y="1279157"/>
            <a:ext cx="5817778" cy="5040000"/>
          </a:xfrm>
          <a:prstGeom prst="rect">
            <a:avLst/>
          </a:prstGeom>
        </p:spPr>
      </p:pic>
    </p:spTree>
    <p:custDataLst>
      <p:tags r:id="rId1"/>
    </p:custDataLst>
    <p:extLst>
      <p:ext uri="{BB962C8B-B14F-4D97-AF65-F5344CB8AC3E}">
        <p14:creationId xmlns:p14="http://schemas.microsoft.com/office/powerpoint/2010/main" val="324047634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2814511"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4. </a:t>
            </a:r>
            <a:r>
              <a:rPr lang="zh-CN" altLang="en-US" sz="2400" b="1" dirty="0">
                <a:solidFill>
                  <a:srgbClr val="3CB0FC"/>
                </a:solidFill>
                <a:latin typeface="+mj-ea"/>
                <a:ea typeface="+mj-ea"/>
              </a:rPr>
              <a:t>持续学习和成长</a:t>
            </a:r>
          </a:p>
        </p:txBody>
      </p:sp>
      <p:sp>
        <p:nvSpPr>
          <p:cNvPr id="5" name="矩形 4">
            <a:extLst>
              <a:ext uri="{FF2B5EF4-FFF2-40B4-BE49-F238E27FC236}">
                <a16:creationId xmlns:a16="http://schemas.microsoft.com/office/drawing/2014/main" id="{075793F2-A469-4D80-BDAF-B0AAA7A17A42}"/>
              </a:ext>
            </a:extLst>
          </p:cNvPr>
          <p:cNvSpPr/>
          <p:nvPr/>
        </p:nvSpPr>
        <p:spPr>
          <a:xfrm>
            <a:off x="964846" y="2743879"/>
            <a:ext cx="4232796" cy="3079497"/>
          </a:xfrm>
          <a:prstGeom prst="rect">
            <a:avLst/>
          </a:prstGeom>
        </p:spPr>
        <p:txBody>
          <a:bodyPr wrap="square">
            <a:spAutoFit/>
          </a:bodyPr>
          <a:lstStyle/>
          <a:p>
            <a:pPr>
              <a:lnSpc>
                <a:spcPct val="150000"/>
              </a:lnSpc>
            </a:pPr>
            <a:r>
              <a:rPr lang="zh-CN" altLang="en-US" sz="2200" dirty="0">
                <a:latin typeface="+mj-ea"/>
                <a:ea typeface="+mj-ea"/>
              </a:rPr>
              <a:t>       职业兴趣是一个持续发展的过程。大学生可以通过不断学习新知识和技能，在职业生涯中收获持续性成长，获得良好发展。持续学习和成长将使个人对工作保持热情和兴趣。</a:t>
            </a:r>
          </a:p>
        </p:txBody>
      </p:sp>
      <p:pic>
        <p:nvPicPr>
          <p:cNvPr id="3" name="图片 2">
            <a:extLst>
              <a:ext uri="{FF2B5EF4-FFF2-40B4-BE49-F238E27FC236}">
                <a16:creationId xmlns:a16="http://schemas.microsoft.com/office/drawing/2014/main" id="{68639CC6-05A4-4E5E-A178-968BD1C0BE4B}"/>
              </a:ext>
            </a:extLst>
          </p:cNvPr>
          <p:cNvPicPr>
            <a:picLocks noChangeAspect="1"/>
          </p:cNvPicPr>
          <p:nvPr/>
        </p:nvPicPr>
        <p:blipFill>
          <a:blip r:embed="rId3"/>
          <a:stretch>
            <a:fillRect/>
          </a:stretch>
        </p:blipFill>
        <p:spPr>
          <a:xfrm>
            <a:off x="5637011" y="1279157"/>
            <a:ext cx="5817778" cy="5040000"/>
          </a:xfrm>
          <a:prstGeom prst="rect">
            <a:avLst/>
          </a:prstGeom>
        </p:spPr>
      </p:pic>
    </p:spTree>
    <p:custDataLst>
      <p:tags r:id="rId1"/>
    </p:custDataLst>
    <p:extLst>
      <p:ext uri="{BB962C8B-B14F-4D97-AF65-F5344CB8AC3E}">
        <p14:creationId xmlns:p14="http://schemas.microsoft.com/office/powerpoint/2010/main" val="383983908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1E11CE17-2F1E-474C-9E15-E53304E373AF}"/>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407542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三、了解自己的职业兴趣</a:t>
            </a:r>
          </a:p>
        </p:txBody>
      </p:sp>
      <p:sp>
        <p:nvSpPr>
          <p:cNvPr id="3" name="矩形 2">
            <a:extLst>
              <a:ext uri="{FF2B5EF4-FFF2-40B4-BE49-F238E27FC236}">
                <a16:creationId xmlns:a16="http://schemas.microsoft.com/office/drawing/2014/main" id="{C62FBE75-E386-4B72-AFE0-203B3B8BFEC6}"/>
              </a:ext>
            </a:extLst>
          </p:cNvPr>
          <p:cNvSpPr/>
          <p:nvPr/>
        </p:nvSpPr>
        <p:spPr>
          <a:xfrm>
            <a:off x="1113322" y="2943017"/>
            <a:ext cx="9965355" cy="1689052"/>
          </a:xfrm>
          <a:prstGeom prst="rect">
            <a:avLst/>
          </a:prstGeom>
        </p:spPr>
        <p:txBody>
          <a:bodyPr wrap="square">
            <a:spAutoFit/>
          </a:bodyPr>
          <a:lstStyle/>
          <a:p>
            <a:pPr algn="just">
              <a:lnSpc>
                <a:spcPct val="150000"/>
              </a:lnSpc>
            </a:pPr>
            <a:r>
              <a:rPr lang="en-US" altLang="zh-CN" sz="2400" dirty="0">
                <a:solidFill>
                  <a:srgbClr val="231F20"/>
                </a:solidFill>
                <a:latin typeface="+mj-ea"/>
                <a:ea typeface="+mj-ea"/>
              </a:rPr>
              <a:t>【</a:t>
            </a:r>
            <a:r>
              <a:rPr lang="zh-CN" altLang="en-US" sz="2400" dirty="0">
                <a:solidFill>
                  <a:srgbClr val="231F20"/>
                </a:solidFill>
                <a:latin typeface="+mj-ea"/>
                <a:ea typeface="+mj-ea"/>
              </a:rPr>
              <a:t>测试说明</a:t>
            </a:r>
            <a:r>
              <a:rPr lang="en-US" altLang="zh-CN" sz="2400" dirty="0">
                <a:solidFill>
                  <a:srgbClr val="231F20"/>
                </a:solidFill>
                <a:latin typeface="+mj-ea"/>
                <a:ea typeface="+mj-ea"/>
              </a:rPr>
              <a:t>】</a:t>
            </a:r>
            <a:r>
              <a:rPr lang="zh-CN" altLang="en-US" sz="2400" dirty="0">
                <a:solidFill>
                  <a:srgbClr val="231F20"/>
                </a:solidFill>
                <a:latin typeface="+mj-ea"/>
                <a:ea typeface="+mj-ea"/>
              </a:rPr>
              <a:t>请根据自己的实际情况对以下问题作答，不要花时间去揣摩答案。回答时如果符合，得</a:t>
            </a:r>
            <a:r>
              <a:rPr lang="en-US" altLang="zh-CN" sz="2400" dirty="0">
                <a:solidFill>
                  <a:srgbClr val="231F20"/>
                </a:solidFill>
                <a:latin typeface="+mj-ea"/>
                <a:ea typeface="+mj-ea"/>
              </a:rPr>
              <a:t>1</a:t>
            </a:r>
            <a:r>
              <a:rPr lang="zh-CN" altLang="en-US" sz="2400" dirty="0">
                <a:solidFill>
                  <a:srgbClr val="231F20"/>
                </a:solidFill>
                <a:latin typeface="+mj-ea"/>
                <a:ea typeface="+mj-ea"/>
              </a:rPr>
              <a:t>分；不符合，得</a:t>
            </a:r>
            <a:r>
              <a:rPr lang="en-US" altLang="zh-CN" sz="2400" dirty="0">
                <a:solidFill>
                  <a:srgbClr val="231F20"/>
                </a:solidFill>
                <a:latin typeface="+mj-ea"/>
                <a:ea typeface="+mj-ea"/>
              </a:rPr>
              <a:t>0</a:t>
            </a:r>
            <a:r>
              <a:rPr lang="zh-CN" altLang="en-US" sz="2400" dirty="0">
                <a:solidFill>
                  <a:srgbClr val="231F20"/>
                </a:solidFill>
                <a:latin typeface="+mj-ea"/>
                <a:ea typeface="+mj-ea"/>
              </a:rPr>
              <a:t>分，回答结束后将分数填入表</a:t>
            </a:r>
            <a:r>
              <a:rPr lang="en-US" altLang="zh-CN" sz="2400" dirty="0">
                <a:solidFill>
                  <a:srgbClr val="231F20"/>
                </a:solidFill>
                <a:latin typeface="+mj-ea"/>
                <a:ea typeface="+mj-ea"/>
              </a:rPr>
              <a:t>2-1</a:t>
            </a:r>
            <a:r>
              <a:rPr lang="zh-CN" altLang="en-US" sz="2400" dirty="0">
                <a:solidFill>
                  <a:srgbClr val="231F20"/>
                </a:solidFill>
                <a:latin typeface="+mj-ea"/>
                <a:ea typeface="+mj-ea"/>
              </a:rPr>
              <a:t>。</a:t>
            </a:r>
            <a:endParaRPr lang="zh-CN" altLang="en-US" sz="2400" dirty="0">
              <a:latin typeface="+mj-ea"/>
              <a:ea typeface="+mj-ea"/>
            </a:endParaRPr>
          </a:p>
        </p:txBody>
      </p:sp>
    </p:spTree>
    <p:custDataLst>
      <p:tags r:id="rId1"/>
    </p:custDataLst>
    <p:extLst>
      <p:ext uri="{BB962C8B-B14F-4D97-AF65-F5344CB8AC3E}">
        <p14:creationId xmlns:p14="http://schemas.microsoft.com/office/powerpoint/2010/main" val="411452314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407542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三、了解自己的职业兴趣</a:t>
            </a:r>
          </a:p>
        </p:txBody>
      </p:sp>
      <p:pic>
        <p:nvPicPr>
          <p:cNvPr id="2" name="图片 1">
            <a:extLst>
              <a:ext uri="{FF2B5EF4-FFF2-40B4-BE49-F238E27FC236}">
                <a16:creationId xmlns:a16="http://schemas.microsoft.com/office/drawing/2014/main" id="{B3F006F1-48F4-4645-B991-3B91B0AA3479}"/>
              </a:ext>
            </a:extLst>
          </p:cNvPr>
          <p:cNvPicPr>
            <a:picLocks noChangeAspect="1"/>
          </p:cNvPicPr>
          <p:nvPr/>
        </p:nvPicPr>
        <p:blipFill>
          <a:blip r:embed="rId3"/>
          <a:stretch>
            <a:fillRect/>
          </a:stretch>
        </p:blipFill>
        <p:spPr>
          <a:xfrm>
            <a:off x="729093" y="2782400"/>
            <a:ext cx="5219048" cy="2390476"/>
          </a:xfrm>
          <a:prstGeom prst="rect">
            <a:avLst/>
          </a:prstGeom>
        </p:spPr>
      </p:pic>
      <p:pic>
        <p:nvPicPr>
          <p:cNvPr id="5" name="图片 4">
            <a:extLst>
              <a:ext uri="{FF2B5EF4-FFF2-40B4-BE49-F238E27FC236}">
                <a16:creationId xmlns:a16="http://schemas.microsoft.com/office/drawing/2014/main" id="{7064A2B4-C0FF-46BD-850B-9DF8B7FBFF95}"/>
              </a:ext>
            </a:extLst>
          </p:cNvPr>
          <p:cNvPicPr>
            <a:picLocks noChangeAspect="1"/>
          </p:cNvPicPr>
          <p:nvPr/>
        </p:nvPicPr>
        <p:blipFill>
          <a:blip r:embed="rId4"/>
          <a:stretch>
            <a:fillRect/>
          </a:stretch>
        </p:blipFill>
        <p:spPr>
          <a:xfrm>
            <a:off x="6243860" y="2010972"/>
            <a:ext cx="5171429" cy="3933333"/>
          </a:xfrm>
          <a:prstGeom prst="rect">
            <a:avLst/>
          </a:prstGeom>
        </p:spPr>
      </p:pic>
    </p:spTree>
    <p:custDataLst>
      <p:tags r:id="rId1"/>
    </p:custDataLst>
    <p:extLst>
      <p:ext uri="{BB962C8B-B14F-4D97-AF65-F5344CB8AC3E}">
        <p14:creationId xmlns:p14="http://schemas.microsoft.com/office/powerpoint/2010/main" val="163816462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407542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三、了解自己的职业兴趣</a:t>
            </a:r>
          </a:p>
        </p:txBody>
      </p:sp>
      <p:pic>
        <p:nvPicPr>
          <p:cNvPr id="3" name="图片 2">
            <a:extLst>
              <a:ext uri="{FF2B5EF4-FFF2-40B4-BE49-F238E27FC236}">
                <a16:creationId xmlns:a16="http://schemas.microsoft.com/office/drawing/2014/main" id="{4CEBA27C-C10A-410C-8DCD-CE0A10D5E975}"/>
              </a:ext>
            </a:extLst>
          </p:cNvPr>
          <p:cNvPicPr>
            <a:picLocks noChangeAspect="1"/>
          </p:cNvPicPr>
          <p:nvPr/>
        </p:nvPicPr>
        <p:blipFill>
          <a:blip r:embed="rId3"/>
          <a:stretch>
            <a:fillRect/>
          </a:stretch>
        </p:blipFill>
        <p:spPr>
          <a:xfrm>
            <a:off x="934095" y="2236097"/>
            <a:ext cx="5161905" cy="3733333"/>
          </a:xfrm>
          <a:prstGeom prst="rect">
            <a:avLst/>
          </a:prstGeom>
        </p:spPr>
      </p:pic>
      <p:pic>
        <p:nvPicPr>
          <p:cNvPr id="7" name="图片 6">
            <a:extLst>
              <a:ext uri="{FF2B5EF4-FFF2-40B4-BE49-F238E27FC236}">
                <a16:creationId xmlns:a16="http://schemas.microsoft.com/office/drawing/2014/main" id="{B106D6A3-4A2D-46CB-8A7F-A7B776EC652D}"/>
              </a:ext>
            </a:extLst>
          </p:cNvPr>
          <p:cNvPicPr>
            <a:picLocks noChangeAspect="1"/>
          </p:cNvPicPr>
          <p:nvPr/>
        </p:nvPicPr>
        <p:blipFill>
          <a:blip r:embed="rId4"/>
          <a:stretch>
            <a:fillRect/>
          </a:stretch>
        </p:blipFill>
        <p:spPr>
          <a:xfrm>
            <a:off x="6267974" y="2349373"/>
            <a:ext cx="5180952" cy="3314286"/>
          </a:xfrm>
          <a:prstGeom prst="rect">
            <a:avLst/>
          </a:prstGeom>
        </p:spPr>
      </p:pic>
    </p:spTree>
    <p:custDataLst>
      <p:tags r:id="rId1"/>
    </p:custDataLst>
    <p:extLst>
      <p:ext uri="{BB962C8B-B14F-4D97-AF65-F5344CB8AC3E}">
        <p14:creationId xmlns:p14="http://schemas.microsoft.com/office/powerpoint/2010/main" val="207349708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407542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三、了解自己的职业兴趣</a:t>
            </a:r>
          </a:p>
        </p:txBody>
      </p:sp>
      <p:pic>
        <p:nvPicPr>
          <p:cNvPr id="2" name="图片 1">
            <a:extLst>
              <a:ext uri="{FF2B5EF4-FFF2-40B4-BE49-F238E27FC236}">
                <a16:creationId xmlns:a16="http://schemas.microsoft.com/office/drawing/2014/main" id="{5AD5A49E-0059-41ED-94B6-250AEC260A01}"/>
              </a:ext>
            </a:extLst>
          </p:cNvPr>
          <p:cNvPicPr>
            <a:picLocks noChangeAspect="1"/>
          </p:cNvPicPr>
          <p:nvPr/>
        </p:nvPicPr>
        <p:blipFill>
          <a:blip r:embed="rId3"/>
          <a:stretch>
            <a:fillRect/>
          </a:stretch>
        </p:blipFill>
        <p:spPr>
          <a:xfrm>
            <a:off x="3338857" y="2236097"/>
            <a:ext cx="5514286" cy="3771429"/>
          </a:xfrm>
          <a:prstGeom prst="rect">
            <a:avLst/>
          </a:prstGeom>
        </p:spPr>
      </p:pic>
    </p:spTree>
    <p:custDataLst>
      <p:tags r:id="rId1"/>
    </p:custDataLst>
    <p:extLst>
      <p:ext uri="{BB962C8B-B14F-4D97-AF65-F5344CB8AC3E}">
        <p14:creationId xmlns:p14="http://schemas.microsoft.com/office/powerpoint/2010/main" val="167415103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性格剖析</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任务二</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1523910638"/>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a:extLst>
              <a:ext uri="{FF2B5EF4-FFF2-40B4-BE49-F238E27FC236}">
                <a16:creationId xmlns:a16="http://schemas.microsoft.com/office/drawing/2014/main" id="{D2B49745-7CA4-4CE8-81C4-2BEC17A73979}"/>
              </a:ext>
            </a:extLst>
          </p:cNvPr>
          <p:cNvSpPr/>
          <p:nvPr/>
        </p:nvSpPr>
        <p:spPr>
          <a:xfrm>
            <a:off x="364032" y="304800"/>
            <a:ext cx="11463936" cy="6205220"/>
          </a:xfrm>
          <a:prstGeom prst="roundRect">
            <a:avLst>
              <a:gd name="adj" fmla="val 45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descr="043be5165d6ea7264d80d616e8sd3564af"/>
          <p:cNvPicPr>
            <a:picLocks noChangeAspect="1"/>
          </p:cNvPicPr>
          <p:nvPr/>
        </p:nvPicPr>
        <p:blipFill>
          <a:blip r:embed="rId3"/>
          <a:srcRect l="73515" t="27898"/>
          <a:stretch>
            <a:fillRect/>
          </a:stretch>
        </p:blipFill>
        <p:spPr>
          <a:xfrm flipV="1">
            <a:off x="10572115" y="0"/>
            <a:ext cx="1619885" cy="3150870"/>
          </a:xfrm>
          <a:prstGeom prst="rect">
            <a:avLst/>
          </a:prstGeom>
        </p:spPr>
      </p:pic>
      <p:grpSp>
        <p:nvGrpSpPr>
          <p:cNvPr id="10" name="组合 9">
            <a:extLst>
              <a:ext uri="{FF2B5EF4-FFF2-40B4-BE49-F238E27FC236}">
                <a16:creationId xmlns:a16="http://schemas.microsoft.com/office/drawing/2014/main" id="{8AFC4EB8-A5EC-4889-B085-4C82E73106DF}"/>
              </a:ext>
            </a:extLst>
          </p:cNvPr>
          <p:cNvGrpSpPr/>
          <p:nvPr/>
        </p:nvGrpSpPr>
        <p:grpSpPr>
          <a:xfrm>
            <a:off x="1255262" y="2257240"/>
            <a:ext cx="2193330" cy="2019967"/>
            <a:chOff x="2591346" y="2663035"/>
            <a:chExt cx="2193330" cy="2019967"/>
          </a:xfrm>
        </p:grpSpPr>
        <p:sp>
          <p:nvSpPr>
            <p:cNvPr id="48" name="图形"/>
            <p:cNvSpPr txBox="1"/>
            <p:nvPr/>
          </p:nvSpPr>
          <p:spPr>
            <a:xfrm>
              <a:off x="2591346" y="4101945"/>
              <a:ext cx="2193330" cy="5810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latin typeface="+mj-ea"/>
                  <a:ea typeface="+mj-ea"/>
                </a:rPr>
                <a:t>兴趣探索</a:t>
              </a:r>
              <a:endParaRPr lang="zh-CN" altLang="en-US" sz="2400" b="1" spc="75" dirty="0">
                <a:solidFill>
                  <a:schemeClr val="tx1">
                    <a:lumMod val="85000"/>
                    <a:lumOff val="15000"/>
                  </a:schemeClr>
                </a:solidFill>
                <a:latin typeface="+mj-ea"/>
                <a:ea typeface="+mj-ea"/>
                <a:cs typeface="+mn-ea"/>
                <a:sym typeface="+mn-lt"/>
              </a:endParaRPr>
            </a:p>
          </p:txBody>
        </p:sp>
        <p:grpSp>
          <p:nvGrpSpPr>
            <p:cNvPr id="43" name="组合 42"/>
            <p:cNvGrpSpPr/>
            <p:nvPr/>
          </p:nvGrpSpPr>
          <p:grpSpPr>
            <a:xfrm>
              <a:off x="3022690" y="2663035"/>
              <a:ext cx="1282065" cy="1282065"/>
              <a:chOff x="3724323" y="1908536"/>
              <a:chExt cx="1329153" cy="1329153"/>
            </a:xfrm>
          </p:grpSpPr>
          <p:sp>
            <p:nvSpPr>
              <p:cNvPr id="4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46" name="图形"/>
              <p:cNvSpPr/>
              <p:nvPr/>
            </p:nvSpPr>
            <p:spPr>
              <a:xfrm>
                <a:off x="3840969"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1</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grpSp>
        <p:nvGrpSpPr>
          <p:cNvPr id="17" name="组合 16">
            <a:extLst>
              <a:ext uri="{FF2B5EF4-FFF2-40B4-BE49-F238E27FC236}">
                <a16:creationId xmlns:a16="http://schemas.microsoft.com/office/drawing/2014/main" id="{B50F420C-2ADB-4FF7-87A5-6FBC1A740663}"/>
              </a:ext>
            </a:extLst>
          </p:cNvPr>
          <p:cNvGrpSpPr/>
          <p:nvPr/>
        </p:nvGrpSpPr>
        <p:grpSpPr>
          <a:xfrm>
            <a:off x="3723830" y="2245020"/>
            <a:ext cx="2193330" cy="2025481"/>
            <a:chOff x="5091923" y="2663035"/>
            <a:chExt cx="2193330" cy="2025481"/>
          </a:xfrm>
        </p:grpSpPr>
        <p:sp>
          <p:nvSpPr>
            <p:cNvPr id="13" name="图形"/>
            <p:cNvSpPr txBox="1"/>
            <p:nvPr/>
          </p:nvSpPr>
          <p:spPr>
            <a:xfrm>
              <a:off x="5091923" y="4101945"/>
              <a:ext cx="2193330" cy="5865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性格剖析</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14" name="组合 13"/>
            <p:cNvGrpSpPr/>
            <p:nvPr/>
          </p:nvGrpSpPr>
          <p:grpSpPr>
            <a:xfrm>
              <a:off x="5518875" y="2663035"/>
              <a:ext cx="1282065" cy="1282065"/>
              <a:chOff x="3724323" y="1908536"/>
              <a:chExt cx="1329153" cy="1329153"/>
            </a:xfrm>
          </p:grpSpPr>
          <p:sp>
            <p:nvSpPr>
              <p:cNvPr id="15" name="图形"/>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64"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2</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grpSp>
        <p:nvGrpSpPr>
          <p:cNvPr id="12" name="组合 11">
            <a:extLst>
              <a:ext uri="{FF2B5EF4-FFF2-40B4-BE49-F238E27FC236}">
                <a16:creationId xmlns:a16="http://schemas.microsoft.com/office/drawing/2014/main" id="{017891CF-4C4D-4573-B5FF-2860E146A5A4}"/>
              </a:ext>
            </a:extLst>
          </p:cNvPr>
          <p:cNvGrpSpPr/>
          <p:nvPr/>
        </p:nvGrpSpPr>
        <p:grpSpPr>
          <a:xfrm>
            <a:off x="6192408" y="2257240"/>
            <a:ext cx="2193330" cy="2026956"/>
            <a:chOff x="7614090" y="2663035"/>
            <a:chExt cx="2193330" cy="2026956"/>
          </a:xfrm>
        </p:grpSpPr>
        <p:sp>
          <p:nvSpPr>
            <p:cNvPr id="16" name="图形"/>
            <p:cNvSpPr txBox="1"/>
            <p:nvPr/>
          </p:nvSpPr>
          <p:spPr>
            <a:xfrm>
              <a:off x="7614090" y="4101945"/>
              <a:ext cx="2193330" cy="5880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rPr>
                <a:t>能力评估</a:t>
              </a:r>
            </a:p>
          </p:txBody>
        </p:sp>
        <p:grpSp>
          <p:nvGrpSpPr>
            <p:cNvPr id="19" name="组合 18"/>
            <p:cNvGrpSpPr/>
            <p:nvPr/>
          </p:nvGrpSpPr>
          <p:grpSpPr>
            <a:xfrm>
              <a:off x="8036650" y="2663035"/>
              <a:ext cx="1282065" cy="1282065"/>
              <a:chOff x="3724323" y="1908536"/>
              <a:chExt cx="1329153" cy="1329153"/>
            </a:xfrm>
          </p:grpSpPr>
          <p:sp>
            <p:nvSpPr>
              <p:cNvPr id="24" name="图形"/>
              <p:cNvSpPr/>
              <p:nvPr/>
            </p:nvSpPr>
            <p:spPr>
              <a:xfrm>
                <a:off x="3724323" y="1908536"/>
                <a:ext cx="1329153" cy="1329153"/>
              </a:xfrm>
              <a:prstGeom prst="ellipse">
                <a:avLst/>
              </a:prstGeom>
              <a:gradFill>
                <a:gsLst>
                  <a:gs pos="0">
                    <a:srgbClr val="72D3FC"/>
                  </a:gs>
                  <a:gs pos="72000">
                    <a:srgbClr val="32A9FC"/>
                  </a:gs>
                </a:gsLst>
                <a:lin ang="13500000" scaled="0"/>
              </a:gra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字魂58号-创中黑" panose="00000500000000000000" charset="-122"/>
                </a:endParaRPr>
              </a:p>
            </p:txBody>
          </p:sp>
          <p:sp>
            <p:nvSpPr>
              <p:cNvPr id="25" name="图形"/>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rgbClr val="3CB0FC"/>
                    </a:solidFill>
                    <a:latin typeface="Times New Roman" panose="02020603050405020304" pitchFamily="18" charset="0"/>
                    <a:cs typeface="Times New Roman" panose="02020603050405020304" pitchFamily="18" charset="0"/>
                  </a:rPr>
                  <a:t>3</a:t>
                </a:r>
                <a:endParaRPr lang="zh-CN" altLang="en-US" sz="5000" b="1" dirty="0">
                  <a:solidFill>
                    <a:srgbClr val="3CB0FC"/>
                  </a:solidFill>
                  <a:latin typeface="Times New Roman" panose="02020603050405020304" pitchFamily="18" charset="0"/>
                  <a:cs typeface="Times New Roman" panose="02020603050405020304" pitchFamily="18" charset="0"/>
                </a:endParaRPr>
              </a:p>
            </p:txBody>
          </p:sp>
        </p:grpSp>
      </p:grpSp>
      <p:sp>
        <p:nvSpPr>
          <p:cNvPr id="49" name="图形"/>
          <p:cNvSpPr txBox="1"/>
          <p:nvPr/>
        </p:nvSpPr>
        <p:spPr>
          <a:xfrm>
            <a:off x="5342255" y="865505"/>
            <a:ext cx="1663700" cy="922020"/>
          </a:xfrm>
          <a:prstGeom prst="rect">
            <a:avLst/>
          </a:prstGeom>
          <a:noFill/>
        </p:spPr>
        <p:txBody>
          <a:bodyPr wrap="square" rtlCol="0" anchor="t">
            <a:spAutoFit/>
          </a:bodyPr>
          <a:lstStyle/>
          <a:p>
            <a:pPr marL="0" marR="0" lvl="0" indent="0" algn="dist" defTabSz="914400" rtl="0" eaLnBrk="1" fontAlgn="auto" latinLnBrk="0" hangingPunct="1">
              <a:spcBef>
                <a:spcPct val="0"/>
              </a:spcBef>
              <a:spcAft>
                <a:spcPts val="0"/>
              </a:spcAft>
              <a:buClrTx/>
              <a:buSzTx/>
              <a:buFontTx/>
              <a:buNone/>
              <a:defRPr/>
            </a:pPr>
            <a:r>
              <a:rPr lang="zh-CN" altLang="en-US" sz="5400" noProof="0" dirty="0">
                <a:ln>
                  <a:noFill/>
                </a:ln>
                <a:solidFill>
                  <a:schemeClr val="tx1">
                    <a:lumMod val="95000"/>
                    <a:lumOff val="5000"/>
                  </a:schemeClr>
                </a:solidFill>
                <a:effectLst/>
                <a:uLnTx/>
                <a:uFillTx/>
                <a:latin typeface="字魂联盟综艺体" panose="00000500000000000000" pitchFamily="2" charset="-122"/>
                <a:ea typeface="字魂联盟综艺体" panose="00000500000000000000" pitchFamily="2" charset="-122"/>
                <a:cs typeface="思源黑体 CN Bold" panose="020B0800000000000000" charset="-122"/>
                <a:sym typeface="+mn-ea"/>
              </a:rPr>
              <a:t>目录</a:t>
            </a:r>
          </a:p>
        </p:txBody>
      </p:sp>
      <p:grpSp>
        <p:nvGrpSpPr>
          <p:cNvPr id="50" name="组合 49"/>
          <p:cNvGrpSpPr/>
          <p:nvPr/>
        </p:nvGrpSpPr>
        <p:grpSpPr>
          <a:xfrm>
            <a:off x="3816350" y="1268095"/>
            <a:ext cx="1381760" cy="106045"/>
            <a:chOff x="2301" y="7416"/>
            <a:chExt cx="3123" cy="240"/>
          </a:xfrm>
          <a:gradFill>
            <a:gsLst>
              <a:gs pos="0">
                <a:srgbClr val="5C11CD"/>
              </a:gs>
              <a:gs pos="100000">
                <a:srgbClr val="792BED"/>
              </a:gs>
            </a:gsLst>
            <a:lin ang="5400000" scaled="0"/>
          </a:gradFill>
        </p:grpSpPr>
        <p:sp>
          <p:nvSpPr>
            <p:cNvPr id="51"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2"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3"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4"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56"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grpSp>
        <p:nvGrpSpPr>
          <p:cNvPr id="66" name="组合 65"/>
          <p:cNvGrpSpPr/>
          <p:nvPr/>
        </p:nvGrpSpPr>
        <p:grpSpPr>
          <a:xfrm flipH="1">
            <a:off x="7131050" y="1273810"/>
            <a:ext cx="1381760" cy="106045"/>
            <a:chOff x="2301" y="7416"/>
            <a:chExt cx="3123" cy="240"/>
          </a:xfrm>
          <a:gradFill>
            <a:gsLst>
              <a:gs pos="0">
                <a:srgbClr val="5C11CD"/>
              </a:gs>
              <a:gs pos="100000">
                <a:srgbClr val="792BED"/>
              </a:gs>
            </a:gsLst>
            <a:lin ang="5400000" scaled="0"/>
          </a:gradFill>
        </p:grpSpPr>
        <p:sp>
          <p:nvSpPr>
            <p:cNvPr id="68" name="图形"/>
            <p:cNvSpPr/>
            <p:nvPr/>
          </p:nvSpPr>
          <p:spPr>
            <a:xfrm rot="5400000">
              <a:off x="2286"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69" name="图形"/>
            <p:cNvSpPr/>
            <p:nvPr/>
          </p:nvSpPr>
          <p:spPr>
            <a:xfrm rot="5400000">
              <a:off x="2995"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0" name="图形"/>
            <p:cNvSpPr/>
            <p:nvPr/>
          </p:nvSpPr>
          <p:spPr>
            <a:xfrm rot="5400000">
              <a:off x="3705" y="7443"/>
              <a:ext cx="217" cy="187"/>
            </a:xfrm>
            <a:prstGeom prst="triangl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1" name="图形"/>
            <p:cNvSpPr/>
            <p:nvPr/>
          </p:nvSpPr>
          <p:spPr>
            <a:xfrm rot="5400000">
              <a:off x="4414" y="7443"/>
              <a:ext cx="217" cy="187"/>
            </a:xfrm>
            <a:prstGeom prst="triangle">
              <a:avLst/>
            </a:prstGeom>
            <a:gradFill>
              <a:gsLst>
                <a:gs pos="8000">
                  <a:srgbClr val="FC9FB1"/>
                </a:gs>
                <a:gs pos="100000">
                  <a:srgbClr val="FCAE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sp>
          <p:nvSpPr>
            <p:cNvPr id="72" name="图形"/>
            <p:cNvSpPr/>
            <p:nvPr/>
          </p:nvSpPr>
          <p:spPr>
            <a:xfrm>
              <a:off x="5184" y="7416"/>
              <a:ext cx="240" cy="240"/>
            </a:xfrm>
            <a:prstGeom prst="ellipse">
              <a:avLst/>
            </a:prstGeom>
            <a:gradFill>
              <a:gsLst>
                <a:gs pos="8000">
                  <a:srgbClr val="32A9FC"/>
                </a:gs>
                <a:gs pos="100000">
                  <a:srgbClr val="72D3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charset="-122"/>
                <a:ea typeface="字魂58号-创中黑" panose="00000500000000000000" charset="-122"/>
                <a:cs typeface="字魂58号-创中黑" panose="00000500000000000000" charset="-122"/>
              </a:endParaRPr>
            </a:p>
          </p:txBody>
        </p:sp>
      </p:grpSp>
      <p:pic>
        <p:nvPicPr>
          <p:cNvPr id="67" name="图形" descr="043be5165d6ea7264d80d616e8sd3564af">
            <a:extLst>
              <a:ext uri="{FF2B5EF4-FFF2-40B4-BE49-F238E27FC236}">
                <a16:creationId xmlns:a16="http://schemas.microsoft.com/office/drawing/2014/main" id="{C0572841-BFE2-48FA-9B5F-2C6FF87F8165}"/>
              </a:ext>
            </a:extLst>
          </p:cNvPr>
          <p:cNvPicPr>
            <a:picLocks noChangeAspect="1"/>
          </p:cNvPicPr>
          <p:nvPr/>
        </p:nvPicPr>
        <p:blipFill>
          <a:blip r:embed="rId3"/>
          <a:srcRect t="59676" r="26227"/>
          <a:stretch>
            <a:fillRect/>
          </a:stretch>
        </p:blipFill>
        <p:spPr>
          <a:xfrm>
            <a:off x="0" y="4610735"/>
            <a:ext cx="5756910" cy="2247265"/>
          </a:xfrm>
          <a:prstGeom prst="rect">
            <a:avLst/>
          </a:prstGeom>
        </p:spPr>
      </p:pic>
      <p:pic>
        <p:nvPicPr>
          <p:cNvPr id="73" name="图形" descr="043be5165d6eadfdfd7264d80d616e83564af">
            <a:extLst>
              <a:ext uri="{FF2B5EF4-FFF2-40B4-BE49-F238E27FC236}">
                <a16:creationId xmlns:a16="http://schemas.microsoft.com/office/drawing/2014/main" id="{F1193C3D-A5F3-49C6-89E4-A022FD0D25A7}"/>
              </a:ext>
            </a:extLst>
          </p:cNvPr>
          <p:cNvPicPr>
            <a:picLocks noChangeAspect="1"/>
          </p:cNvPicPr>
          <p:nvPr/>
        </p:nvPicPr>
        <p:blipFill rotWithShape="1">
          <a:blip r:embed="rId4"/>
          <a:srcRect l="49245" t="2929" r="27901" b="77597"/>
          <a:stretch/>
        </p:blipFill>
        <p:spPr>
          <a:xfrm>
            <a:off x="533416" y="476048"/>
            <a:ext cx="2194561" cy="1335540"/>
          </a:xfrm>
          <a:prstGeom prst="rect">
            <a:avLst/>
          </a:prstGeom>
        </p:spPr>
      </p:pic>
      <p:grpSp>
        <p:nvGrpSpPr>
          <p:cNvPr id="34" name="组合 33">
            <a:extLst>
              <a:ext uri="{FF2B5EF4-FFF2-40B4-BE49-F238E27FC236}">
                <a16:creationId xmlns:a16="http://schemas.microsoft.com/office/drawing/2014/main" id="{C9893694-014C-41AE-89EB-AAECF196D7E2}"/>
              </a:ext>
            </a:extLst>
          </p:cNvPr>
          <p:cNvGrpSpPr/>
          <p:nvPr/>
        </p:nvGrpSpPr>
        <p:grpSpPr>
          <a:xfrm>
            <a:off x="8656302" y="2245020"/>
            <a:ext cx="2193330" cy="2025481"/>
            <a:chOff x="5091923" y="2663035"/>
            <a:chExt cx="2193330" cy="2025481"/>
          </a:xfrm>
        </p:grpSpPr>
        <p:sp>
          <p:nvSpPr>
            <p:cNvPr id="35" name="图形">
              <a:extLst>
                <a:ext uri="{FF2B5EF4-FFF2-40B4-BE49-F238E27FC236}">
                  <a16:creationId xmlns:a16="http://schemas.microsoft.com/office/drawing/2014/main" id="{EB27937E-882B-4E12-A3BB-910A7DF09D9E}"/>
                </a:ext>
              </a:extLst>
            </p:cNvPr>
            <p:cNvSpPr txBox="1"/>
            <p:nvPr/>
          </p:nvSpPr>
          <p:spPr>
            <a:xfrm>
              <a:off x="5091923" y="4101945"/>
              <a:ext cx="2193330" cy="5865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b="1" dirty="0"/>
                <a:t>价值观澄清</a:t>
              </a:r>
              <a:endParaRPr lang="zh-CN" altLang="en-US" sz="2400" b="1" spc="75" dirty="0">
                <a:solidFill>
                  <a:schemeClr val="tx1">
                    <a:lumMod val="85000"/>
                    <a:lumOff val="15000"/>
                  </a:schemeClr>
                </a:solidFill>
                <a:latin typeface="思源黑体 CN Bold" panose="020B0800000000000000" charset="-122"/>
                <a:ea typeface="思源黑体 CN Bold" panose="020B0800000000000000" charset="-122"/>
                <a:cs typeface="+mn-ea"/>
                <a:sym typeface="+mn-lt"/>
              </a:endParaRPr>
            </a:p>
          </p:txBody>
        </p:sp>
        <p:grpSp>
          <p:nvGrpSpPr>
            <p:cNvPr id="36" name="组合 35">
              <a:extLst>
                <a:ext uri="{FF2B5EF4-FFF2-40B4-BE49-F238E27FC236}">
                  <a16:creationId xmlns:a16="http://schemas.microsoft.com/office/drawing/2014/main" id="{3347A97B-A21B-4696-B9B1-C5C9FD61EA0E}"/>
                </a:ext>
              </a:extLst>
            </p:cNvPr>
            <p:cNvGrpSpPr/>
            <p:nvPr/>
          </p:nvGrpSpPr>
          <p:grpSpPr>
            <a:xfrm>
              <a:off x="5518875" y="2663035"/>
              <a:ext cx="1282065" cy="1282065"/>
              <a:chOff x="3724323" y="1908536"/>
              <a:chExt cx="1329153" cy="1329153"/>
            </a:xfrm>
          </p:grpSpPr>
          <p:sp>
            <p:nvSpPr>
              <p:cNvPr id="37" name="图形">
                <a:extLst>
                  <a:ext uri="{FF2B5EF4-FFF2-40B4-BE49-F238E27FC236}">
                    <a16:creationId xmlns:a16="http://schemas.microsoft.com/office/drawing/2014/main" id="{F38E8C10-B382-4563-AD33-53AC70D0E05E}"/>
                  </a:ext>
                </a:extLst>
              </p:cNvPr>
              <p:cNvSpPr/>
              <p:nvPr/>
            </p:nvSpPr>
            <p:spPr>
              <a:xfrm>
                <a:off x="3724323" y="1908536"/>
                <a:ext cx="1329153" cy="1329153"/>
              </a:xfrm>
              <a:prstGeom prst="ellipse">
                <a:avLst/>
              </a:prstGeom>
              <a:solidFill>
                <a:schemeClr val="accent6"/>
              </a:solidFill>
              <a:ln w="28575">
                <a:no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cs typeface="字魂58号-创中黑" panose="00000500000000000000" charset="-122"/>
                </a:endParaRPr>
              </a:p>
            </p:txBody>
          </p:sp>
          <p:sp>
            <p:nvSpPr>
              <p:cNvPr id="38" name="图形">
                <a:extLst>
                  <a:ext uri="{FF2B5EF4-FFF2-40B4-BE49-F238E27FC236}">
                    <a16:creationId xmlns:a16="http://schemas.microsoft.com/office/drawing/2014/main" id="{924CC2AF-DB29-46EF-A856-A99C38DA7364}"/>
                  </a:ext>
                </a:extLst>
              </p:cNvPr>
              <p:cNvSpPr/>
              <p:nvPr/>
            </p:nvSpPr>
            <p:spPr>
              <a:xfrm>
                <a:off x="3839838" y="2024052"/>
                <a:ext cx="1098122" cy="109812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000" b="1" dirty="0">
                    <a:solidFill>
                      <a:schemeClr val="accent6"/>
                    </a:solidFill>
                    <a:latin typeface="Times New Roman" panose="02020603050405020304" pitchFamily="18" charset="0"/>
                    <a:cs typeface="Times New Roman" panose="02020603050405020304" pitchFamily="18" charset="0"/>
                  </a:rPr>
                  <a:t>4</a:t>
                </a:r>
                <a:endParaRPr lang="zh-CN" altLang="en-US" sz="5000" b="1" dirty="0">
                  <a:solidFill>
                    <a:schemeClr val="accent6"/>
                  </a:solidFill>
                  <a:latin typeface="Times New Roman" panose="02020603050405020304" pitchFamily="18" charset="0"/>
                  <a:cs typeface="Times New Roman" panose="02020603050405020304" pitchFamily="18" charset="0"/>
                </a:endParaRP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54965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一、性格与职业性格</a:t>
            </a:r>
          </a:p>
        </p:txBody>
      </p:sp>
      <p:sp>
        <p:nvSpPr>
          <p:cNvPr id="5" name="矩形 4">
            <a:extLst>
              <a:ext uri="{FF2B5EF4-FFF2-40B4-BE49-F238E27FC236}">
                <a16:creationId xmlns:a16="http://schemas.microsoft.com/office/drawing/2014/main" id="{DFA54834-A187-490D-8683-853E8C4A299C}"/>
              </a:ext>
            </a:extLst>
          </p:cNvPr>
          <p:cNvSpPr/>
          <p:nvPr/>
        </p:nvSpPr>
        <p:spPr>
          <a:xfrm>
            <a:off x="5843482" y="2704950"/>
            <a:ext cx="5653208" cy="2571666"/>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性格：</a:t>
            </a:r>
            <a:r>
              <a:rPr lang="zh-CN" altLang="en-US" sz="2200" dirty="0">
                <a:latin typeface="+mj-ea"/>
                <a:ea typeface="+mj-ea"/>
              </a:rPr>
              <a:t>是一个人对客观现实的稳定态度以及与之相适应的习惯性行为方式。性格的形成过程是长期且复杂的，不仅受遗传因素的影响，也受个体的生活环境和实践经验的影响。</a:t>
            </a:r>
          </a:p>
        </p:txBody>
      </p:sp>
      <p:pic>
        <p:nvPicPr>
          <p:cNvPr id="3" name="图片 2">
            <a:extLst>
              <a:ext uri="{FF2B5EF4-FFF2-40B4-BE49-F238E27FC236}">
                <a16:creationId xmlns:a16="http://schemas.microsoft.com/office/drawing/2014/main" id="{DE8DE307-4806-4AA9-AE61-55E3AA05E629}"/>
              </a:ext>
            </a:extLst>
          </p:cNvPr>
          <p:cNvPicPr>
            <a:picLocks noChangeAspect="1"/>
          </p:cNvPicPr>
          <p:nvPr/>
        </p:nvPicPr>
        <p:blipFill>
          <a:blip r:embed="rId3"/>
          <a:stretch>
            <a:fillRect/>
          </a:stretch>
        </p:blipFill>
        <p:spPr>
          <a:xfrm>
            <a:off x="737211" y="2236097"/>
            <a:ext cx="4761905" cy="3666667"/>
          </a:xfrm>
          <a:prstGeom prst="rect">
            <a:avLst/>
          </a:prstGeom>
        </p:spPr>
      </p:pic>
    </p:spTree>
    <p:custDataLst>
      <p:tags r:id="rId1"/>
    </p:custDataLst>
    <p:extLst>
      <p:ext uri="{BB962C8B-B14F-4D97-AF65-F5344CB8AC3E}">
        <p14:creationId xmlns:p14="http://schemas.microsoft.com/office/powerpoint/2010/main" val="125910867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2699008"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（一）性格的类型</a:t>
            </a:r>
          </a:p>
        </p:txBody>
      </p:sp>
      <p:grpSp>
        <p:nvGrpSpPr>
          <p:cNvPr id="8" name="组合 7">
            <a:extLst>
              <a:ext uri="{FF2B5EF4-FFF2-40B4-BE49-F238E27FC236}">
                <a16:creationId xmlns:a16="http://schemas.microsoft.com/office/drawing/2014/main" id="{EB54E8BA-8A8B-4E68-BAA3-E71C76FA41CE}"/>
              </a:ext>
            </a:extLst>
          </p:cNvPr>
          <p:cNvGrpSpPr/>
          <p:nvPr/>
        </p:nvGrpSpPr>
        <p:grpSpPr>
          <a:xfrm>
            <a:off x="1343603" y="2012409"/>
            <a:ext cx="8712000" cy="4221704"/>
            <a:chOff x="1343603" y="2012409"/>
            <a:chExt cx="8712000" cy="4221704"/>
          </a:xfrm>
        </p:grpSpPr>
        <p:pic>
          <p:nvPicPr>
            <p:cNvPr id="2" name="图片 1">
              <a:extLst>
                <a:ext uri="{FF2B5EF4-FFF2-40B4-BE49-F238E27FC236}">
                  <a16:creationId xmlns:a16="http://schemas.microsoft.com/office/drawing/2014/main" id="{8FB261B1-39EF-4BF8-B715-A9133EC384F5}"/>
                </a:ext>
              </a:extLst>
            </p:cNvPr>
            <p:cNvPicPr>
              <a:picLocks noChangeAspect="1"/>
            </p:cNvPicPr>
            <p:nvPr/>
          </p:nvPicPr>
          <p:blipFill>
            <a:blip r:embed="rId3"/>
            <a:stretch>
              <a:fillRect/>
            </a:stretch>
          </p:blipFill>
          <p:spPr>
            <a:xfrm>
              <a:off x="1343603" y="2012409"/>
              <a:ext cx="8712000" cy="2300703"/>
            </a:xfrm>
            <a:prstGeom prst="rect">
              <a:avLst/>
            </a:prstGeom>
          </p:spPr>
        </p:pic>
        <p:pic>
          <p:nvPicPr>
            <p:cNvPr id="5" name="图片 4">
              <a:extLst>
                <a:ext uri="{FF2B5EF4-FFF2-40B4-BE49-F238E27FC236}">
                  <a16:creationId xmlns:a16="http://schemas.microsoft.com/office/drawing/2014/main" id="{FD091153-5A7C-413A-AC87-4646B627B0DB}"/>
                </a:ext>
              </a:extLst>
            </p:cNvPr>
            <p:cNvPicPr>
              <a:picLocks noChangeAspect="1"/>
            </p:cNvPicPr>
            <p:nvPr/>
          </p:nvPicPr>
          <p:blipFill>
            <a:blip r:embed="rId4"/>
            <a:stretch>
              <a:fillRect/>
            </a:stretch>
          </p:blipFill>
          <p:spPr>
            <a:xfrm>
              <a:off x="1411605" y="4247376"/>
              <a:ext cx="8640000" cy="1986737"/>
            </a:xfrm>
            <a:prstGeom prst="rect">
              <a:avLst/>
            </a:prstGeom>
          </p:spPr>
        </p:pic>
      </p:grpSp>
      <p:sp>
        <p:nvSpPr>
          <p:cNvPr id="13" name="矩形 12">
            <a:extLst>
              <a:ext uri="{FF2B5EF4-FFF2-40B4-BE49-F238E27FC236}">
                <a16:creationId xmlns:a16="http://schemas.microsoft.com/office/drawing/2014/main" id="{0679BE18-30FB-4D65-8DBD-3FE1B800E784}"/>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4" name="矩形 13">
            <a:extLst>
              <a:ext uri="{FF2B5EF4-FFF2-40B4-BE49-F238E27FC236}">
                <a16:creationId xmlns:a16="http://schemas.microsoft.com/office/drawing/2014/main" id="{DD5F1EEE-328A-4700-AA72-D40236BF928E}"/>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5" name="图形">
            <a:extLst>
              <a:ext uri="{FF2B5EF4-FFF2-40B4-BE49-F238E27FC236}">
                <a16:creationId xmlns:a16="http://schemas.microsoft.com/office/drawing/2014/main" id="{32E76561-C781-4BE0-BAAF-2FBC52B81C5F}"/>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6" name="图形">
            <a:extLst>
              <a:ext uri="{FF2B5EF4-FFF2-40B4-BE49-F238E27FC236}">
                <a16:creationId xmlns:a16="http://schemas.microsoft.com/office/drawing/2014/main" id="{FEBEA412-AB47-4C00-8BC2-6B1FC1253717}"/>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73178283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49790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（二）职业性格的类型</a:t>
            </a:r>
          </a:p>
        </p:txBody>
      </p:sp>
      <p:sp>
        <p:nvSpPr>
          <p:cNvPr id="3" name="矩形 2">
            <a:extLst>
              <a:ext uri="{FF2B5EF4-FFF2-40B4-BE49-F238E27FC236}">
                <a16:creationId xmlns:a16="http://schemas.microsoft.com/office/drawing/2014/main" id="{2906599F-49CB-476D-A732-FBB6BF825DEB}"/>
              </a:ext>
            </a:extLst>
          </p:cNvPr>
          <p:cNvSpPr/>
          <p:nvPr/>
        </p:nvSpPr>
        <p:spPr>
          <a:xfrm>
            <a:off x="737212" y="2019223"/>
            <a:ext cx="10841980" cy="4095160"/>
          </a:xfrm>
          <a:prstGeom prst="rect">
            <a:avLst/>
          </a:prstGeom>
        </p:spPr>
        <p:txBody>
          <a:bodyPr wrap="square">
            <a:spAutoFit/>
          </a:bodyPr>
          <a:lstStyle/>
          <a:p>
            <a:pPr>
              <a:lnSpc>
                <a:spcPct val="150000"/>
              </a:lnSpc>
            </a:pPr>
            <a:r>
              <a:rPr lang="zh-CN" altLang="en-US" sz="2200" b="1" dirty="0">
                <a:solidFill>
                  <a:srgbClr val="E94977"/>
                </a:solidFill>
                <a:latin typeface="+mj-ea"/>
                <a:ea typeface="+mj-ea"/>
              </a:rPr>
              <a:t>（</a:t>
            </a:r>
            <a:r>
              <a:rPr lang="en-US" altLang="zh-CN" sz="2200" b="1" dirty="0">
                <a:solidFill>
                  <a:srgbClr val="E94977"/>
                </a:solidFill>
                <a:latin typeface="+mj-ea"/>
                <a:ea typeface="+mj-ea"/>
              </a:rPr>
              <a:t>1</a:t>
            </a:r>
            <a:r>
              <a:rPr lang="zh-CN" altLang="en-US" sz="2200" b="1" dirty="0">
                <a:solidFill>
                  <a:srgbClr val="E94977"/>
                </a:solidFill>
                <a:latin typeface="+mj-ea"/>
                <a:ea typeface="+mj-ea"/>
              </a:rPr>
              <a:t>）变化型：</a:t>
            </a:r>
            <a:r>
              <a:rPr lang="zh-CN" altLang="en-US" sz="2200" dirty="0">
                <a:solidFill>
                  <a:srgbClr val="231F20"/>
                </a:solidFill>
                <a:latin typeface="+mj-ea"/>
                <a:ea typeface="+mj-ea"/>
              </a:rPr>
              <a:t>能够在新的或意外的工作情境中感到愉快，喜欢有变化或多样性的工作内容，在有压力的情况下工作表现会更出色，并善于转移注意力。 </a:t>
            </a:r>
            <a:endParaRPr lang="zh-CN" altLang="en-US" sz="2200" dirty="0">
              <a:latin typeface="+mj-ea"/>
              <a:ea typeface="+mj-ea"/>
            </a:endParaRPr>
          </a:p>
          <a:p>
            <a:pPr>
              <a:lnSpc>
                <a:spcPct val="150000"/>
              </a:lnSpc>
            </a:pPr>
            <a:r>
              <a:rPr lang="zh-CN" altLang="en-US" sz="2200" b="1" dirty="0">
                <a:solidFill>
                  <a:srgbClr val="E94977"/>
                </a:solidFill>
                <a:latin typeface="+mj-ea"/>
                <a:ea typeface="+mj-ea"/>
              </a:rPr>
              <a:t>（</a:t>
            </a:r>
            <a:r>
              <a:rPr lang="en-US" altLang="zh-CN" sz="2200" b="1" dirty="0">
                <a:solidFill>
                  <a:srgbClr val="E94977"/>
                </a:solidFill>
                <a:latin typeface="+mj-ea"/>
                <a:ea typeface="+mj-ea"/>
              </a:rPr>
              <a:t>2</a:t>
            </a:r>
            <a:r>
              <a:rPr lang="zh-CN" altLang="en-US" sz="2200" b="1" dirty="0">
                <a:solidFill>
                  <a:srgbClr val="E94977"/>
                </a:solidFill>
                <a:latin typeface="+mj-ea"/>
                <a:ea typeface="+mj-ea"/>
              </a:rPr>
              <a:t>）重复型：</a:t>
            </a:r>
            <a:r>
              <a:rPr lang="zh-CN" altLang="en-US" sz="2200" dirty="0">
                <a:solidFill>
                  <a:srgbClr val="231F20"/>
                </a:solidFill>
                <a:latin typeface="+mj-ea"/>
                <a:ea typeface="+mj-ea"/>
              </a:rPr>
              <a:t>适合并喜欢连续不断地从事同一种工作，喜欢按固定的计划或进度办事，喜欢重复的、有规则的、有标准的工作内容。 </a:t>
            </a:r>
            <a:endParaRPr lang="zh-CN" altLang="en-US" sz="2200" dirty="0">
              <a:latin typeface="+mj-ea"/>
              <a:ea typeface="+mj-ea"/>
            </a:endParaRPr>
          </a:p>
          <a:p>
            <a:pPr>
              <a:lnSpc>
                <a:spcPct val="150000"/>
              </a:lnSpc>
            </a:pPr>
            <a:r>
              <a:rPr lang="zh-CN" altLang="en-US" sz="2200" b="1" dirty="0">
                <a:solidFill>
                  <a:srgbClr val="E94977"/>
                </a:solidFill>
                <a:latin typeface="+mj-ea"/>
                <a:ea typeface="+mj-ea"/>
              </a:rPr>
              <a:t>（</a:t>
            </a:r>
            <a:r>
              <a:rPr lang="en-US" altLang="zh-CN" sz="2200" b="1" dirty="0">
                <a:solidFill>
                  <a:srgbClr val="E94977"/>
                </a:solidFill>
                <a:latin typeface="+mj-ea"/>
                <a:ea typeface="+mj-ea"/>
              </a:rPr>
              <a:t>3</a:t>
            </a:r>
            <a:r>
              <a:rPr lang="zh-CN" altLang="en-US" sz="2200" b="1" dirty="0">
                <a:solidFill>
                  <a:srgbClr val="E94977"/>
                </a:solidFill>
                <a:latin typeface="+mj-ea"/>
                <a:ea typeface="+mj-ea"/>
              </a:rPr>
              <a:t>）独立型</a:t>
            </a:r>
            <a:r>
              <a:rPr lang="zh-CN" altLang="en-US" sz="2200" dirty="0">
                <a:solidFill>
                  <a:srgbClr val="E94977"/>
                </a:solidFill>
                <a:latin typeface="+mj-ea"/>
                <a:ea typeface="+mj-ea"/>
              </a:rPr>
              <a:t>：</a:t>
            </a:r>
            <a:r>
              <a:rPr lang="zh-CN" altLang="en-US" sz="2200" dirty="0">
                <a:solidFill>
                  <a:srgbClr val="231F20"/>
                </a:solidFill>
                <a:latin typeface="+mj-ea"/>
                <a:ea typeface="+mj-ea"/>
              </a:rPr>
              <a:t>喜欢计划自己的活动并指导他人的活动，喜欢独立的工作情境，喜欢对将要发生的事情做出决定。 </a:t>
            </a:r>
            <a:endParaRPr lang="zh-CN" altLang="en-US" sz="2200" dirty="0">
              <a:latin typeface="+mj-ea"/>
              <a:ea typeface="+mj-ea"/>
            </a:endParaRPr>
          </a:p>
          <a:p>
            <a:pPr>
              <a:lnSpc>
                <a:spcPct val="150000"/>
              </a:lnSpc>
            </a:pPr>
            <a:r>
              <a:rPr lang="zh-CN" altLang="en-US" sz="2200" b="1" dirty="0">
                <a:solidFill>
                  <a:srgbClr val="E94977"/>
                </a:solidFill>
                <a:latin typeface="+mj-ea"/>
                <a:ea typeface="+mj-ea"/>
              </a:rPr>
              <a:t>（</a:t>
            </a:r>
            <a:r>
              <a:rPr lang="en-US" altLang="zh-CN" sz="2200" b="1" dirty="0">
                <a:solidFill>
                  <a:srgbClr val="E94977"/>
                </a:solidFill>
                <a:latin typeface="+mj-ea"/>
                <a:ea typeface="+mj-ea"/>
              </a:rPr>
              <a:t>4</a:t>
            </a:r>
            <a:r>
              <a:rPr lang="zh-CN" altLang="en-US" sz="2200" b="1" dirty="0">
                <a:solidFill>
                  <a:srgbClr val="E94977"/>
                </a:solidFill>
                <a:latin typeface="+mj-ea"/>
                <a:ea typeface="+mj-ea"/>
              </a:rPr>
              <a:t>）服从型：</a:t>
            </a:r>
            <a:r>
              <a:rPr lang="zh-CN" altLang="en-US" sz="2200" dirty="0">
                <a:solidFill>
                  <a:srgbClr val="231F20"/>
                </a:solidFill>
                <a:latin typeface="+mj-ea"/>
                <a:ea typeface="+mj-ea"/>
              </a:rPr>
              <a:t>愿意配合他人或按他人的指示去办事，不愿意自己承担责任，不愿意自己独立做出决策。</a:t>
            </a:r>
            <a:endParaRPr lang="zh-CN" altLang="en-US" sz="2200" dirty="0">
              <a:latin typeface="+mj-ea"/>
              <a:ea typeface="+mj-ea"/>
            </a:endParaRPr>
          </a:p>
        </p:txBody>
      </p:sp>
      <p:sp>
        <p:nvSpPr>
          <p:cNvPr id="11" name="矩形 10">
            <a:extLst>
              <a:ext uri="{FF2B5EF4-FFF2-40B4-BE49-F238E27FC236}">
                <a16:creationId xmlns:a16="http://schemas.microsoft.com/office/drawing/2014/main" id="{6DE95F70-A11B-4BCC-A2E5-FAC1E1B05B17}"/>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2" name="矩形 11">
            <a:extLst>
              <a:ext uri="{FF2B5EF4-FFF2-40B4-BE49-F238E27FC236}">
                <a16:creationId xmlns:a16="http://schemas.microsoft.com/office/drawing/2014/main" id="{1D7DBCC2-B5C0-400A-A478-CF3FB200243E}"/>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3" name="图形">
            <a:extLst>
              <a:ext uri="{FF2B5EF4-FFF2-40B4-BE49-F238E27FC236}">
                <a16:creationId xmlns:a16="http://schemas.microsoft.com/office/drawing/2014/main" id="{13774081-523A-47C3-B663-0EFE52851D8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图形">
            <a:extLst>
              <a:ext uri="{FF2B5EF4-FFF2-40B4-BE49-F238E27FC236}">
                <a16:creationId xmlns:a16="http://schemas.microsoft.com/office/drawing/2014/main" id="{1A18AB2D-BEB6-4FAA-A9AE-7D3D5F6ED7A1}"/>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364483012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2" y="1279157"/>
            <a:ext cx="349790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（二）职业性格的类型</a:t>
            </a:r>
          </a:p>
        </p:txBody>
      </p:sp>
      <p:sp>
        <p:nvSpPr>
          <p:cNvPr id="2" name="矩形 1">
            <a:extLst>
              <a:ext uri="{FF2B5EF4-FFF2-40B4-BE49-F238E27FC236}">
                <a16:creationId xmlns:a16="http://schemas.microsoft.com/office/drawing/2014/main" id="{351FC85B-6362-4ADC-B20B-83F0A8A9C221}"/>
              </a:ext>
            </a:extLst>
          </p:cNvPr>
          <p:cNvSpPr/>
          <p:nvPr/>
        </p:nvSpPr>
        <p:spPr>
          <a:xfrm>
            <a:off x="824202" y="2037907"/>
            <a:ext cx="10543596" cy="4192943"/>
          </a:xfrm>
          <a:prstGeom prst="rect">
            <a:avLst/>
          </a:prstGeom>
        </p:spPr>
        <p:txBody>
          <a:bodyPr wrap="square">
            <a:spAutoFit/>
          </a:bodyPr>
          <a:lstStyle/>
          <a:p>
            <a:pPr>
              <a:lnSpc>
                <a:spcPct val="150000"/>
              </a:lnSpc>
            </a:pPr>
            <a:r>
              <a:rPr lang="zh-CN" altLang="en-US" sz="2000" b="1" dirty="0">
                <a:solidFill>
                  <a:srgbClr val="E94977"/>
                </a:solidFill>
                <a:latin typeface="+mj-ea"/>
                <a:ea typeface="+mj-ea"/>
              </a:rPr>
              <a:t>（</a:t>
            </a:r>
            <a:r>
              <a:rPr lang="en-US" altLang="zh-CN" sz="2000" b="1" dirty="0">
                <a:solidFill>
                  <a:srgbClr val="E94977"/>
                </a:solidFill>
                <a:latin typeface="+mj-ea"/>
                <a:ea typeface="+mj-ea"/>
              </a:rPr>
              <a:t>5</a:t>
            </a:r>
            <a:r>
              <a:rPr lang="zh-CN" altLang="en-US" sz="2000" b="1" dirty="0">
                <a:solidFill>
                  <a:srgbClr val="E94977"/>
                </a:solidFill>
                <a:latin typeface="+mj-ea"/>
                <a:ea typeface="+mj-ea"/>
              </a:rPr>
              <a:t>）协作型：</a:t>
            </a:r>
            <a:r>
              <a:rPr lang="zh-CN" altLang="en-US" sz="2000" dirty="0">
                <a:solidFill>
                  <a:srgbClr val="231F20"/>
                </a:solidFill>
                <a:latin typeface="+mj-ea"/>
                <a:ea typeface="+mj-ea"/>
              </a:rPr>
              <a:t>能够在与人协同工作时感到愉快，善于引导他人按客观规律办事，并希望自己能得到团队成员的认可。 </a:t>
            </a:r>
            <a:endParaRPr lang="zh-CN" altLang="en-US" sz="2000" dirty="0">
              <a:latin typeface="+mj-ea"/>
              <a:ea typeface="+mj-ea"/>
            </a:endParaRPr>
          </a:p>
          <a:p>
            <a:pPr>
              <a:lnSpc>
                <a:spcPct val="150000"/>
              </a:lnSpc>
            </a:pPr>
            <a:r>
              <a:rPr lang="zh-CN" altLang="en-US" sz="2000" b="1" dirty="0">
                <a:solidFill>
                  <a:srgbClr val="E94977"/>
                </a:solidFill>
                <a:latin typeface="+mj-ea"/>
                <a:ea typeface="+mj-ea"/>
              </a:rPr>
              <a:t>（</a:t>
            </a:r>
            <a:r>
              <a:rPr lang="en-US" altLang="zh-CN" sz="2000" b="1" dirty="0">
                <a:solidFill>
                  <a:srgbClr val="E94977"/>
                </a:solidFill>
                <a:latin typeface="+mj-ea"/>
                <a:ea typeface="+mj-ea"/>
              </a:rPr>
              <a:t>6</a:t>
            </a:r>
            <a:r>
              <a:rPr lang="zh-CN" altLang="en-US" sz="2000" b="1" dirty="0">
                <a:solidFill>
                  <a:srgbClr val="E94977"/>
                </a:solidFill>
                <a:latin typeface="+mj-ea"/>
                <a:ea typeface="+mj-ea"/>
              </a:rPr>
              <a:t>）劝服型：</a:t>
            </a:r>
            <a:r>
              <a:rPr lang="zh-CN" altLang="en-US" sz="2000" dirty="0">
                <a:solidFill>
                  <a:srgbClr val="231F20"/>
                </a:solidFill>
                <a:latin typeface="+mj-ea"/>
                <a:ea typeface="+mj-ea"/>
              </a:rPr>
              <a:t>善于通过交谈、写作等方式使他人认同自己的观点；对他人的反应有较强的判断力，善于影响他人的态度、观点和判断。 </a:t>
            </a:r>
            <a:endParaRPr lang="zh-CN" altLang="en-US" sz="2000" dirty="0">
              <a:latin typeface="+mj-ea"/>
              <a:ea typeface="+mj-ea"/>
            </a:endParaRPr>
          </a:p>
          <a:p>
            <a:pPr>
              <a:lnSpc>
                <a:spcPct val="150000"/>
              </a:lnSpc>
            </a:pPr>
            <a:r>
              <a:rPr lang="zh-CN" altLang="en-US" sz="2000" b="1" dirty="0">
                <a:solidFill>
                  <a:srgbClr val="E94977"/>
                </a:solidFill>
                <a:latin typeface="+mj-ea"/>
                <a:ea typeface="+mj-ea"/>
              </a:rPr>
              <a:t>（</a:t>
            </a:r>
            <a:r>
              <a:rPr lang="en-US" altLang="zh-CN" sz="2000" b="1" dirty="0">
                <a:solidFill>
                  <a:srgbClr val="E94977"/>
                </a:solidFill>
                <a:latin typeface="+mj-ea"/>
                <a:ea typeface="+mj-ea"/>
              </a:rPr>
              <a:t>7</a:t>
            </a:r>
            <a:r>
              <a:rPr lang="zh-CN" altLang="en-US" sz="2000" b="1" dirty="0">
                <a:solidFill>
                  <a:srgbClr val="E94977"/>
                </a:solidFill>
                <a:latin typeface="+mj-ea"/>
                <a:ea typeface="+mj-ea"/>
              </a:rPr>
              <a:t>）机智型：</a:t>
            </a:r>
            <a:r>
              <a:rPr lang="zh-CN" altLang="en-US" sz="2000" dirty="0">
                <a:solidFill>
                  <a:srgbClr val="231F20"/>
                </a:solidFill>
                <a:latin typeface="+mj-ea"/>
                <a:ea typeface="+mj-ea"/>
              </a:rPr>
              <a:t>应变能力强，在紧张、危险的情况下能自我控制，在发生意外时能够不慌不忙、沉着应对，并出色完成任务。 </a:t>
            </a:r>
            <a:endParaRPr lang="zh-CN" altLang="en-US" sz="2000" dirty="0">
              <a:latin typeface="+mj-ea"/>
              <a:ea typeface="+mj-ea"/>
            </a:endParaRPr>
          </a:p>
          <a:p>
            <a:pPr>
              <a:lnSpc>
                <a:spcPct val="150000"/>
              </a:lnSpc>
            </a:pPr>
            <a:r>
              <a:rPr lang="zh-CN" altLang="en-US" sz="2000" b="1" dirty="0">
                <a:solidFill>
                  <a:srgbClr val="E94977"/>
                </a:solidFill>
                <a:latin typeface="+mj-ea"/>
                <a:ea typeface="+mj-ea"/>
              </a:rPr>
              <a:t>（</a:t>
            </a:r>
            <a:r>
              <a:rPr lang="en-US" altLang="zh-CN" sz="2000" b="1" dirty="0">
                <a:solidFill>
                  <a:srgbClr val="E94977"/>
                </a:solidFill>
                <a:latin typeface="+mj-ea"/>
                <a:ea typeface="+mj-ea"/>
              </a:rPr>
              <a:t>8</a:t>
            </a:r>
            <a:r>
              <a:rPr lang="zh-CN" altLang="en-US" sz="2000" b="1" dirty="0">
                <a:solidFill>
                  <a:srgbClr val="E94977"/>
                </a:solidFill>
                <a:latin typeface="+mj-ea"/>
                <a:ea typeface="+mj-ea"/>
              </a:rPr>
              <a:t>）严谨型：</a:t>
            </a:r>
            <a:r>
              <a:rPr lang="zh-CN" altLang="en-US" sz="2000" dirty="0">
                <a:solidFill>
                  <a:srgbClr val="231F20"/>
                </a:solidFill>
                <a:latin typeface="+mj-ea"/>
                <a:ea typeface="+mj-ea"/>
              </a:rPr>
              <a:t>注重工作过程中各个环节、细节的精确性，愿意按规则、步骤工作，严谨、认真、努力，希望将工作做得尽善尽美，并喜欢看到自己出色完成工作后的效果。 </a:t>
            </a:r>
            <a:endParaRPr lang="zh-CN" altLang="en-US" sz="2000" dirty="0">
              <a:latin typeface="+mj-ea"/>
              <a:ea typeface="+mj-ea"/>
            </a:endParaRPr>
          </a:p>
          <a:p>
            <a:pPr>
              <a:lnSpc>
                <a:spcPct val="150000"/>
              </a:lnSpc>
            </a:pPr>
            <a:r>
              <a:rPr lang="zh-CN" altLang="en-US" sz="2000" b="1" dirty="0">
                <a:solidFill>
                  <a:srgbClr val="E94977"/>
                </a:solidFill>
                <a:latin typeface="+mj-ea"/>
                <a:ea typeface="+mj-ea"/>
              </a:rPr>
              <a:t>（</a:t>
            </a:r>
            <a:r>
              <a:rPr lang="en-US" altLang="zh-CN" sz="2000" b="1" dirty="0">
                <a:solidFill>
                  <a:srgbClr val="E94977"/>
                </a:solidFill>
                <a:latin typeface="+mj-ea"/>
                <a:ea typeface="+mj-ea"/>
              </a:rPr>
              <a:t>9</a:t>
            </a:r>
            <a:r>
              <a:rPr lang="zh-CN" altLang="en-US" sz="2000" b="1" dirty="0">
                <a:solidFill>
                  <a:srgbClr val="E94977"/>
                </a:solidFill>
                <a:latin typeface="+mj-ea"/>
                <a:ea typeface="+mj-ea"/>
              </a:rPr>
              <a:t>）表现型：</a:t>
            </a:r>
            <a:r>
              <a:rPr lang="zh-CN" altLang="en-US" sz="2000" dirty="0">
                <a:solidFill>
                  <a:srgbClr val="231F20"/>
                </a:solidFill>
                <a:latin typeface="+mj-ea"/>
                <a:ea typeface="+mj-ea"/>
              </a:rPr>
              <a:t>喜欢表现自己的喜好和个性，通过自己的工作和情感来表达自己的思想。</a:t>
            </a:r>
            <a:endParaRPr lang="zh-CN" altLang="en-US" sz="2000" dirty="0">
              <a:latin typeface="+mj-ea"/>
              <a:ea typeface="+mj-ea"/>
            </a:endParaRPr>
          </a:p>
        </p:txBody>
      </p:sp>
      <p:sp>
        <p:nvSpPr>
          <p:cNvPr id="9" name="矩形 8">
            <a:extLst>
              <a:ext uri="{FF2B5EF4-FFF2-40B4-BE49-F238E27FC236}">
                <a16:creationId xmlns:a16="http://schemas.microsoft.com/office/drawing/2014/main" id="{CC1D3176-98E7-49B8-9BA5-8E4C4B6A2712}"/>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0" name="矩形 9">
            <a:extLst>
              <a:ext uri="{FF2B5EF4-FFF2-40B4-BE49-F238E27FC236}">
                <a16:creationId xmlns:a16="http://schemas.microsoft.com/office/drawing/2014/main" id="{F0F9DA8B-326F-41EE-9376-2C1D22C9DFEE}"/>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1" name="图形">
            <a:extLst>
              <a:ext uri="{FF2B5EF4-FFF2-40B4-BE49-F238E27FC236}">
                <a16:creationId xmlns:a16="http://schemas.microsoft.com/office/drawing/2014/main" id="{2AFA5FA7-654A-48DF-A1A9-A01ADCD62E2D}"/>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2" name="图形">
            <a:extLst>
              <a:ext uri="{FF2B5EF4-FFF2-40B4-BE49-F238E27FC236}">
                <a16:creationId xmlns:a16="http://schemas.microsoft.com/office/drawing/2014/main" id="{1860E0E2-674B-425A-AA6B-B1C5DB4DEB3C}"/>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381966842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854040"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a:t>
            </a:r>
            <a:r>
              <a:rPr lang="en-US" altLang="zh-CN" sz="2400" b="1" dirty="0">
                <a:latin typeface="+mj-ea"/>
                <a:ea typeface="+mj-ea"/>
              </a:rPr>
              <a:t>MBTI</a:t>
            </a:r>
            <a:r>
              <a:rPr lang="zh-CN" altLang="en-US" sz="2400" b="1" dirty="0">
                <a:latin typeface="+mj-ea"/>
                <a:ea typeface="+mj-ea"/>
              </a:rPr>
              <a:t>职业性格理论</a:t>
            </a:r>
          </a:p>
        </p:txBody>
      </p:sp>
      <p:pic>
        <p:nvPicPr>
          <p:cNvPr id="2" name="图片 1">
            <a:extLst>
              <a:ext uri="{FF2B5EF4-FFF2-40B4-BE49-F238E27FC236}">
                <a16:creationId xmlns:a16="http://schemas.microsoft.com/office/drawing/2014/main" id="{864A64CF-1421-42DD-8CB7-2B91F127A89F}"/>
              </a:ext>
            </a:extLst>
          </p:cNvPr>
          <p:cNvPicPr>
            <a:picLocks noChangeAspect="1"/>
          </p:cNvPicPr>
          <p:nvPr/>
        </p:nvPicPr>
        <p:blipFill>
          <a:blip r:embed="rId3"/>
          <a:stretch>
            <a:fillRect/>
          </a:stretch>
        </p:blipFill>
        <p:spPr>
          <a:xfrm>
            <a:off x="1235920" y="2023979"/>
            <a:ext cx="4267225" cy="4320000"/>
          </a:xfrm>
          <a:prstGeom prst="rect">
            <a:avLst/>
          </a:prstGeom>
        </p:spPr>
      </p:pic>
      <p:pic>
        <p:nvPicPr>
          <p:cNvPr id="7" name="图片 6">
            <a:extLst>
              <a:ext uri="{FF2B5EF4-FFF2-40B4-BE49-F238E27FC236}">
                <a16:creationId xmlns:a16="http://schemas.microsoft.com/office/drawing/2014/main" id="{A92B7505-7A56-4528-8762-8CA31ABD058D}"/>
              </a:ext>
            </a:extLst>
          </p:cNvPr>
          <p:cNvPicPr>
            <a:picLocks noChangeAspect="1"/>
          </p:cNvPicPr>
          <p:nvPr/>
        </p:nvPicPr>
        <p:blipFill>
          <a:blip r:embed="rId4"/>
          <a:stretch>
            <a:fillRect/>
          </a:stretch>
        </p:blipFill>
        <p:spPr>
          <a:xfrm>
            <a:off x="6688856" y="1123979"/>
            <a:ext cx="4161192" cy="5220000"/>
          </a:xfrm>
          <a:prstGeom prst="rect">
            <a:avLst/>
          </a:prstGeom>
        </p:spPr>
      </p:pic>
      <p:sp>
        <p:nvSpPr>
          <p:cNvPr id="11" name="矩形 10">
            <a:extLst>
              <a:ext uri="{FF2B5EF4-FFF2-40B4-BE49-F238E27FC236}">
                <a16:creationId xmlns:a16="http://schemas.microsoft.com/office/drawing/2014/main" id="{0CC300C2-9496-44BA-8E80-0D00B75953DB}"/>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2" name="矩形 11">
            <a:extLst>
              <a:ext uri="{FF2B5EF4-FFF2-40B4-BE49-F238E27FC236}">
                <a16:creationId xmlns:a16="http://schemas.microsoft.com/office/drawing/2014/main" id="{FEFF85D5-0164-42F6-958F-2A0F6A7B3645}"/>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3" name="图形">
            <a:extLst>
              <a:ext uri="{FF2B5EF4-FFF2-40B4-BE49-F238E27FC236}">
                <a16:creationId xmlns:a16="http://schemas.microsoft.com/office/drawing/2014/main" id="{74CEC424-023B-4AA1-8FA4-A1F85CA8832E}"/>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图形">
            <a:extLst>
              <a:ext uri="{FF2B5EF4-FFF2-40B4-BE49-F238E27FC236}">
                <a16:creationId xmlns:a16="http://schemas.microsoft.com/office/drawing/2014/main" id="{0695B6B4-0CB9-4509-A4E0-BB55D53F9CE0}"/>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180403253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854040"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a:t>
            </a:r>
            <a:r>
              <a:rPr lang="en-US" altLang="zh-CN" sz="2400" b="1" dirty="0">
                <a:latin typeface="+mj-ea"/>
                <a:ea typeface="+mj-ea"/>
              </a:rPr>
              <a:t>MBTI</a:t>
            </a:r>
            <a:r>
              <a:rPr lang="zh-CN" altLang="en-US" sz="2400" b="1" dirty="0">
                <a:latin typeface="+mj-ea"/>
                <a:ea typeface="+mj-ea"/>
              </a:rPr>
              <a:t>职业性格理论</a:t>
            </a:r>
          </a:p>
        </p:txBody>
      </p:sp>
      <p:pic>
        <p:nvPicPr>
          <p:cNvPr id="3" name="图片 2">
            <a:extLst>
              <a:ext uri="{FF2B5EF4-FFF2-40B4-BE49-F238E27FC236}">
                <a16:creationId xmlns:a16="http://schemas.microsoft.com/office/drawing/2014/main" id="{862001F8-75E1-4086-9C66-814991D563F1}"/>
              </a:ext>
            </a:extLst>
          </p:cNvPr>
          <p:cNvPicPr>
            <a:picLocks noChangeAspect="1"/>
          </p:cNvPicPr>
          <p:nvPr/>
        </p:nvPicPr>
        <p:blipFill>
          <a:blip r:embed="rId3"/>
          <a:stretch>
            <a:fillRect/>
          </a:stretch>
        </p:blipFill>
        <p:spPr>
          <a:xfrm>
            <a:off x="5902823" y="1163969"/>
            <a:ext cx="4014670" cy="5040000"/>
          </a:xfrm>
          <a:prstGeom prst="rect">
            <a:avLst/>
          </a:prstGeom>
        </p:spPr>
      </p:pic>
      <p:sp>
        <p:nvSpPr>
          <p:cNvPr id="10" name="矩形 9">
            <a:extLst>
              <a:ext uri="{FF2B5EF4-FFF2-40B4-BE49-F238E27FC236}">
                <a16:creationId xmlns:a16="http://schemas.microsoft.com/office/drawing/2014/main" id="{49610FC5-0B10-49C6-9AC7-63C9345D2AB8}"/>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1" name="矩形 10">
            <a:extLst>
              <a:ext uri="{FF2B5EF4-FFF2-40B4-BE49-F238E27FC236}">
                <a16:creationId xmlns:a16="http://schemas.microsoft.com/office/drawing/2014/main" id="{C3CAFDA0-B47A-422F-84A7-30CC3BD6924C}"/>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2" name="图形">
            <a:extLst>
              <a:ext uri="{FF2B5EF4-FFF2-40B4-BE49-F238E27FC236}">
                <a16:creationId xmlns:a16="http://schemas.microsoft.com/office/drawing/2014/main" id="{BB9ECA23-A2C7-47E3-9F24-97034C1A4C5A}"/>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81E5F708-FF23-4B76-B08A-C930C550B506}"/>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392386390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34390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三、了解自己的性格</a:t>
            </a:r>
          </a:p>
        </p:txBody>
      </p:sp>
      <p:grpSp>
        <p:nvGrpSpPr>
          <p:cNvPr id="7" name="组合 6">
            <a:extLst>
              <a:ext uri="{FF2B5EF4-FFF2-40B4-BE49-F238E27FC236}">
                <a16:creationId xmlns:a16="http://schemas.microsoft.com/office/drawing/2014/main" id="{BC3C5F17-B7B5-45C7-B6A9-64C7EF79299E}"/>
              </a:ext>
            </a:extLst>
          </p:cNvPr>
          <p:cNvGrpSpPr>
            <a:grpSpLocks noChangeAspect="1"/>
          </p:cNvGrpSpPr>
          <p:nvPr/>
        </p:nvGrpSpPr>
        <p:grpSpPr>
          <a:xfrm>
            <a:off x="2942066" y="1995560"/>
            <a:ext cx="6307867" cy="4320000"/>
            <a:chOff x="3415047" y="2457571"/>
            <a:chExt cx="5409524" cy="3704762"/>
          </a:xfrm>
        </p:grpSpPr>
        <p:pic>
          <p:nvPicPr>
            <p:cNvPr id="2" name="图片 1">
              <a:extLst>
                <a:ext uri="{FF2B5EF4-FFF2-40B4-BE49-F238E27FC236}">
                  <a16:creationId xmlns:a16="http://schemas.microsoft.com/office/drawing/2014/main" id="{C6362946-C1E2-4840-AAB4-E4BF1F264941}"/>
                </a:ext>
              </a:extLst>
            </p:cNvPr>
            <p:cNvPicPr>
              <a:picLocks noChangeAspect="1"/>
            </p:cNvPicPr>
            <p:nvPr/>
          </p:nvPicPr>
          <p:blipFill>
            <a:blip r:embed="rId3"/>
            <a:stretch>
              <a:fillRect/>
            </a:stretch>
          </p:blipFill>
          <p:spPr>
            <a:xfrm>
              <a:off x="3415047" y="2457571"/>
              <a:ext cx="5361905" cy="1942857"/>
            </a:xfrm>
            <a:prstGeom prst="rect">
              <a:avLst/>
            </a:prstGeom>
          </p:spPr>
        </p:pic>
        <p:pic>
          <p:nvPicPr>
            <p:cNvPr id="5" name="图片 4">
              <a:extLst>
                <a:ext uri="{FF2B5EF4-FFF2-40B4-BE49-F238E27FC236}">
                  <a16:creationId xmlns:a16="http://schemas.microsoft.com/office/drawing/2014/main" id="{23FFCF4F-6850-452B-B98B-940AA2F13AEE}"/>
                </a:ext>
              </a:extLst>
            </p:cNvPr>
            <p:cNvPicPr>
              <a:picLocks noChangeAspect="1"/>
            </p:cNvPicPr>
            <p:nvPr/>
          </p:nvPicPr>
          <p:blipFill>
            <a:blip r:embed="rId4"/>
            <a:stretch>
              <a:fillRect/>
            </a:stretch>
          </p:blipFill>
          <p:spPr>
            <a:xfrm>
              <a:off x="3415047" y="4400428"/>
              <a:ext cx="5409524" cy="1761905"/>
            </a:xfrm>
            <a:prstGeom prst="rect">
              <a:avLst/>
            </a:prstGeom>
          </p:spPr>
        </p:pic>
      </p:grpSp>
      <p:sp>
        <p:nvSpPr>
          <p:cNvPr id="11" name="矩形 10">
            <a:extLst>
              <a:ext uri="{FF2B5EF4-FFF2-40B4-BE49-F238E27FC236}">
                <a16:creationId xmlns:a16="http://schemas.microsoft.com/office/drawing/2014/main" id="{6769187D-0BA0-45E8-AAD7-064F2B89CA20}"/>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2" name="矩形 11">
            <a:extLst>
              <a:ext uri="{FF2B5EF4-FFF2-40B4-BE49-F238E27FC236}">
                <a16:creationId xmlns:a16="http://schemas.microsoft.com/office/drawing/2014/main" id="{3C8755BF-51C9-4F88-9FEE-899AD501BF6B}"/>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3" name="图形">
            <a:extLst>
              <a:ext uri="{FF2B5EF4-FFF2-40B4-BE49-F238E27FC236}">
                <a16:creationId xmlns:a16="http://schemas.microsoft.com/office/drawing/2014/main" id="{92FF1CB9-4F44-48C3-96A4-C3CBAB99DF7C}"/>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图形">
            <a:extLst>
              <a:ext uri="{FF2B5EF4-FFF2-40B4-BE49-F238E27FC236}">
                <a16:creationId xmlns:a16="http://schemas.microsoft.com/office/drawing/2014/main" id="{6CB907C9-8C7E-45EB-8F8E-9B8DFB594D74}"/>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349500106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79459338-4A6C-47B4-8806-0F0C62B66B3F}"/>
              </a:ext>
            </a:extLst>
          </p:cNvPr>
          <p:cNvGrpSpPr>
            <a:grpSpLocks noChangeAspect="1"/>
          </p:cNvGrpSpPr>
          <p:nvPr/>
        </p:nvGrpSpPr>
        <p:grpSpPr>
          <a:xfrm>
            <a:off x="3072165" y="1758544"/>
            <a:ext cx="6047670" cy="4680000"/>
            <a:chOff x="3381714" y="2236097"/>
            <a:chExt cx="5390476" cy="4171429"/>
          </a:xfrm>
        </p:grpSpPr>
        <p:pic>
          <p:nvPicPr>
            <p:cNvPr id="3" name="图片 2">
              <a:extLst>
                <a:ext uri="{FF2B5EF4-FFF2-40B4-BE49-F238E27FC236}">
                  <a16:creationId xmlns:a16="http://schemas.microsoft.com/office/drawing/2014/main" id="{11AD151F-A717-4B6E-921D-8D28C63B508B}"/>
                </a:ext>
              </a:extLst>
            </p:cNvPr>
            <p:cNvPicPr>
              <a:picLocks noChangeAspect="1"/>
            </p:cNvPicPr>
            <p:nvPr/>
          </p:nvPicPr>
          <p:blipFill>
            <a:blip r:embed="rId3"/>
            <a:stretch>
              <a:fillRect/>
            </a:stretch>
          </p:blipFill>
          <p:spPr>
            <a:xfrm>
              <a:off x="3381714" y="2236097"/>
              <a:ext cx="5352381" cy="1761905"/>
            </a:xfrm>
            <a:prstGeom prst="rect">
              <a:avLst/>
            </a:prstGeom>
          </p:spPr>
        </p:pic>
        <p:pic>
          <p:nvPicPr>
            <p:cNvPr id="8" name="图片 7">
              <a:extLst>
                <a:ext uri="{FF2B5EF4-FFF2-40B4-BE49-F238E27FC236}">
                  <a16:creationId xmlns:a16="http://schemas.microsoft.com/office/drawing/2014/main" id="{E954D685-BB39-4E06-A01B-4B3D5DBBA513}"/>
                </a:ext>
              </a:extLst>
            </p:cNvPr>
            <p:cNvPicPr>
              <a:picLocks noChangeAspect="1"/>
            </p:cNvPicPr>
            <p:nvPr/>
          </p:nvPicPr>
          <p:blipFill>
            <a:blip r:embed="rId4"/>
            <a:stretch>
              <a:fillRect/>
            </a:stretch>
          </p:blipFill>
          <p:spPr>
            <a:xfrm>
              <a:off x="3381714" y="3998002"/>
              <a:ext cx="5390476" cy="2409524"/>
            </a:xfrm>
            <a:prstGeom prst="rect">
              <a:avLst/>
            </a:prstGeom>
          </p:spPr>
        </p:pic>
      </p:gr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34390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三、了解自己的性格</a:t>
            </a:r>
          </a:p>
        </p:txBody>
      </p:sp>
      <p:sp>
        <p:nvSpPr>
          <p:cNvPr id="13" name="矩形 12">
            <a:extLst>
              <a:ext uri="{FF2B5EF4-FFF2-40B4-BE49-F238E27FC236}">
                <a16:creationId xmlns:a16="http://schemas.microsoft.com/office/drawing/2014/main" id="{378626AF-8B9F-4B76-BF47-5031D409115E}"/>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任务二</a:t>
            </a:r>
          </a:p>
        </p:txBody>
      </p:sp>
      <p:sp>
        <p:nvSpPr>
          <p:cNvPr id="14" name="矩形 13">
            <a:extLst>
              <a:ext uri="{FF2B5EF4-FFF2-40B4-BE49-F238E27FC236}">
                <a16:creationId xmlns:a16="http://schemas.microsoft.com/office/drawing/2014/main" id="{5DE517D6-2BC2-48C3-AF62-83C01D2337DC}"/>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性格剖析</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15" name="图形">
            <a:extLst>
              <a:ext uri="{FF2B5EF4-FFF2-40B4-BE49-F238E27FC236}">
                <a16:creationId xmlns:a16="http://schemas.microsoft.com/office/drawing/2014/main" id="{3FB1271B-73B3-4356-9A4B-0E1C2106A404}"/>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6" name="图形">
            <a:extLst>
              <a:ext uri="{FF2B5EF4-FFF2-40B4-BE49-F238E27FC236}">
                <a16:creationId xmlns:a16="http://schemas.microsoft.com/office/drawing/2014/main" id="{6E2BB0F8-B82A-471E-9F8C-B4611D2DF718}"/>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383438548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能力评估</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任务三</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1614883714"/>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343901"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一、能力与职业能力</a:t>
            </a:r>
          </a:p>
        </p:txBody>
      </p:sp>
      <p:sp>
        <p:nvSpPr>
          <p:cNvPr id="2" name="矩形 1">
            <a:extLst>
              <a:ext uri="{FF2B5EF4-FFF2-40B4-BE49-F238E27FC236}">
                <a16:creationId xmlns:a16="http://schemas.microsoft.com/office/drawing/2014/main" id="{53CCAF5D-CE1F-4D72-983C-A0DD09E89F48}"/>
              </a:ext>
            </a:extLst>
          </p:cNvPr>
          <p:cNvSpPr/>
          <p:nvPr/>
        </p:nvSpPr>
        <p:spPr>
          <a:xfrm>
            <a:off x="7217211" y="2807452"/>
            <a:ext cx="4237578" cy="2571666"/>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200" b="1" dirty="0">
                <a:solidFill>
                  <a:srgbClr val="3CB0FC"/>
                </a:solidFill>
                <a:latin typeface="+mj-ea"/>
                <a:ea typeface="+mj-ea"/>
              </a:rPr>
              <a:t>能力：</a:t>
            </a:r>
            <a:r>
              <a:rPr lang="zh-CN" altLang="en-US" sz="2200" dirty="0">
                <a:solidFill>
                  <a:srgbClr val="231F20"/>
                </a:solidFill>
                <a:latin typeface="+mj-ea"/>
                <a:ea typeface="+mj-ea"/>
              </a:rPr>
              <a:t>是指一个人成功完成某项活动所必备的心理条件和个性心理特征。</a:t>
            </a:r>
            <a:endParaRPr lang="en-US" altLang="zh-CN" sz="2200" dirty="0">
              <a:solidFill>
                <a:srgbClr val="231F20"/>
              </a:solidFill>
              <a:latin typeface="+mj-ea"/>
              <a:ea typeface="+mj-ea"/>
            </a:endParaRPr>
          </a:p>
          <a:p>
            <a:pPr marL="342900" indent="-342900">
              <a:lnSpc>
                <a:spcPct val="150000"/>
              </a:lnSpc>
              <a:buFont typeface="Wingdings" panose="05000000000000000000" pitchFamily="2" charset="2"/>
              <a:buChar char="l"/>
            </a:pPr>
            <a:r>
              <a:rPr lang="zh-CN" altLang="en-US" sz="2200" b="1" dirty="0">
                <a:solidFill>
                  <a:srgbClr val="3CB0FC"/>
                </a:solidFill>
                <a:latin typeface="+mj-ea"/>
                <a:ea typeface="+mj-ea"/>
              </a:rPr>
              <a:t>职业能力：</a:t>
            </a:r>
            <a:r>
              <a:rPr lang="zh-CN" altLang="en-US" sz="2200" dirty="0">
                <a:latin typeface="+mj-ea"/>
                <a:ea typeface="+mj-ea"/>
              </a:rPr>
              <a:t>是人们从事其职业的多种能力的综合。</a:t>
            </a:r>
          </a:p>
        </p:txBody>
      </p:sp>
      <p:pic>
        <p:nvPicPr>
          <p:cNvPr id="5" name="图片 4">
            <a:extLst>
              <a:ext uri="{FF2B5EF4-FFF2-40B4-BE49-F238E27FC236}">
                <a16:creationId xmlns:a16="http://schemas.microsoft.com/office/drawing/2014/main" id="{F453D1D6-E720-41B0-87C7-D9658AD5CB29}"/>
              </a:ext>
            </a:extLst>
          </p:cNvPr>
          <p:cNvPicPr>
            <a:picLocks noChangeAspect="1"/>
          </p:cNvPicPr>
          <p:nvPr/>
        </p:nvPicPr>
        <p:blipFill>
          <a:blip r:embed="rId3"/>
          <a:stretch>
            <a:fillRect/>
          </a:stretch>
        </p:blipFill>
        <p:spPr>
          <a:xfrm>
            <a:off x="737211" y="2023979"/>
            <a:ext cx="6480000" cy="4320000"/>
          </a:xfrm>
          <a:prstGeom prst="rect">
            <a:avLst/>
          </a:prstGeom>
        </p:spPr>
      </p:pic>
    </p:spTree>
    <p:custDataLst>
      <p:tags r:id="rId1"/>
    </p:custDataLst>
    <p:extLst>
      <p:ext uri="{BB962C8B-B14F-4D97-AF65-F5344CB8AC3E}">
        <p14:creationId xmlns:p14="http://schemas.microsoft.com/office/powerpoint/2010/main" val="213422634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兴趣探索</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任务一</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A8A5C5B8-EF9C-4C61-9874-AB85204380DE}"/>
              </a:ext>
            </a:extLst>
          </p:cNvPr>
          <p:cNvSpPr/>
          <p:nvPr/>
        </p:nvSpPr>
        <p:spPr>
          <a:xfrm>
            <a:off x="737211" y="2772074"/>
            <a:ext cx="10558035" cy="2672013"/>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290113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（一）能力的类型</a:t>
            </a:r>
          </a:p>
        </p:txBody>
      </p:sp>
      <p:sp>
        <p:nvSpPr>
          <p:cNvPr id="3" name="矩形 2">
            <a:extLst>
              <a:ext uri="{FF2B5EF4-FFF2-40B4-BE49-F238E27FC236}">
                <a16:creationId xmlns:a16="http://schemas.microsoft.com/office/drawing/2014/main" id="{E7AD6F99-68F8-4D48-B6B3-36F666F094FC}"/>
              </a:ext>
            </a:extLst>
          </p:cNvPr>
          <p:cNvSpPr/>
          <p:nvPr/>
        </p:nvSpPr>
        <p:spPr>
          <a:xfrm>
            <a:off x="896754" y="2781700"/>
            <a:ext cx="4287962" cy="2571666"/>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心理学家在关于能力的研究中，根据个人的特点和职业成就之间的规律，将与职业成就和职业满意度相关的能力分为以下三种。</a:t>
            </a:r>
            <a:endParaRPr lang="zh-CN" altLang="en-US" sz="2200" dirty="0">
              <a:latin typeface="+mj-ea"/>
              <a:ea typeface="+mj-ea"/>
            </a:endParaRPr>
          </a:p>
        </p:txBody>
      </p:sp>
      <p:pic>
        <p:nvPicPr>
          <p:cNvPr id="7" name="图片 6">
            <a:extLst>
              <a:ext uri="{FF2B5EF4-FFF2-40B4-BE49-F238E27FC236}">
                <a16:creationId xmlns:a16="http://schemas.microsoft.com/office/drawing/2014/main" id="{68A47896-96E0-4FD2-A2A2-6522D2680490}"/>
              </a:ext>
            </a:extLst>
          </p:cNvPr>
          <p:cNvPicPr>
            <a:picLocks noChangeAspect="1"/>
          </p:cNvPicPr>
          <p:nvPr/>
        </p:nvPicPr>
        <p:blipFill>
          <a:blip r:embed="rId3"/>
          <a:stretch>
            <a:fillRect/>
          </a:stretch>
        </p:blipFill>
        <p:spPr>
          <a:xfrm>
            <a:off x="5308004" y="2160401"/>
            <a:ext cx="5863954" cy="396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1533709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3" y="1279157"/>
            <a:ext cx="237174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a:t>
            </a:r>
            <a:r>
              <a:rPr lang="zh-CN" altLang="en-US" sz="2400" b="1" dirty="0">
                <a:solidFill>
                  <a:srgbClr val="3CB0FC"/>
                </a:solidFill>
                <a:latin typeface="+mj-ea"/>
                <a:ea typeface="+mj-ea"/>
              </a:rPr>
              <a:t>知识性能力</a:t>
            </a:r>
          </a:p>
        </p:txBody>
      </p:sp>
      <p:sp>
        <p:nvSpPr>
          <p:cNvPr id="2" name="矩形 1">
            <a:extLst>
              <a:ext uri="{FF2B5EF4-FFF2-40B4-BE49-F238E27FC236}">
                <a16:creationId xmlns:a16="http://schemas.microsoft.com/office/drawing/2014/main" id="{6F939220-D2DF-4CE5-9C6D-4253923BF8E3}"/>
              </a:ext>
            </a:extLst>
          </p:cNvPr>
          <p:cNvSpPr/>
          <p:nvPr/>
        </p:nvSpPr>
        <p:spPr>
          <a:xfrm>
            <a:off x="1189600" y="3057781"/>
            <a:ext cx="4547058" cy="1556003"/>
          </a:xfrm>
          <a:prstGeom prst="rect">
            <a:avLst/>
          </a:prstGeom>
        </p:spPr>
        <p:txBody>
          <a:bodyPr wrap="square">
            <a:spAutoFit/>
          </a:bodyPr>
          <a:lstStyle/>
          <a:p>
            <a:pPr>
              <a:lnSpc>
                <a:spcPct val="150000"/>
              </a:lnSpc>
            </a:pPr>
            <a:r>
              <a:rPr lang="zh-CN" altLang="en-US" sz="2200" dirty="0">
                <a:solidFill>
                  <a:srgbClr val="231F20"/>
                </a:solidFill>
                <a:latin typeface="+mj-ea"/>
                <a:ea typeface="+mj-ea"/>
              </a:rPr>
              <a:t>       </a:t>
            </a:r>
            <a:r>
              <a:rPr lang="zh-CN" altLang="en-US" sz="2200" b="1" dirty="0">
                <a:solidFill>
                  <a:srgbClr val="6DD2FC"/>
                </a:solidFill>
                <a:latin typeface="+mj-ea"/>
                <a:ea typeface="+mj-ea"/>
              </a:rPr>
              <a:t>知识性能力</a:t>
            </a:r>
            <a:r>
              <a:rPr lang="zh-CN" altLang="en-US" sz="2200" dirty="0">
                <a:solidFill>
                  <a:srgbClr val="231F20"/>
                </a:solidFill>
                <a:latin typeface="+mj-ea"/>
                <a:ea typeface="+mj-ea"/>
              </a:rPr>
              <a:t>是指与工作内容相关的具体的、专业化的、针对某一特定工作的基本能力。</a:t>
            </a:r>
            <a:endParaRPr lang="zh-CN" altLang="en-US" sz="2200" dirty="0">
              <a:latin typeface="+mj-ea"/>
              <a:ea typeface="+mj-ea"/>
            </a:endParaRPr>
          </a:p>
        </p:txBody>
      </p:sp>
      <p:pic>
        <p:nvPicPr>
          <p:cNvPr id="4" name="图片 3">
            <a:extLst>
              <a:ext uri="{FF2B5EF4-FFF2-40B4-BE49-F238E27FC236}">
                <a16:creationId xmlns:a16="http://schemas.microsoft.com/office/drawing/2014/main" id="{F42BA880-2006-40D3-98CE-317D4826ECBE}"/>
              </a:ext>
            </a:extLst>
          </p:cNvPr>
          <p:cNvPicPr>
            <a:picLocks noChangeAspect="1"/>
          </p:cNvPicPr>
          <p:nvPr/>
        </p:nvPicPr>
        <p:blipFill>
          <a:blip r:embed="rId3"/>
          <a:stretch>
            <a:fillRect/>
          </a:stretch>
        </p:blipFill>
        <p:spPr>
          <a:xfrm>
            <a:off x="5736658" y="1135783"/>
            <a:ext cx="5400000" cy="5400000"/>
          </a:xfrm>
          <a:prstGeom prst="rect">
            <a:avLst/>
          </a:prstGeom>
        </p:spPr>
      </p:pic>
    </p:spTree>
    <p:custDataLst>
      <p:tags r:id="rId1"/>
    </p:custDataLst>
    <p:extLst>
      <p:ext uri="{BB962C8B-B14F-4D97-AF65-F5344CB8AC3E}">
        <p14:creationId xmlns:p14="http://schemas.microsoft.com/office/powerpoint/2010/main" val="185531189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3" y="1279157"/>
            <a:ext cx="237174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a:t>
            </a:r>
            <a:r>
              <a:rPr lang="zh-CN" altLang="en-US" sz="2400" b="1" dirty="0">
                <a:solidFill>
                  <a:srgbClr val="3CB0FC"/>
                </a:solidFill>
                <a:latin typeface="+mj-ea"/>
                <a:ea typeface="+mj-ea"/>
              </a:rPr>
              <a:t>可迁移能力</a:t>
            </a:r>
          </a:p>
        </p:txBody>
      </p:sp>
      <p:pic>
        <p:nvPicPr>
          <p:cNvPr id="4" name="图片 3">
            <a:extLst>
              <a:ext uri="{FF2B5EF4-FFF2-40B4-BE49-F238E27FC236}">
                <a16:creationId xmlns:a16="http://schemas.microsoft.com/office/drawing/2014/main" id="{F42BA880-2006-40D3-98CE-317D4826ECBE}"/>
              </a:ext>
            </a:extLst>
          </p:cNvPr>
          <p:cNvPicPr>
            <a:picLocks noChangeAspect="1"/>
          </p:cNvPicPr>
          <p:nvPr/>
        </p:nvPicPr>
        <p:blipFill>
          <a:blip r:embed="rId3"/>
          <a:stretch>
            <a:fillRect/>
          </a:stretch>
        </p:blipFill>
        <p:spPr>
          <a:xfrm>
            <a:off x="5736658" y="1135783"/>
            <a:ext cx="5400000" cy="5400000"/>
          </a:xfrm>
          <a:prstGeom prst="rect">
            <a:avLst/>
          </a:prstGeom>
        </p:spPr>
      </p:pic>
      <p:sp>
        <p:nvSpPr>
          <p:cNvPr id="3" name="矩形 2">
            <a:extLst>
              <a:ext uri="{FF2B5EF4-FFF2-40B4-BE49-F238E27FC236}">
                <a16:creationId xmlns:a16="http://schemas.microsoft.com/office/drawing/2014/main" id="{7CAAC09E-DFE9-4BF9-859F-AA1AF9DFF085}"/>
              </a:ext>
            </a:extLst>
          </p:cNvPr>
          <p:cNvSpPr/>
          <p:nvPr/>
        </p:nvSpPr>
        <p:spPr>
          <a:xfrm>
            <a:off x="1202827" y="3057781"/>
            <a:ext cx="4456829" cy="1556003"/>
          </a:xfrm>
          <a:prstGeom prst="rect">
            <a:avLst/>
          </a:prstGeom>
        </p:spPr>
        <p:txBody>
          <a:bodyPr wrap="square">
            <a:spAutoFit/>
          </a:bodyPr>
          <a:lstStyle/>
          <a:p>
            <a:pPr>
              <a:lnSpc>
                <a:spcPct val="150000"/>
              </a:lnSpc>
            </a:pPr>
            <a:r>
              <a:rPr lang="zh-CN" altLang="en-US" sz="2200" b="1" dirty="0">
                <a:solidFill>
                  <a:srgbClr val="6DD2FC"/>
                </a:solidFill>
                <a:latin typeface="+mj-ea"/>
                <a:ea typeface="+mj-ea"/>
              </a:rPr>
              <a:t>       可迁移能力</a:t>
            </a:r>
            <a:r>
              <a:rPr lang="zh-CN" altLang="en-US" sz="2200" dirty="0">
                <a:solidFill>
                  <a:srgbClr val="231F20"/>
                </a:solidFill>
                <a:latin typeface="+mj-ea"/>
                <a:ea typeface="+mj-ea"/>
              </a:rPr>
              <a:t>是指在日常活动中就能够获得或改善的，并对所有工作都适用的有价值的能力。</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229841523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3" y="1279157"/>
            <a:ext cx="2371748"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3.</a:t>
            </a:r>
            <a:r>
              <a:rPr lang="zh-CN" altLang="en-US" sz="2400" b="1" dirty="0">
                <a:solidFill>
                  <a:srgbClr val="3CB0FC"/>
                </a:solidFill>
                <a:latin typeface="+mj-ea"/>
                <a:ea typeface="+mj-ea"/>
              </a:rPr>
              <a:t>适应性能力</a:t>
            </a:r>
          </a:p>
        </p:txBody>
      </p:sp>
      <p:pic>
        <p:nvPicPr>
          <p:cNvPr id="4" name="图片 3">
            <a:extLst>
              <a:ext uri="{FF2B5EF4-FFF2-40B4-BE49-F238E27FC236}">
                <a16:creationId xmlns:a16="http://schemas.microsoft.com/office/drawing/2014/main" id="{F42BA880-2006-40D3-98CE-317D4826ECBE}"/>
              </a:ext>
            </a:extLst>
          </p:cNvPr>
          <p:cNvPicPr>
            <a:picLocks noChangeAspect="1"/>
          </p:cNvPicPr>
          <p:nvPr/>
        </p:nvPicPr>
        <p:blipFill>
          <a:blip r:embed="rId3"/>
          <a:stretch>
            <a:fillRect/>
          </a:stretch>
        </p:blipFill>
        <p:spPr>
          <a:xfrm>
            <a:off x="5736658" y="1135783"/>
            <a:ext cx="5400000" cy="5400000"/>
          </a:xfrm>
          <a:prstGeom prst="rect">
            <a:avLst/>
          </a:prstGeom>
        </p:spPr>
      </p:pic>
      <p:sp>
        <p:nvSpPr>
          <p:cNvPr id="3" name="矩形 2">
            <a:extLst>
              <a:ext uri="{FF2B5EF4-FFF2-40B4-BE49-F238E27FC236}">
                <a16:creationId xmlns:a16="http://schemas.microsoft.com/office/drawing/2014/main" id="{7CAAC09E-DFE9-4BF9-859F-AA1AF9DFF085}"/>
              </a:ext>
            </a:extLst>
          </p:cNvPr>
          <p:cNvSpPr/>
          <p:nvPr/>
        </p:nvSpPr>
        <p:spPr>
          <a:xfrm>
            <a:off x="1193202" y="2672770"/>
            <a:ext cx="4456829" cy="2571666"/>
          </a:xfrm>
          <a:prstGeom prst="rect">
            <a:avLst/>
          </a:prstGeom>
        </p:spPr>
        <p:txBody>
          <a:bodyPr wrap="square">
            <a:spAutoFit/>
          </a:bodyPr>
          <a:lstStyle/>
          <a:p>
            <a:pPr>
              <a:lnSpc>
                <a:spcPct val="150000"/>
              </a:lnSpc>
            </a:pPr>
            <a:r>
              <a:rPr lang="zh-CN" altLang="en-US" sz="2200" b="1" dirty="0">
                <a:solidFill>
                  <a:srgbClr val="6DD2FC"/>
                </a:solidFill>
                <a:latin typeface="+mj-ea"/>
                <a:ea typeface="+mj-ea"/>
              </a:rPr>
              <a:t>       适应性能力</a:t>
            </a:r>
            <a:r>
              <a:rPr lang="zh-CN" altLang="en-US" sz="2200" dirty="0">
                <a:latin typeface="+mj-ea"/>
                <a:ea typeface="+mj-ea"/>
              </a:rPr>
              <a:t>是人们进行自我管理的能力，也称为情商，属于个人特质，通常包括自我觉察、情绪管理、自我激励、认知他人情绪和理解他人情绪五种能力。</a:t>
            </a:r>
          </a:p>
        </p:txBody>
      </p:sp>
    </p:spTree>
    <p:custDataLst>
      <p:tags r:id="rId1"/>
    </p:custDataLst>
    <p:extLst>
      <p:ext uri="{BB962C8B-B14F-4D97-AF65-F5344CB8AC3E}">
        <p14:creationId xmlns:p14="http://schemas.microsoft.com/office/powerpoint/2010/main" val="259860933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3603782"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（二）职业能力的匹配</a:t>
            </a:r>
          </a:p>
        </p:txBody>
      </p:sp>
      <p:pic>
        <p:nvPicPr>
          <p:cNvPr id="2" name="图片 1">
            <a:extLst>
              <a:ext uri="{FF2B5EF4-FFF2-40B4-BE49-F238E27FC236}">
                <a16:creationId xmlns:a16="http://schemas.microsoft.com/office/drawing/2014/main" id="{625F8C2D-8784-4876-9521-0FC5BC093FF3}"/>
              </a:ext>
            </a:extLst>
          </p:cNvPr>
          <p:cNvPicPr>
            <a:picLocks noChangeAspect="1"/>
          </p:cNvPicPr>
          <p:nvPr/>
        </p:nvPicPr>
        <p:blipFill>
          <a:blip r:embed="rId3"/>
          <a:stretch>
            <a:fillRect/>
          </a:stretch>
        </p:blipFill>
        <p:spPr>
          <a:xfrm>
            <a:off x="1949378" y="1947438"/>
            <a:ext cx="8293244" cy="4320000"/>
          </a:xfrm>
          <a:prstGeom prst="rect">
            <a:avLst/>
          </a:prstGeom>
        </p:spPr>
      </p:pic>
    </p:spTree>
    <p:custDataLst>
      <p:tags r:id="rId1"/>
    </p:custDataLst>
    <p:extLst>
      <p:ext uri="{BB962C8B-B14F-4D97-AF65-F5344CB8AC3E}">
        <p14:creationId xmlns:p14="http://schemas.microsoft.com/office/powerpoint/2010/main" val="195991179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45517"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二、评估职业能力</a:t>
            </a:r>
          </a:p>
        </p:txBody>
      </p:sp>
      <p:sp>
        <p:nvSpPr>
          <p:cNvPr id="2" name="矩形 1">
            <a:extLst>
              <a:ext uri="{FF2B5EF4-FFF2-40B4-BE49-F238E27FC236}">
                <a16:creationId xmlns:a16="http://schemas.microsoft.com/office/drawing/2014/main" id="{53CCAF5D-CE1F-4D72-983C-A0DD09E89F48}"/>
              </a:ext>
            </a:extLst>
          </p:cNvPr>
          <p:cNvSpPr/>
          <p:nvPr/>
        </p:nvSpPr>
        <p:spPr>
          <a:xfrm>
            <a:off x="7217211" y="2807452"/>
            <a:ext cx="4237578" cy="3079497"/>
          </a:xfrm>
          <a:prstGeom prst="rect">
            <a:avLst/>
          </a:prstGeom>
        </p:spPr>
        <p:txBody>
          <a:bodyPr wrap="square">
            <a:spAutoFit/>
          </a:bodyPr>
          <a:lstStyle/>
          <a:p>
            <a:pPr marL="342900" indent="-342900">
              <a:lnSpc>
                <a:spcPct val="150000"/>
              </a:lnSpc>
              <a:buClr>
                <a:srgbClr val="3CB0FC"/>
              </a:buClr>
              <a:buFont typeface="Wingdings" panose="05000000000000000000" pitchFamily="2" charset="2"/>
              <a:buChar char="l"/>
            </a:pPr>
            <a:r>
              <a:rPr lang="zh-CN" altLang="en-US" sz="2200" dirty="0">
                <a:latin typeface="+mj-ea"/>
                <a:ea typeface="+mj-ea"/>
              </a:rPr>
              <a:t>清晰认识自己的职业能力和技能，有助于在工作中发挥优势，规避不足。</a:t>
            </a:r>
            <a:endParaRPr lang="en-US" altLang="zh-CN" sz="2200" dirty="0">
              <a:latin typeface="+mj-ea"/>
              <a:ea typeface="+mj-ea"/>
            </a:endParaRPr>
          </a:p>
          <a:p>
            <a:pPr marL="342900" indent="-342900">
              <a:lnSpc>
                <a:spcPct val="150000"/>
              </a:lnSpc>
              <a:buClr>
                <a:srgbClr val="3CB0FC"/>
              </a:buClr>
              <a:buFont typeface="Wingdings" panose="05000000000000000000" pitchFamily="2" charset="2"/>
              <a:buChar char="l"/>
            </a:pPr>
            <a:r>
              <a:rPr lang="zh-CN" altLang="en-US" sz="2200" dirty="0">
                <a:latin typeface="+mj-ea"/>
                <a:ea typeface="+mj-ea"/>
              </a:rPr>
              <a:t>在职业技能探索与评估的道路上，我们可以尝试以下几种方法。</a:t>
            </a:r>
          </a:p>
        </p:txBody>
      </p:sp>
      <p:pic>
        <p:nvPicPr>
          <p:cNvPr id="5" name="图片 4">
            <a:extLst>
              <a:ext uri="{FF2B5EF4-FFF2-40B4-BE49-F238E27FC236}">
                <a16:creationId xmlns:a16="http://schemas.microsoft.com/office/drawing/2014/main" id="{F453D1D6-E720-41B0-87C7-D9658AD5CB29}"/>
              </a:ext>
            </a:extLst>
          </p:cNvPr>
          <p:cNvPicPr>
            <a:picLocks noChangeAspect="1"/>
          </p:cNvPicPr>
          <p:nvPr/>
        </p:nvPicPr>
        <p:blipFill>
          <a:blip r:embed="rId3"/>
          <a:stretch>
            <a:fillRect/>
          </a:stretch>
        </p:blipFill>
        <p:spPr>
          <a:xfrm>
            <a:off x="737211" y="2023979"/>
            <a:ext cx="6480000" cy="4320000"/>
          </a:xfrm>
          <a:prstGeom prst="rect">
            <a:avLst/>
          </a:prstGeom>
        </p:spPr>
      </p:pic>
    </p:spTree>
    <p:custDataLst>
      <p:tags r:id="rId1"/>
    </p:custDataLst>
    <p:extLst>
      <p:ext uri="{BB962C8B-B14F-4D97-AF65-F5344CB8AC3E}">
        <p14:creationId xmlns:p14="http://schemas.microsoft.com/office/powerpoint/2010/main" val="289603007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1" y="1279157"/>
            <a:ext cx="379628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（一）依据可衡量的业绩</a:t>
            </a:r>
          </a:p>
        </p:txBody>
      </p:sp>
      <p:sp>
        <p:nvSpPr>
          <p:cNvPr id="3" name="矩形 2">
            <a:extLst>
              <a:ext uri="{FF2B5EF4-FFF2-40B4-BE49-F238E27FC236}">
                <a16:creationId xmlns:a16="http://schemas.microsoft.com/office/drawing/2014/main" id="{195C230D-A2B6-4DD9-B65A-889508E1B4A7}"/>
              </a:ext>
            </a:extLst>
          </p:cNvPr>
          <p:cNvSpPr/>
          <p:nvPr/>
        </p:nvSpPr>
        <p:spPr>
          <a:xfrm>
            <a:off x="1151672" y="3021155"/>
            <a:ext cx="3796288" cy="1556003"/>
          </a:xfrm>
          <a:prstGeom prst="rect">
            <a:avLst/>
          </a:prstGeom>
        </p:spPr>
        <p:txBody>
          <a:bodyPr wrap="square">
            <a:spAutoFit/>
          </a:bodyPr>
          <a:lstStyle/>
          <a:p>
            <a:pPr>
              <a:lnSpc>
                <a:spcPct val="150000"/>
              </a:lnSpc>
            </a:pPr>
            <a:r>
              <a:rPr lang="zh-CN" altLang="en-US" sz="2200" dirty="0">
                <a:solidFill>
                  <a:srgbClr val="231F20"/>
                </a:solidFill>
                <a:latin typeface="+mj-ea"/>
                <a:ea typeface="+mj-ea"/>
              </a:rPr>
              <a:t>       从个人取得的业绩或成就来衡量其职业技能与企业需求的匹配度。</a:t>
            </a:r>
            <a:endParaRPr lang="zh-CN" altLang="en-US" sz="2200" dirty="0">
              <a:latin typeface="+mj-ea"/>
              <a:ea typeface="+mj-ea"/>
            </a:endParaRPr>
          </a:p>
        </p:txBody>
      </p:sp>
      <p:pic>
        <p:nvPicPr>
          <p:cNvPr id="4" name="图片 3">
            <a:extLst>
              <a:ext uri="{FF2B5EF4-FFF2-40B4-BE49-F238E27FC236}">
                <a16:creationId xmlns:a16="http://schemas.microsoft.com/office/drawing/2014/main" id="{E89F1F3A-8AAD-45B6-8F71-BD70798FD5B9}"/>
              </a:ext>
            </a:extLst>
          </p:cNvPr>
          <p:cNvPicPr>
            <a:picLocks noChangeAspect="1"/>
          </p:cNvPicPr>
          <p:nvPr/>
        </p:nvPicPr>
        <p:blipFill>
          <a:blip r:embed="rId3"/>
          <a:stretch>
            <a:fillRect/>
          </a:stretch>
        </p:blipFill>
        <p:spPr>
          <a:xfrm>
            <a:off x="5573343" y="1279157"/>
            <a:ext cx="5833470" cy="5040000"/>
          </a:xfrm>
          <a:prstGeom prst="rect">
            <a:avLst/>
          </a:prstGeom>
        </p:spPr>
      </p:pic>
    </p:spTree>
    <p:custDataLst>
      <p:tags r:id="rId1"/>
    </p:custDataLst>
    <p:extLst>
      <p:ext uri="{BB962C8B-B14F-4D97-AF65-F5344CB8AC3E}">
        <p14:creationId xmlns:p14="http://schemas.microsoft.com/office/powerpoint/2010/main" val="55314752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1" y="1279157"/>
            <a:ext cx="379628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（二）参考他人的认可</a:t>
            </a:r>
          </a:p>
        </p:txBody>
      </p:sp>
      <p:sp>
        <p:nvSpPr>
          <p:cNvPr id="3" name="矩形 2">
            <a:extLst>
              <a:ext uri="{FF2B5EF4-FFF2-40B4-BE49-F238E27FC236}">
                <a16:creationId xmlns:a16="http://schemas.microsoft.com/office/drawing/2014/main" id="{195C230D-A2B6-4DD9-B65A-889508E1B4A7}"/>
              </a:ext>
            </a:extLst>
          </p:cNvPr>
          <p:cNvSpPr/>
          <p:nvPr/>
        </p:nvSpPr>
        <p:spPr>
          <a:xfrm>
            <a:off x="901415" y="2722772"/>
            <a:ext cx="6144278" cy="2571666"/>
          </a:xfrm>
          <a:prstGeom prst="rect">
            <a:avLst/>
          </a:prstGeom>
        </p:spPr>
        <p:txBody>
          <a:bodyPr wrap="square">
            <a:spAutoFit/>
          </a:bodyPr>
          <a:lstStyle/>
          <a:p>
            <a:pPr>
              <a:lnSpc>
                <a:spcPct val="150000"/>
              </a:lnSpc>
            </a:pPr>
            <a:r>
              <a:rPr lang="zh-CN" altLang="en-US" sz="2200" dirty="0">
                <a:latin typeface="+mj-ea"/>
                <a:ea typeface="+mj-ea"/>
              </a:rPr>
              <a:t>       成绩单、获奖证明、实践报告单、实习证明、工作履历表等材料可以证明你在某个时间、某个地点有过何种经历，借此来判断你是否具备用人单位所需的专业知识技能、可迁移技能和自我管理技能。</a:t>
            </a:r>
          </a:p>
        </p:txBody>
      </p:sp>
      <p:pic>
        <p:nvPicPr>
          <p:cNvPr id="2" name="图片 1">
            <a:extLst>
              <a:ext uri="{FF2B5EF4-FFF2-40B4-BE49-F238E27FC236}">
                <a16:creationId xmlns:a16="http://schemas.microsoft.com/office/drawing/2014/main" id="{B25E2245-B576-4AF2-BADA-D6D0685F823E}"/>
              </a:ext>
            </a:extLst>
          </p:cNvPr>
          <p:cNvPicPr>
            <a:picLocks noChangeAspect="1"/>
          </p:cNvPicPr>
          <p:nvPr/>
        </p:nvPicPr>
        <p:blipFill rotWithShape="1">
          <a:blip r:embed="rId3"/>
          <a:srcRect l="10500" t="8702" b="10737"/>
          <a:stretch/>
        </p:blipFill>
        <p:spPr>
          <a:xfrm>
            <a:off x="7268463" y="1268354"/>
            <a:ext cx="4186326" cy="5040000"/>
          </a:xfrm>
          <a:prstGeom prst="rect">
            <a:avLst/>
          </a:prstGeom>
        </p:spPr>
      </p:pic>
    </p:spTree>
    <p:custDataLst>
      <p:tags r:id="rId1"/>
    </p:custDataLst>
    <p:extLst>
      <p:ext uri="{BB962C8B-B14F-4D97-AF65-F5344CB8AC3E}">
        <p14:creationId xmlns:p14="http://schemas.microsoft.com/office/powerpoint/2010/main" val="329518082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3555656"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（三）借助技能词汇表</a:t>
            </a:r>
          </a:p>
        </p:txBody>
      </p:sp>
      <p:sp>
        <p:nvSpPr>
          <p:cNvPr id="4" name="矩形 3">
            <a:extLst>
              <a:ext uri="{FF2B5EF4-FFF2-40B4-BE49-F238E27FC236}">
                <a16:creationId xmlns:a16="http://schemas.microsoft.com/office/drawing/2014/main" id="{A439023F-16CD-4829-BD5E-77F8EE55FE6D}"/>
              </a:ext>
            </a:extLst>
          </p:cNvPr>
          <p:cNvSpPr/>
          <p:nvPr/>
        </p:nvSpPr>
        <p:spPr>
          <a:xfrm>
            <a:off x="1205565" y="3062759"/>
            <a:ext cx="6174606" cy="1556003"/>
          </a:xfrm>
          <a:prstGeom prst="rect">
            <a:avLst/>
          </a:prstGeom>
        </p:spPr>
        <p:txBody>
          <a:bodyPr wrap="square">
            <a:spAutoFit/>
          </a:bodyPr>
          <a:lstStyle/>
          <a:p>
            <a:pPr algn="just">
              <a:lnSpc>
                <a:spcPct val="150000"/>
              </a:lnSpc>
            </a:pPr>
            <a:r>
              <a:rPr lang="zh-CN" altLang="en-US" sz="2200" dirty="0">
                <a:solidFill>
                  <a:srgbClr val="231F20"/>
                </a:solidFill>
                <a:latin typeface="+mj-ea"/>
                <a:ea typeface="+mj-ea"/>
              </a:rPr>
              <a:t>       借助专业知识技能词汇表、可迁移</a:t>
            </a:r>
            <a:r>
              <a:rPr lang="en-US" altLang="zh-CN" sz="2200" dirty="0">
                <a:solidFill>
                  <a:srgbClr val="231F20"/>
                </a:solidFill>
                <a:latin typeface="+mj-ea"/>
                <a:ea typeface="+mj-ea"/>
              </a:rPr>
              <a:t>/</a:t>
            </a:r>
            <a:r>
              <a:rPr lang="zh-CN" altLang="en-US" sz="2200" dirty="0">
                <a:solidFill>
                  <a:srgbClr val="231F20"/>
                </a:solidFill>
                <a:latin typeface="+mj-ea"/>
                <a:ea typeface="+mj-ea"/>
              </a:rPr>
              <a:t>通用技能词汇表、自我管理技能词汇表，从表中圈出任何你所拥有的技能并进行归纳总结。</a:t>
            </a:r>
            <a:endParaRPr lang="zh-CN" altLang="en-US" sz="2200" dirty="0">
              <a:latin typeface="+mj-ea"/>
              <a:ea typeface="+mj-ea"/>
            </a:endParaRPr>
          </a:p>
        </p:txBody>
      </p:sp>
      <p:pic>
        <p:nvPicPr>
          <p:cNvPr id="5" name="图片 4">
            <a:extLst>
              <a:ext uri="{FF2B5EF4-FFF2-40B4-BE49-F238E27FC236}">
                <a16:creationId xmlns:a16="http://schemas.microsoft.com/office/drawing/2014/main" id="{CE2881BB-5A11-4653-941E-258FEED896C4}"/>
              </a:ext>
            </a:extLst>
          </p:cNvPr>
          <p:cNvPicPr>
            <a:picLocks noChangeAspect="1"/>
          </p:cNvPicPr>
          <p:nvPr/>
        </p:nvPicPr>
        <p:blipFill>
          <a:blip r:embed="rId3"/>
          <a:stretch>
            <a:fillRect/>
          </a:stretch>
        </p:blipFill>
        <p:spPr>
          <a:xfrm>
            <a:off x="7982552" y="1751797"/>
            <a:ext cx="2857143" cy="4320000"/>
          </a:xfrm>
          <a:prstGeom prst="rect">
            <a:avLst/>
          </a:prstGeom>
        </p:spPr>
      </p:pic>
    </p:spTree>
    <p:custDataLst>
      <p:tags r:id="rId1"/>
    </p:custDataLst>
    <p:extLst>
      <p:ext uri="{BB962C8B-B14F-4D97-AF65-F5344CB8AC3E}">
        <p14:creationId xmlns:p14="http://schemas.microsoft.com/office/powerpoint/2010/main" val="229010144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301664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（四）利用测评表</a:t>
            </a:r>
          </a:p>
        </p:txBody>
      </p:sp>
      <p:sp>
        <p:nvSpPr>
          <p:cNvPr id="4" name="矩形 3">
            <a:extLst>
              <a:ext uri="{FF2B5EF4-FFF2-40B4-BE49-F238E27FC236}">
                <a16:creationId xmlns:a16="http://schemas.microsoft.com/office/drawing/2014/main" id="{A439023F-16CD-4829-BD5E-77F8EE55FE6D}"/>
              </a:ext>
            </a:extLst>
          </p:cNvPr>
          <p:cNvSpPr/>
          <p:nvPr/>
        </p:nvSpPr>
        <p:spPr>
          <a:xfrm>
            <a:off x="1215191" y="2625964"/>
            <a:ext cx="6174606" cy="2571666"/>
          </a:xfrm>
          <a:prstGeom prst="rect">
            <a:avLst/>
          </a:prstGeom>
        </p:spPr>
        <p:txBody>
          <a:bodyPr wrap="square">
            <a:spAutoFit/>
          </a:bodyPr>
          <a:lstStyle/>
          <a:p>
            <a:pPr>
              <a:lnSpc>
                <a:spcPct val="150000"/>
              </a:lnSpc>
            </a:pPr>
            <a:r>
              <a:rPr lang="zh-CN" altLang="en-US" sz="2200" dirty="0">
                <a:latin typeface="+mj-ea"/>
                <a:ea typeface="+mj-ea"/>
              </a:rPr>
              <a:t>       利用职业技能测评表对当前技能水平进行测验，如明尼苏达工程类推测验、</a:t>
            </a:r>
            <a:r>
              <a:rPr lang="en-US" altLang="zh-CN" sz="2200" dirty="0">
                <a:latin typeface="+mj-ea"/>
                <a:ea typeface="+mj-ea"/>
              </a:rPr>
              <a:t>DAT</a:t>
            </a:r>
            <a:r>
              <a:rPr lang="zh-CN" altLang="en-US" sz="2200" dirty="0">
                <a:latin typeface="+mj-ea"/>
                <a:ea typeface="+mj-ea"/>
              </a:rPr>
              <a:t>语言使用测验、</a:t>
            </a:r>
            <a:r>
              <a:rPr lang="en-US" altLang="zh-CN" sz="2200" dirty="0">
                <a:latin typeface="+mj-ea"/>
                <a:ea typeface="+mj-ea"/>
              </a:rPr>
              <a:t>SRA</a:t>
            </a:r>
            <a:r>
              <a:rPr lang="zh-CN" altLang="en-US" sz="2200" dirty="0">
                <a:latin typeface="+mj-ea"/>
                <a:ea typeface="+mj-ea"/>
              </a:rPr>
              <a:t>听写技巧测验等，也可通过职业能力倾向测验，判断个人能力在某一职业中发挥的可能性，为职业选择提供参考。</a:t>
            </a:r>
          </a:p>
        </p:txBody>
      </p:sp>
      <p:pic>
        <p:nvPicPr>
          <p:cNvPr id="5" name="图片 4">
            <a:extLst>
              <a:ext uri="{FF2B5EF4-FFF2-40B4-BE49-F238E27FC236}">
                <a16:creationId xmlns:a16="http://schemas.microsoft.com/office/drawing/2014/main" id="{CE2881BB-5A11-4653-941E-258FEED896C4}"/>
              </a:ext>
            </a:extLst>
          </p:cNvPr>
          <p:cNvPicPr>
            <a:picLocks noChangeAspect="1"/>
          </p:cNvPicPr>
          <p:nvPr/>
        </p:nvPicPr>
        <p:blipFill>
          <a:blip r:embed="rId3"/>
          <a:stretch>
            <a:fillRect/>
          </a:stretch>
        </p:blipFill>
        <p:spPr>
          <a:xfrm>
            <a:off x="7982552" y="1751797"/>
            <a:ext cx="2857143" cy="4320000"/>
          </a:xfrm>
          <a:prstGeom prst="rect">
            <a:avLst/>
          </a:prstGeom>
        </p:spPr>
      </p:pic>
    </p:spTree>
    <p:custDataLst>
      <p:tags r:id="rId1"/>
    </p:custDataLst>
    <p:extLst>
      <p:ext uri="{BB962C8B-B14F-4D97-AF65-F5344CB8AC3E}">
        <p14:creationId xmlns:p14="http://schemas.microsoft.com/office/powerpoint/2010/main" val="401994559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549653"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一、兴趣与职业兴趣</a:t>
            </a:r>
          </a:p>
        </p:txBody>
      </p:sp>
      <p:sp>
        <p:nvSpPr>
          <p:cNvPr id="5" name="矩形 4">
            <a:extLst>
              <a:ext uri="{FF2B5EF4-FFF2-40B4-BE49-F238E27FC236}">
                <a16:creationId xmlns:a16="http://schemas.microsoft.com/office/drawing/2014/main" id="{DFA54834-A187-490D-8683-853E8C4A299C}"/>
              </a:ext>
            </a:extLst>
          </p:cNvPr>
          <p:cNvSpPr/>
          <p:nvPr/>
        </p:nvSpPr>
        <p:spPr>
          <a:xfrm>
            <a:off x="5795355" y="2281438"/>
            <a:ext cx="5653208" cy="3587329"/>
          </a:xfrm>
          <a:prstGeom prst="rect">
            <a:avLst/>
          </a:prstGeom>
        </p:spPr>
        <p:txBody>
          <a:bodyPr wrap="square">
            <a:spAutoFit/>
          </a:bodyPr>
          <a:lstStyle/>
          <a:p>
            <a:pPr>
              <a:lnSpc>
                <a:spcPct val="150000"/>
              </a:lnSpc>
            </a:pPr>
            <a:r>
              <a:rPr lang="zh-CN" altLang="en-US" sz="2200" b="1" dirty="0">
                <a:solidFill>
                  <a:srgbClr val="3CB0FC"/>
                </a:solidFill>
                <a:latin typeface="+mj-ea"/>
                <a:ea typeface="+mj-ea"/>
              </a:rPr>
              <a:t>       兴趣：</a:t>
            </a:r>
            <a:r>
              <a:rPr lang="zh-CN" altLang="en-US" sz="2200" dirty="0">
                <a:latin typeface="+mj-ea"/>
                <a:ea typeface="+mj-ea"/>
              </a:rPr>
              <a:t>指个体力求认识某种事物或从事某项活动的心理倾向，表现为个体对某种事物或从事某项活动的选择态度和积极的情绪反应。</a:t>
            </a:r>
            <a:endParaRPr lang="en-US" altLang="zh-CN" sz="2200" dirty="0">
              <a:latin typeface="+mj-ea"/>
              <a:ea typeface="+mj-ea"/>
            </a:endParaRPr>
          </a:p>
          <a:p>
            <a:pPr>
              <a:lnSpc>
                <a:spcPct val="150000"/>
              </a:lnSpc>
            </a:pPr>
            <a:r>
              <a:rPr lang="zh-CN" altLang="en-US" sz="2200" b="1" dirty="0">
                <a:solidFill>
                  <a:srgbClr val="3CB0FC"/>
                </a:solidFill>
                <a:latin typeface="+mj-ea"/>
                <a:ea typeface="+mj-ea"/>
              </a:rPr>
              <a:t>       职业兴趣：</a:t>
            </a:r>
            <a:r>
              <a:rPr lang="zh-CN" altLang="en-US" sz="2200" dirty="0">
                <a:latin typeface="+mj-ea"/>
                <a:ea typeface="+mj-ea"/>
              </a:rPr>
              <a:t>指个体对某一职业的积极态度，是个体兴趣类型与目标职业、个体能力素质要求（职业环境）相一致的状态。</a:t>
            </a:r>
          </a:p>
        </p:txBody>
      </p:sp>
      <p:pic>
        <p:nvPicPr>
          <p:cNvPr id="2" name="图片 1">
            <a:extLst>
              <a:ext uri="{FF2B5EF4-FFF2-40B4-BE49-F238E27FC236}">
                <a16:creationId xmlns:a16="http://schemas.microsoft.com/office/drawing/2014/main" id="{EBA46A34-49C8-4910-9FAE-8CF17CE131FB}"/>
              </a:ext>
            </a:extLst>
          </p:cNvPr>
          <p:cNvPicPr>
            <a:picLocks noChangeAspect="1"/>
          </p:cNvPicPr>
          <p:nvPr/>
        </p:nvPicPr>
        <p:blipFill>
          <a:blip r:embed="rId3"/>
          <a:stretch>
            <a:fillRect/>
          </a:stretch>
        </p:blipFill>
        <p:spPr>
          <a:xfrm>
            <a:off x="836345" y="2023979"/>
            <a:ext cx="4511433" cy="432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4321628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421017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（五）编写与分析成就故事</a:t>
            </a:r>
          </a:p>
        </p:txBody>
      </p:sp>
      <p:sp>
        <p:nvSpPr>
          <p:cNvPr id="4" name="矩形 3">
            <a:extLst>
              <a:ext uri="{FF2B5EF4-FFF2-40B4-BE49-F238E27FC236}">
                <a16:creationId xmlns:a16="http://schemas.microsoft.com/office/drawing/2014/main" id="{A439023F-16CD-4829-BD5E-77F8EE55FE6D}"/>
              </a:ext>
            </a:extLst>
          </p:cNvPr>
          <p:cNvSpPr/>
          <p:nvPr/>
        </p:nvSpPr>
        <p:spPr>
          <a:xfrm>
            <a:off x="1352305" y="2879879"/>
            <a:ext cx="5647621" cy="2063835"/>
          </a:xfrm>
          <a:prstGeom prst="rect">
            <a:avLst/>
          </a:prstGeom>
        </p:spPr>
        <p:txBody>
          <a:bodyPr wrap="square">
            <a:spAutoFit/>
          </a:bodyPr>
          <a:lstStyle/>
          <a:p>
            <a:pPr>
              <a:lnSpc>
                <a:spcPct val="150000"/>
              </a:lnSpc>
            </a:pPr>
            <a:r>
              <a:rPr lang="zh-CN" altLang="en-US" sz="2200" dirty="0">
                <a:latin typeface="+mj-ea"/>
                <a:ea typeface="+mj-ea"/>
              </a:rPr>
              <a:t>       回忆自己认为成功且感觉良好的经历，这些经历不限领域，可以是学习、工作中发生的，也可以是业余生活、社团活动、家庭生活中发生的。</a:t>
            </a:r>
          </a:p>
        </p:txBody>
      </p:sp>
      <p:pic>
        <p:nvPicPr>
          <p:cNvPr id="5" name="图片 4">
            <a:extLst>
              <a:ext uri="{FF2B5EF4-FFF2-40B4-BE49-F238E27FC236}">
                <a16:creationId xmlns:a16="http://schemas.microsoft.com/office/drawing/2014/main" id="{CE2881BB-5A11-4653-941E-258FEED896C4}"/>
              </a:ext>
            </a:extLst>
          </p:cNvPr>
          <p:cNvPicPr>
            <a:picLocks noChangeAspect="1"/>
          </p:cNvPicPr>
          <p:nvPr/>
        </p:nvPicPr>
        <p:blipFill>
          <a:blip r:embed="rId3"/>
          <a:stretch>
            <a:fillRect/>
          </a:stretch>
        </p:blipFill>
        <p:spPr>
          <a:xfrm>
            <a:off x="7982552" y="1751797"/>
            <a:ext cx="2857143" cy="4320000"/>
          </a:xfrm>
          <a:prstGeom prst="rect">
            <a:avLst/>
          </a:prstGeom>
        </p:spPr>
      </p:pic>
    </p:spTree>
    <p:custDataLst>
      <p:tags r:id="rId1"/>
    </p:custDataLst>
    <p:extLst>
      <p:ext uri="{BB962C8B-B14F-4D97-AF65-F5344CB8AC3E}">
        <p14:creationId xmlns:p14="http://schemas.microsoft.com/office/powerpoint/2010/main" val="5379665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045517"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三、提升职业能力</a:t>
            </a:r>
          </a:p>
        </p:txBody>
      </p:sp>
      <p:sp>
        <p:nvSpPr>
          <p:cNvPr id="2" name="矩形 1">
            <a:extLst>
              <a:ext uri="{FF2B5EF4-FFF2-40B4-BE49-F238E27FC236}">
                <a16:creationId xmlns:a16="http://schemas.microsoft.com/office/drawing/2014/main" id="{53CCAF5D-CE1F-4D72-983C-A0DD09E89F48}"/>
              </a:ext>
            </a:extLst>
          </p:cNvPr>
          <p:cNvSpPr/>
          <p:nvPr/>
        </p:nvSpPr>
        <p:spPr>
          <a:xfrm>
            <a:off x="7428967" y="3405977"/>
            <a:ext cx="3351328" cy="1556003"/>
          </a:xfrm>
          <a:prstGeom prst="rect">
            <a:avLst/>
          </a:prstGeom>
        </p:spPr>
        <p:txBody>
          <a:bodyPr wrap="square">
            <a:spAutoFit/>
          </a:bodyPr>
          <a:lstStyle/>
          <a:p>
            <a:pPr marL="342900" indent="-342900">
              <a:lnSpc>
                <a:spcPct val="150000"/>
              </a:lnSpc>
              <a:buClr>
                <a:srgbClr val="3CB0FC"/>
              </a:buClr>
              <a:buFont typeface="Wingdings" panose="05000000000000000000" pitchFamily="2" charset="2"/>
              <a:buChar char="l"/>
            </a:pPr>
            <a:r>
              <a:rPr lang="zh-CN" altLang="en-US" sz="2200" dirty="0">
                <a:latin typeface="+mj-ea"/>
                <a:ea typeface="+mj-ea"/>
              </a:rPr>
              <a:t>无论是在学校还是在职场，有能力的人总是能获得更多机会。</a:t>
            </a:r>
          </a:p>
        </p:txBody>
      </p:sp>
      <p:pic>
        <p:nvPicPr>
          <p:cNvPr id="5" name="图片 4">
            <a:extLst>
              <a:ext uri="{FF2B5EF4-FFF2-40B4-BE49-F238E27FC236}">
                <a16:creationId xmlns:a16="http://schemas.microsoft.com/office/drawing/2014/main" id="{F453D1D6-E720-41B0-87C7-D9658AD5CB29}"/>
              </a:ext>
            </a:extLst>
          </p:cNvPr>
          <p:cNvPicPr>
            <a:picLocks noChangeAspect="1"/>
          </p:cNvPicPr>
          <p:nvPr/>
        </p:nvPicPr>
        <p:blipFill>
          <a:blip r:embed="rId3"/>
          <a:stretch>
            <a:fillRect/>
          </a:stretch>
        </p:blipFill>
        <p:spPr>
          <a:xfrm>
            <a:off x="737211" y="2023979"/>
            <a:ext cx="6480000" cy="4320000"/>
          </a:xfrm>
          <a:prstGeom prst="rect">
            <a:avLst/>
          </a:prstGeom>
        </p:spPr>
      </p:pic>
    </p:spTree>
    <p:custDataLst>
      <p:tags r:id="rId1"/>
    </p:custDataLst>
    <p:extLst>
      <p:ext uri="{BB962C8B-B14F-4D97-AF65-F5344CB8AC3E}">
        <p14:creationId xmlns:p14="http://schemas.microsoft.com/office/powerpoint/2010/main" val="126214093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3" y="1279157"/>
            <a:ext cx="2857144"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（一）积累知识</a:t>
            </a:r>
          </a:p>
        </p:txBody>
      </p:sp>
      <p:sp>
        <p:nvSpPr>
          <p:cNvPr id="4" name="矩形 3">
            <a:extLst>
              <a:ext uri="{FF2B5EF4-FFF2-40B4-BE49-F238E27FC236}">
                <a16:creationId xmlns:a16="http://schemas.microsoft.com/office/drawing/2014/main" id="{A439023F-16CD-4829-BD5E-77F8EE55FE6D}"/>
              </a:ext>
            </a:extLst>
          </p:cNvPr>
          <p:cNvSpPr/>
          <p:nvPr/>
        </p:nvSpPr>
        <p:spPr>
          <a:xfrm>
            <a:off x="1435869" y="3148131"/>
            <a:ext cx="4316975" cy="1048172"/>
          </a:xfrm>
          <a:prstGeom prst="rect">
            <a:avLst/>
          </a:prstGeom>
        </p:spPr>
        <p:txBody>
          <a:bodyPr wrap="square">
            <a:spAutoFit/>
          </a:bodyPr>
          <a:lstStyle/>
          <a:p>
            <a:pPr>
              <a:lnSpc>
                <a:spcPct val="150000"/>
              </a:lnSpc>
            </a:pPr>
            <a:r>
              <a:rPr lang="zh-CN" altLang="en-US" sz="2200" dirty="0"/>
              <a:t>       知识是能力的基础，勤奋是成</a:t>
            </a:r>
            <a:endParaRPr lang="en-US" altLang="zh-CN" sz="2200" dirty="0"/>
          </a:p>
          <a:p>
            <a:pPr>
              <a:lnSpc>
                <a:spcPct val="150000"/>
              </a:lnSpc>
            </a:pPr>
            <a:r>
              <a:rPr lang="zh-CN" altLang="en-US" sz="2200" dirty="0"/>
              <a:t>功的关键。</a:t>
            </a:r>
            <a:endParaRPr lang="zh-CN" altLang="en-US" sz="2200" dirty="0">
              <a:latin typeface="+mj-ea"/>
              <a:ea typeface="+mj-ea"/>
            </a:endParaRPr>
          </a:p>
        </p:txBody>
      </p:sp>
      <p:pic>
        <p:nvPicPr>
          <p:cNvPr id="2" name="图片 1">
            <a:extLst>
              <a:ext uri="{FF2B5EF4-FFF2-40B4-BE49-F238E27FC236}">
                <a16:creationId xmlns:a16="http://schemas.microsoft.com/office/drawing/2014/main" id="{E7C989E6-143B-44A8-A09A-97747273D883}"/>
              </a:ext>
            </a:extLst>
          </p:cNvPr>
          <p:cNvPicPr>
            <a:picLocks noChangeAspect="1"/>
          </p:cNvPicPr>
          <p:nvPr/>
        </p:nvPicPr>
        <p:blipFill>
          <a:blip r:embed="rId3"/>
          <a:stretch>
            <a:fillRect/>
          </a:stretch>
        </p:blipFill>
        <p:spPr>
          <a:xfrm>
            <a:off x="6249347" y="915074"/>
            <a:ext cx="5095238" cy="5514286"/>
          </a:xfrm>
          <a:prstGeom prst="rect">
            <a:avLst/>
          </a:prstGeom>
        </p:spPr>
      </p:pic>
    </p:spTree>
    <p:custDataLst>
      <p:tags r:id="rId1"/>
    </p:custDataLst>
    <p:extLst>
      <p:ext uri="{BB962C8B-B14F-4D97-AF65-F5344CB8AC3E}">
        <p14:creationId xmlns:p14="http://schemas.microsoft.com/office/powerpoint/2010/main" val="157773389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472031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（二）设立目标、规划职业生涯</a:t>
            </a:r>
          </a:p>
        </p:txBody>
      </p:sp>
      <p:sp>
        <p:nvSpPr>
          <p:cNvPr id="3" name="矩形 2">
            <a:extLst>
              <a:ext uri="{FF2B5EF4-FFF2-40B4-BE49-F238E27FC236}">
                <a16:creationId xmlns:a16="http://schemas.microsoft.com/office/drawing/2014/main" id="{7E1C8A36-52C6-4730-8AC2-8F6B2A592CBB}"/>
              </a:ext>
            </a:extLst>
          </p:cNvPr>
          <p:cNvSpPr/>
          <p:nvPr/>
        </p:nvSpPr>
        <p:spPr>
          <a:xfrm>
            <a:off x="1110731" y="2951401"/>
            <a:ext cx="4742704"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设立目标是给自己树立标杆。大学生在校期间，要为自己设立学习目标，清楚地认识到自身与目标之间的差距，从而使自己有奋斗的方向。</a:t>
            </a:r>
            <a:endParaRPr lang="zh-CN" altLang="en-US" sz="2200" dirty="0">
              <a:latin typeface="+mj-ea"/>
              <a:ea typeface="+mj-ea"/>
            </a:endParaRPr>
          </a:p>
        </p:txBody>
      </p:sp>
      <p:pic>
        <p:nvPicPr>
          <p:cNvPr id="5" name="图片 4">
            <a:extLst>
              <a:ext uri="{FF2B5EF4-FFF2-40B4-BE49-F238E27FC236}">
                <a16:creationId xmlns:a16="http://schemas.microsoft.com/office/drawing/2014/main" id="{D9B310C0-281B-42B8-AE57-AA7E4946D1B0}"/>
              </a:ext>
            </a:extLst>
          </p:cNvPr>
          <p:cNvPicPr>
            <a:picLocks noChangeAspect="1"/>
          </p:cNvPicPr>
          <p:nvPr/>
        </p:nvPicPr>
        <p:blipFill>
          <a:blip r:embed="rId3"/>
          <a:stretch>
            <a:fillRect/>
          </a:stretch>
        </p:blipFill>
        <p:spPr>
          <a:xfrm>
            <a:off x="5853435" y="1135783"/>
            <a:ext cx="5400000" cy="5400000"/>
          </a:xfrm>
          <a:prstGeom prst="rect">
            <a:avLst/>
          </a:prstGeom>
        </p:spPr>
      </p:pic>
    </p:spTree>
    <p:custDataLst>
      <p:tags r:id="rId1"/>
    </p:custDataLst>
    <p:extLst>
      <p:ext uri="{BB962C8B-B14F-4D97-AF65-F5344CB8AC3E}">
        <p14:creationId xmlns:p14="http://schemas.microsoft.com/office/powerpoint/2010/main" val="153624996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3921415"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（三）积极参加实践活动</a:t>
            </a:r>
          </a:p>
        </p:txBody>
      </p:sp>
      <p:pic>
        <p:nvPicPr>
          <p:cNvPr id="2" name="图片 1">
            <a:extLst>
              <a:ext uri="{FF2B5EF4-FFF2-40B4-BE49-F238E27FC236}">
                <a16:creationId xmlns:a16="http://schemas.microsoft.com/office/drawing/2014/main" id="{3986C935-EA8B-43D0-9F11-6B4BBB0DA1C3}"/>
              </a:ext>
            </a:extLst>
          </p:cNvPr>
          <p:cNvPicPr>
            <a:picLocks noChangeAspect="1"/>
          </p:cNvPicPr>
          <p:nvPr/>
        </p:nvPicPr>
        <p:blipFill>
          <a:blip r:embed="rId3"/>
          <a:stretch>
            <a:fillRect/>
          </a:stretch>
        </p:blipFill>
        <p:spPr>
          <a:xfrm>
            <a:off x="2996083" y="2062015"/>
            <a:ext cx="6199833" cy="4320000"/>
          </a:xfrm>
          <a:prstGeom prst="rect">
            <a:avLst/>
          </a:prstGeom>
        </p:spPr>
      </p:pic>
    </p:spTree>
    <p:custDataLst>
      <p:tags r:id="rId1"/>
    </p:custDataLst>
    <p:extLst>
      <p:ext uri="{BB962C8B-B14F-4D97-AF65-F5344CB8AC3E}">
        <p14:creationId xmlns:p14="http://schemas.microsoft.com/office/powerpoint/2010/main" val="153871527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任务三</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能力评估</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9" name="矩形: 圆角 8">
            <a:extLst>
              <a:ext uri="{FF2B5EF4-FFF2-40B4-BE49-F238E27FC236}">
                <a16:creationId xmlns:a16="http://schemas.microsoft.com/office/drawing/2014/main" id="{626A100F-AA9B-4894-A853-85F5201943CD}"/>
              </a:ext>
            </a:extLst>
          </p:cNvPr>
          <p:cNvSpPr/>
          <p:nvPr/>
        </p:nvSpPr>
        <p:spPr>
          <a:xfrm>
            <a:off x="737212" y="1279157"/>
            <a:ext cx="338240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（四）参与职业培训</a:t>
            </a:r>
          </a:p>
        </p:txBody>
      </p:sp>
      <p:pic>
        <p:nvPicPr>
          <p:cNvPr id="3" name="图片 2">
            <a:extLst>
              <a:ext uri="{FF2B5EF4-FFF2-40B4-BE49-F238E27FC236}">
                <a16:creationId xmlns:a16="http://schemas.microsoft.com/office/drawing/2014/main" id="{8D949EFA-A730-40B1-ABE7-9739FAEA222D}"/>
              </a:ext>
            </a:extLst>
          </p:cNvPr>
          <p:cNvPicPr>
            <a:picLocks noChangeAspect="1"/>
          </p:cNvPicPr>
          <p:nvPr/>
        </p:nvPicPr>
        <p:blipFill rotWithShape="1">
          <a:blip r:embed="rId3"/>
          <a:srcRect l="7680" t="4491" r="8388" b="5684"/>
          <a:stretch/>
        </p:blipFill>
        <p:spPr>
          <a:xfrm>
            <a:off x="6564531" y="1279157"/>
            <a:ext cx="4709313" cy="5040000"/>
          </a:xfrm>
          <a:prstGeom prst="rect">
            <a:avLst/>
          </a:prstGeom>
        </p:spPr>
      </p:pic>
      <p:sp>
        <p:nvSpPr>
          <p:cNvPr id="4" name="矩形 3">
            <a:extLst>
              <a:ext uri="{FF2B5EF4-FFF2-40B4-BE49-F238E27FC236}">
                <a16:creationId xmlns:a16="http://schemas.microsoft.com/office/drawing/2014/main" id="{5A07930C-CEAB-4BF1-8990-62CC1EE07FC5}"/>
              </a:ext>
            </a:extLst>
          </p:cNvPr>
          <p:cNvSpPr/>
          <p:nvPr/>
        </p:nvSpPr>
        <p:spPr>
          <a:xfrm>
            <a:off x="918156" y="2767239"/>
            <a:ext cx="5499636"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职业培训是提高自身技能的主要途径，通过职业培训，大学生可以快速获取有关职业能力方面的知识，在培训老师的指导下有计划地培养和提升自身职业能力。</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244252779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043be5165d6dfdea7264d80d616e83564af"/>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620" b="10620"/>
          <a:stretch>
            <a:fillRect/>
          </a:stretch>
        </p:blipFill>
        <p:spPr>
          <a:xfrm flipH="1">
            <a:off x="0" y="0"/>
            <a:ext cx="12192000" cy="6858000"/>
          </a:xfrm>
          <a:prstGeom prst="rect">
            <a:avLst/>
          </a:prstGeom>
        </p:spPr>
      </p:pic>
      <p:sp>
        <p:nvSpPr>
          <p:cNvPr id="9" name="图形"/>
          <p:cNvSpPr/>
          <p:nvPr/>
        </p:nvSpPr>
        <p:spPr>
          <a:xfrm>
            <a:off x="3128010" y="462280"/>
            <a:ext cx="5934075" cy="593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39" name="图形"/>
          <p:cNvSpPr txBox="1"/>
          <p:nvPr/>
        </p:nvSpPr>
        <p:spPr>
          <a:xfrm>
            <a:off x="2633978" y="2921168"/>
            <a:ext cx="692213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3CB0FC"/>
                </a:solidFill>
                <a:latin typeface="字魂联盟综艺体" panose="00000500000000000000" pitchFamily="2" charset="-122"/>
                <a:ea typeface="字魂联盟综艺体" panose="00000500000000000000" pitchFamily="2" charset="-122"/>
              </a:rPr>
              <a:t>价值观澄清</a:t>
            </a:r>
            <a:endParaRPr lang="zh-CN" altLang="en-US" sz="6000" b="1" spc="75" dirty="0">
              <a:solidFill>
                <a:srgbClr val="3CB0FC"/>
              </a:solidFill>
              <a:latin typeface="字魂联盟综艺体" panose="00000500000000000000" pitchFamily="2" charset="-122"/>
              <a:ea typeface="字魂联盟综艺体" panose="00000500000000000000" pitchFamily="2" charset="-122"/>
              <a:cs typeface="+mn-ea"/>
              <a:sym typeface="+mn-lt"/>
            </a:endParaRPr>
          </a:p>
        </p:txBody>
      </p:sp>
      <p:grpSp>
        <p:nvGrpSpPr>
          <p:cNvPr id="45" name="图形"/>
          <p:cNvGrpSpPr/>
          <p:nvPr/>
        </p:nvGrpSpPr>
        <p:grpSpPr>
          <a:xfrm>
            <a:off x="5129212" y="4801235"/>
            <a:ext cx="1931670" cy="459740"/>
            <a:chOff x="5221" y="1596"/>
            <a:chExt cx="3475" cy="825"/>
          </a:xfrm>
        </p:grpSpPr>
        <p:sp>
          <p:nvSpPr>
            <p:cNvPr id="46" name="图形"/>
            <p:cNvSpPr/>
            <p:nvPr/>
          </p:nvSpPr>
          <p:spPr>
            <a:xfrm>
              <a:off x="522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9" name="图形"/>
            <p:cNvSpPr>
              <a:spLocks noChangeAspect="1"/>
            </p:cNvSpPr>
            <p:nvPr/>
          </p:nvSpPr>
          <p:spPr bwMode="auto">
            <a:xfrm>
              <a:off x="5412" y="1787"/>
              <a:ext cx="443" cy="442"/>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sp>
          <p:nvSpPr>
            <p:cNvPr id="50" name="图形"/>
            <p:cNvSpPr/>
            <p:nvPr/>
          </p:nvSpPr>
          <p:spPr>
            <a:xfrm>
              <a:off x="6546" y="1596"/>
              <a:ext cx="825" cy="825"/>
            </a:xfrm>
            <a:prstGeom prst="ellipse">
              <a:avLst/>
            </a:prstGeom>
            <a:gradFill>
              <a:gsLst>
                <a:gs pos="38000">
                  <a:srgbClr val="32A9FC"/>
                </a:gs>
                <a:gs pos="100000">
                  <a:srgbClr val="72D3FC"/>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51" name="图形"/>
            <p:cNvSpPr>
              <a:spLocks noChangeAspect="1"/>
            </p:cNvSpPr>
            <p:nvPr/>
          </p:nvSpPr>
          <p:spPr bwMode="auto">
            <a:xfrm>
              <a:off x="6737" y="1809"/>
              <a:ext cx="443" cy="398"/>
            </a:xfrm>
            <a:custGeom>
              <a:avLst/>
              <a:gdLst>
                <a:gd name="T0" fmla="*/ 56 w 12800"/>
                <a:gd name="T1" fmla="*/ 0 h 11520"/>
                <a:gd name="T2" fmla="*/ 0 w 12800"/>
                <a:gd name="T3" fmla="*/ 11464 h 11520"/>
                <a:gd name="T4" fmla="*/ 2337 w 12800"/>
                <a:gd name="T5" fmla="*/ 11520 h 11520"/>
                <a:gd name="T6" fmla="*/ 4424 w 12800"/>
                <a:gd name="T7" fmla="*/ 9322 h 11520"/>
                <a:gd name="T8" fmla="*/ 6706 w 12800"/>
                <a:gd name="T9" fmla="*/ 11520 h 11520"/>
                <a:gd name="T10" fmla="*/ 6762 w 12800"/>
                <a:gd name="T11" fmla="*/ 83 h 11520"/>
                <a:gd name="T12" fmla="*/ 2894 w 12800"/>
                <a:gd name="T13" fmla="*/ 7652 h 11520"/>
                <a:gd name="T14" fmla="*/ 1280 w 12800"/>
                <a:gd name="T15" fmla="*/ 6066 h 11520"/>
                <a:gd name="T16" fmla="*/ 2894 w 12800"/>
                <a:gd name="T17" fmla="*/ 7652 h 11520"/>
                <a:gd name="T18" fmla="*/ 1280 w 12800"/>
                <a:gd name="T19" fmla="*/ 5287 h 11520"/>
                <a:gd name="T20" fmla="*/ 2894 w 12800"/>
                <a:gd name="T21" fmla="*/ 3701 h 11520"/>
                <a:gd name="T22" fmla="*/ 2894 w 12800"/>
                <a:gd name="T23" fmla="*/ 2922 h 11520"/>
                <a:gd name="T24" fmla="*/ 1280 w 12800"/>
                <a:gd name="T25" fmla="*/ 1336 h 11520"/>
                <a:gd name="T26" fmla="*/ 2894 w 12800"/>
                <a:gd name="T27" fmla="*/ 2922 h 11520"/>
                <a:gd name="T28" fmla="*/ 3840 w 12800"/>
                <a:gd name="T29" fmla="*/ 7652 h 11520"/>
                <a:gd name="T30" fmla="*/ 5454 w 12800"/>
                <a:gd name="T31" fmla="*/ 6066 h 11520"/>
                <a:gd name="T32" fmla="*/ 5454 w 12800"/>
                <a:gd name="T33" fmla="*/ 5287 h 11520"/>
                <a:gd name="T34" fmla="*/ 3840 w 12800"/>
                <a:gd name="T35" fmla="*/ 3701 h 11520"/>
                <a:gd name="T36" fmla="*/ 5454 w 12800"/>
                <a:gd name="T37" fmla="*/ 5287 h 11520"/>
                <a:gd name="T38" fmla="*/ 3840 w 12800"/>
                <a:gd name="T39" fmla="*/ 2922 h 11520"/>
                <a:gd name="T40" fmla="*/ 5454 w 12800"/>
                <a:gd name="T41" fmla="*/ 1336 h 11520"/>
                <a:gd name="T42" fmla="*/ 12466 w 12800"/>
                <a:gd name="T43" fmla="*/ 3701 h 11520"/>
                <a:gd name="T44" fmla="*/ 7763 w 12800"/>
                <a:gd name="T45" fmla="*/ 4035 h 11520"/>
                <a:gd name="T46" fmla="*/ 7791 w 12800"/>
                <a:gd name="T47" fmla="*/ 11492 h 11520"/>
                <a:gd name="T48" fmla="*/ 9544 w 12800"/>
                <a:gd name="T49" fmla="*/ 10045 h 11520"/>
                <a:gd name="T50" fmla="*/ 11019 w 12800"/>
                <a:gd name="T51" fmla="*/ 11492 h 11520"/>
                <a:gd name="T52" fmla="*/ 12772 w 12800"/>
                <a:gd name="T53" fmla="*/ 11464 h 11520"/>
                <a:gd name="T54" fmla="*/ 12466 w 12800"/>
                <a:gd name="T55" fmla="*/ 3701 h 11520"/>
                <a:gd name="T56" fmla="*/ 8403 w 12800"/>
                <a:gd name="T57" fmla="*/ 8821 h 11520"/>
                <a:gd name="T58" fmla="*/ 12104 w 12800"/>
                <a:gd name="T59" fmla="*/ 8042 h 11520"/>
                <a:gd name="T60" fmla="*/ 12104 w 12800"/>
                <a:gd name="T61" fmla="*/ 7263 h 11520"/>
                <a:gd name="T62" fmla="*/ 8403 w 12800"/>
                <a:gd name="T63" fmla="*/ 6483 h 11520"/>
                <a:gd name="T64" fmla="*/ 12104 w 12800"/>
                <a:gd name="T65" fmla="*/ 7263 h 11520"/>
                <a:gd name="T66" fmla="*/ 8403 w 12800"/>
                <a:gd name="T67" fmla="*/ 5677 h 11520"/>
                <a:gd name="T68" fmla="*/ 12104 w 12800"/>
                <a:gd name="T69" fmla="*/ 4897 h 11520"/>
                <a:gd name="T70" fmla="*/ 12104 w 12800"/>
                <a:gd name="T71" fmla="*/ 5677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11520">
                  <a:moveTo>
                    <a:pt x="6706" y="0"/>
                  </a:moveTo>
                  <a:lnTo>
                    <a:pt x="56" y="0"/>
                  </a:lnTo>
                  <a:cubicBezTo>
                    <a:pt x="28" y="0"/>
                    <a:pt x="0" y="28"/>
                    <a:pt x="0" y="83"/>
                  </a:cubicBezTo>
                  <a:lnTo>
                    <a:pt x="0" y="11464"/>
                  </a:lnTo>
                  <a:cubicBezTo>
                    <a:pt x="0" y="11492"/>
                    <a:pt x="28" y="11520"/>
                    <a:pt x="56" y="11520"/>
                  </a:cubicBezTo>
                  <a:lnTo>
                    <a:pt x="2337" y="11520"/>
                  </a:lnTo>
                  <a:lnTo>
                    <a:pt x="2337" y="9322"/>
                  </a:lnTo>
                  <a:lnTo>
                    <a:pt x="4424" y="9322"/>
                  </a:lnTo>
                  <a:lnTo>
                    <a:pt x="4424" y="11520"/>
                  </a:lnTo>
                  <a:lnTo>
                    <a:pt x="6706" y="11520"/>
                  </a:lnTo>
                  <a:cubicBezTo>
                    <a:pt x="6734" y="11520"/>
                    <a:pt x="6762" y="11492"/>
                    <a:pt x="6762" y="11464"/>
                  </a:cubicBezTo>
                  <a:lnTo>
                    <a:pt x="6762" y="83"/>
                  </a:lnTo>
                  <a:cubicBezTo>
                    <a:pt x="6762" y="28"/>
                    <a:pt x="6734" y="0"/>
                    <a:pt x="6706" y="0"/>
                  </a:cubicBezTo>
                  <a:close/>
                  <a:moveTo>
                    <a:pt x="2894" y="7652"/>
                  </a:moveTo>
                  <a:lnTo>
                    <a:pt x="1280" y="7652"/>
                  </a:lnTo>
                  <a:lnTo>
                    <a:pt x="1280" y="6066"/>
                  </a:lnTo>
                  <a:lnTo>
                    <a:pt x="2894" y="6066"/>
                  </a:lnTo>
                  <a:lnTo>
                    <a:pt x="2894" y="7652"/>
                  </a:lnTo>
                  <a:close/>
                  <a:moveTo>
                    <a:pt x="2894" y="5287"/>
                  </a:moveTo>
                  <a:lnTo>
                    <a:pt x="1280" y="5287"/>
                  </a:lnTo>
                  <a:lnTo>
                    <a:pt x="1280" y="3701"/>
                  </a:lnTo>
                  <a:lnTo>
                    <a:pt x="2894" y="3701"/>
                  </a:lnTo>
                  <a:lnTo>
                    <a:pt x="2894" y="5287"/>
                  </a:lnTo>
                  <a:close/>
                  <a:moveTo>
                    <a:pt x="2894" y="2922"/>
                  </a:moveTo>
                  <a:lnTo>
                    <a:pt x="1280" y="2922"/>
                  </a:lnTo>
                  <a:lnTo>
                    <a:pt x="1280" y="1336"/>
                  </a:lnTo>
                  <a:lnTo>
                    <a:pt x="2894" y="1336"/>
                  </a:lnTo>
                  <a:lnTo>
                    <a:pt x="2894" y="2922"/>
                  </a:lnTo>
                  <a:close/>
                  <a:moveTo>
                    <a:pt x="5454" y="7652"/>
                  </a:moveTo>
                  <a:lnTo>
                    <a:pt x="3840" y="7652"/>
                  </a:lnTo>
                  <a:lnTo>
                    <a:pt x="3840" y="6066"/>
                  </a:lnTo>
                  <a:lnTo>
                    <a:pt x="5454" y="6066"/>
                  </a:lnTo>
                  <a:lnTo>
                    <a:pt x="5454" y="7652"/>
                  </a:lnTo>
                  <a:close/>
                  <a:moveTo>
                    <a:pt x="5454" y="5287"/>
                  </a:moveTo>
                  <a:lnTo>
                    <a:pt x="3840" y="5287"/>
                  </a:lnTo>
                  <a:lnTo>
                    <a:pt x="3840" y="3701"/>
                  </a:lnTo>
                  <a:lnTo>
                    <a:pt x="5454" y="3701"/>
                  </a:lnTo>
                  <a:lnTo>
                    <a:pt x="5454" y="5287"/>
                  </a:lnTo>
                  <a:close/>
                  <a:moveTo>
                    <a:pt x="5454" y="2922"/>
                  </a:moveTo>
                  <a:lnTo>
                    <a:pt x="3840" y="2922"/>
                  </a:lnTo>
                  <a:lnTo>
                    <a:pt x="3840" y="1336"/>
                  </a:lnTo>
                  <a:lnTo>
                    <a:pt x="5454" y="1336"/>
                  </a:lnTo>
                  <a:lnTo>
                    <a:pt x="5454" y="2922"/>
                  </a:lnTo>
                  <a:close/>
                  <a:moveTo>
                    <a:pt x="12466" y="3701"/>
                  </a:moveTo>
                  <a:lnTo>
                    <a:pt x="8097" y="3701"/>
                  </a:lnTo>
                  <a:cubicBezTo>
                    <a:pt x="7903" y="3701"/>
                    <a:pt x="7763" y="3840"/>
                    <a:pt x="7763" y="4035"/>
                  </a:cubicBezTo>
                  <a:lnTo>
                    <a:pt x="7763" y="11464"/>
                  </a:lnTo>
                  <a:cubicBezTo>
                    <a:pt x="7763" y="11492"/>
                    <a:pt x="7791" y="11492"/>
                    <a:pt x="7791" y="11492"/>
                  </a:cubicBezTo>
                  <a:lnTo>
                    <a:pt x="9544" y="11492"/>
                  </a:lnTo>
                  <a:lnTo>
                    <a:pt x="9544" y="10045"/>
                  </a:lnTo>
                  <a:lnTo>
                    <a:pt x="11019" y="10045"/>
                  </a:lnTo>
                  <a:lnTo>
                    <a:pt x="11019" y="11492"/>
                  </a:lnTo>
                  <a:lnTo>
                    <a:pt x="12744" y="11492"/>
                  </a:lnTo>
                  <a:cubicBezTo>
                    <a:pt x="12772" y="11492"/>
                    <a:pt x="12772" y="11464"/>
                    <a:pt x="12772" y="11464"/>
                  </a:cubicBezTo>
                  <a:lnTo>
                    <a:pt x="12772" y="4035"/>
                  </a:lnTo>
                  <a:cubicBezTo>
                    <a:pt x="12800" y="3868"/>
                    <a:pt x="12633" y="3701"/>
                    <a:pt x="12466" y="3701"/>
                  </a:cubicBezTo>
                  <a:close/>
                  <a:moveTo>
                    <a:pt x="12104" y="8821"/>
                  </a:moveTo>
                  <a:lnTo>
                    <a:pt x="8403" y="8821"/>
                  </a:lnTo>
                  <a:lnTo>
                    <a:pt x="8403" y="8042"/>
                  </a:lnTo>
                  <a:lnTo>
                    <a:pt x="12104" y="8042"/>
                  </a:lnTo>
                  <a:lnTo>
                    <a:pt x="12104" y="8821"/>
                  </a:lnTo>
                  <a:close/>
                  <a:moveTo>
                    <a:pt x="12104" y="7263"/>
                  </a:moveTo>
                  <a:lnTo>
                    <a:pt x="8403" y="7263"/>
                  </a:lnTo>
                  <a:lnTo>
                    <a:pt x="8403" y="6483"/>
                  </a:lnTo>
                  <a:lnTo>
                    <a:pt x="12104" y="6483"/>
                  </a:lnTo>
                  <a:lnTo>
                    <a:pt x="12104" y="7263"/>
                  </a:lnTo>
                  <a:close/>
                  <a:moveTo>
                    <a:pt x="12104" y="5677"/>
                  </a:moveTo>
                  <a:lnTo>
                    <a:pt x="8403" y="5677"/>
                  </a:lnTo>
                  <a:lnTo>
                    <a:pt x="8403" y="4897"/>
                  </a:lnTo>
                  <a:lnTo>
                    <a:pt x="12104" y="4897"/>
                  </a:lnTo>
                  <a:lnTo>
                    <a:pt x="12104" y="5677"/>
                  </a:lnTo>
                  <a:close/>
                  <a:moveTo>
                    <a:pt x="12104" y="5677"/>
                  </a:moveTo>
                  <a:close/>
                </a:path>
              </a:pathLst>
            </a:custGeom>
            <a:solidFill>
              <a:schemeClr val="bg1"/>
            </a:solidFill>
            <a:ln>
              <a:noFill/>
            </a:ln>
          </p:spPr>
        </p:sp>
        <p:sp>
          <p:nvSpPr>
            <p:cNvPr id="52" name="图形"/>
            <p:cNvSpPr/>
            <p:nvPr/>
          </p:nvSpPr>
          <p:spPr>
            <a:xfrm>
              <a:off x="7871" y="1596"/>
              <a:ext cx="825" cy="825"/>
            </a:xfrm>
            <a:prstGeom prst="ellipse">
              <a:avLst/>
            </a:prstGeom>
            <a:gradFill>
              <a:gsLst>
                <a:gs pos="0">
                  <a:schemeClr val="accent6"/>
                </a:gs>
                <a:gs pos="100000">
                  <a:srgbClr val="FCAEB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53" name="图形"/>
            <p:cNvSpPr>
              <a:spLocks noChangeAspect="1"/>
            </p:cNvSpPr>
            <p:nvPr/>
          </p:nvSpPr>
          <p:spPr bwMode="auto">
            <a:xfrm>
              <a:off x="8062" y="1820"/>
              <a:ext cx="443" cy="377"/>
            </a:xfrm>
            <a:custGeom>
              <a:avLst/>
              <a:gdLst>
                <a:gd name="T0" fmla="*/ 12330 w 12804"/>
                <a:gd name="T1" fmla="*/ 2371 h 10907"/>
                <a:gd name="T2" fmla="*/ 11382 w 12804"/>
                <a:gd name="T3" fmla="*/ 2371 h 10907"/>
                <a:gd name="T4" fmla="*/ 11382 w 12804"/>
                <a:gd name="T5" fmla="*/ 3319 h 10907"/>
                <a:gd name="T6" fmla="*/ 10907 w 12804"/>
                <a:gd name="T7" fmla="*/ 3793 h 10907"/>
                <a:gd name="T8" fmla="*/ 10433 w 12804"/>
                <a:gd name="T9" fmla="*/ 3319 h 10907"/>
                <a:gd name="T10" fmla="*/ 10433 w 12804"/>
                <a:gd name="T11" fmla="*/ 2371 h 10907"/>
                <a:gd name="T12" fmla="*/ 9485 w 12804"/>
                <a:gd name="T13" fmla="*/ 2371 h 10907"/>
                <a:gd name="T14" fmla="*/ 9010 w 12804"/>
                <a:gd name="T15" fmla="*/ 1897 h 10907"/>
                <a:gd name="T16" fmla="*/ 9485 w 12804"/>
                <a:gd name="T17" fmla="*/ 1422 h 10907"/>
                <a:gd name="T18" fmla="*/ 10433 w 12804"/>
                <a:gd name="T19" fmla="*/ 1422 h 10907"/>
                <a:gd name="T20" fmla="*/ 10433 w 12804"/>
                <a:gd name="T21" fmla="*/ 474 h 10907"/>
                <a:gd name="T22" fmla="*/ 10907 w 12804"/>
                <a:gd name="T23" fmla="*/ 0 h 10907"/>
                <a:gd name="T24" fmla="*/ 11382 w 12804"/>
                <a:gd name="T25" fmla="*/ 474 h 10907"/>
                <a:gd name="T26" fmla="*/ 11382 w 12804"/>
                <a:gd name="T27" fmla="*/ 1422 h 10907"/>
                <a:gd name="T28" fmla="*/ 12330 w 12804"/>
                <a:gd name="T29" fmla="*/ 1422 h 10907"/>
                <a:gd name="T30" fmla="*/ 12804 w 12804"/>
                <a:gd name="T31" fmla="*/ 1897 h 10907"/>
                <a:gd name="T32" fmla="*/ 12330 w 12804"/>
                <a:gd name="T33" fmla="*/ 2371 h 10907"/>
                <a:gd name="T34" fmla="*/ 9485 w 12804"/>
                <a:gd name="T35" fmla="*/ 4031 h 10907"/>
                <a:gd name="T36" fmla="*/ 8773 w 12804"/>
                <a:gd name="T37" fmla="*/ 4742 h 10907"/>
                <a:gd name="T38" fmla="*/ 8062 w 12804"/>
                <a:gd name="T39" fmla="*/ 4031 h 10907"/>
                <a:gd name="T40" fmla="*/ 8773 w 12804"/>
                <a:gd name="T41" fmla="*/ 3319 h 10907"/>
                <a:gd name="T42" fmla="*/ 9485 w 12804"/>
                <a:gd name="T43" fmla="*/ 4031 h 10907"/>
                <a:gd name="T44" fmla="*/ 7588 w 12804"/>
                <a:gd name="T45" fmla="*/ 2371 h 10907"/>
                <a:gd name="T46" fmla="*/ 948 w 12804"/>
                <a:gd name="T47" fmla="*/ 2371 h 10907"/>
                <a:gd name="T48" fmla="*/ 948 w 12804"/>
                <a:gd name="T49" fmla="*/ 8980 h 10907"/>
                <a:gd name="T50" fmla="*/ 3764 w 12804"/>
                <a:gd name="T51" fmla="*/ 4327 h 10907"/>
                <a:gd name="T52" fmla="*/ 6868 w 12804"/>
                <a:gd name="T53" fmla="*/ 9010 h 10907"/>
                <a:gd name="T54" fmla="*/ 8454 w 12804"/>
                <a:gd name="T55" fmla="*/ 6639 h 10907"/>
                <a:gd name="T56" fmla="*/ 9959 w 12804"/>
                <a:gd name="T57" fmla="*/ 8980 h 10907"/>
                <a:gd name="T58" fmla="*/ 10433 w 12804"/>
                <a:gd name="T59" fmla="*/ 8980 h 10907"/>
                <a:gd name="T60" fmla="*/ 10433 w 12804"/>
                <a:gd name="T61" fmla="*/ 6165 h 10907"/>
                <a:gd name="T62" fmla="*/ 10907 w 12804"/>
                <a:gd name="T63" fmla="*/ 5690 h 10907"/>
                <a:gd name="T64" fmla="*/ 11382 w 12804"/>
                <a:gd name="T65" fmla="*/ 6165 h 10907"/>
                <a:gd name="T66" fmla="*/ 11382 w 12804"/>
                <a:gd name="T67" fmla="*/ 9959 h 10907"/>
                <a:gd name="T68" fmla="*/ 10433 w 12804"/>
                <a:gd name="T69" fmla="*/ 10907 h 10907"/>
                <a:gd name="T70" fmla="*/ 948 w 12804"/>
                <a:gd name="T71" fmla="*/ 10907 h 10907"/>
                <a:gd name="T72" fmla="*/ 0 w 12804"/>
                <a:gd name="T73" fmla="*/ 9959 h 10907"/>
                <a:gd name="T74" fmla="*/ 0 w 12804"/>
                <a:gd name="T75" fmla="*/ 2371 h 10907"/>
                <a:gd name="T76" fmla="*/ 948 w 12804"/>
                <a:gd name="T77" fmla="*/ 1422 h 10907"/>
                <a:gd name="T78" fmla="*/ 7588 w 12804"/>
                <a:gd name="T79" fmla="*/ 1422 h 10907"/>
                <a:gd name="T80" fmla="*/ 8062 w 12804"/>
                <a:gd name="T81" fmla="*/ 1897 h 10907"/>
                <a:gd name="T82" fmla="*/ 7588 w 12804"/>
                <a:gd name="T83" fmla="*/ 2371 h 10907"/>
                <a:gd name="T84" fmla="*/ 7588 w 12804"/>
                <a:gd name="T85" fmla="*/ 2371 h 10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4" h="10907">
                  <a:moveTo>
                    <a:pt x="12330" y="2371"/>
                  </a:moveTo>
                  <a:lnTo>
                    <a:pt x="11382" y="2371"/>
                  </a:lnTo>
                  <a:lnTo>
                    <a:pt x="11382" y="3319"/>
                  </a:lnTo>
                  <a:cubicBezTo>
                    <a:pt x="11382" y="3581"/>
                    <a:pt x="11169" y="3793"/>
                    <a:pt x="10907" y="3793"/>
                  </a:cubicBezTo>
                  <a:cubicBezTo>
                    <a:pt x="10646" y="3793"/>
                    <a:pt x="10433" y="3581"/>
                    <a:pt x="10433" y="3319"/>
                  </a:cubicBezTo>
                  <a:lnTo>
                    <a:pt x="10433" y="2371"/>
                  </a:lnTo>
                  <a:lnTo>
                    <a:pt x="9485" y="2371"/>
                  </a:lnTo>
                  <a:cubicBezTo>
                    <a:pt x="9223" y="2371"/>
                    <a:pt x="9010" y="2158"/>
                    <a:pt x="9010" y="1897"/>
                  </a:cubicBezTo>
                  <a:cubicBezTo>
                    <a:pt x="9010" y="1635"/>
                    <a:pt x="9223" y="1422"/>
                    <a:pt x="9485" y="1422"/>
                  </a:cubicBezTo>
                  <a:lnTo>
                    <a:pt x="10433" y="1422"/>
                  </a:lnTo>
                  <a:lnTo>
                    <a:pt x="10433" y="474"/>
                  </a:lnTo>
                  <a:cubicBezTo>
                    <a:pt x="10433" y="212"/>
                    <a:pt x="10646" y="0"/>
                    <a:pt x="10907" y="0"/>
                  </a:cubicBezTo>
                  <a:cubicBezTo>
                    <a:pt x="11169" y="0"/>
                    <a:pt x="11382" y="212"/>
                    <a:pt x="11382" y="474"/>
                  </a:cubicBezTo>
                  <a:lnTo>
                    <a:pt x="11382" y="1422"/>
                  </a:lnTo>
                  <a:lnTo>
                    <a:pt x="12330" y="1422"/>
                  </a:lnTo>
                  <a:cubicBezTo>
                    <a:pt x="12592" y="1422"/>
                    <a:pt x="12804" y="1635"/>
                    <a:pt x="12804" y="1897"/>
                  </a:cubicBezTo>
                  <a:cubicBezTo>
                    <a:pt x="12804" y="2158"/>
                    <a:pt x="12592" y="2371"/>
                    <a:pt x="12330" y="2371"/>
                  </a:cubicBezTo>
                  <a:close/>
                  <a:moveTo>
                    <a:pt x="9485" y="4031"/>
                  </a:moveTo>
                  <a:cubicBezTo>
                    <a:pt x="9485" y="4423"/>
                    <a:pt x="9166" y="4742"/>
                    <a:pt x="8773" y="4742"/>
                  </a:cubicBezTo>
                  <a:cubicBezTo>
                    <a:pt x="8381" y="4742"/>
                    <a:pt x="8062" y="4423"/>
                    <a:pt x="8062" y="4031"/>
                  </a:cubicBezTo>
                  <a:cubicBezTo>
                    <a:pt x="8062" y="3638"/>
                    <a:pt x="8381" y="3319"/>
                    <a:pt x="8773" y="3319"/>
                  </a:cubicBezTo>
                  <a:cubicBezTo>
                    <a:pt x="9166" y="3319"/>
                    <a:pt x="9485" y="3638"/>
                    <a:pt x="9485" y="4031"/>
                  </a:cubicBezTo>
                  <a:close/>
                  <a:moveTo>
                    <a:pt x="7588" y="2371"/>
                  </a:moveTo>
                  <a:lnTo>
                    <a:pt x="948" y="2371"/>
                  </a:lnTo>
                  <a:lnTo>
                    <a:pt x="948" y="8980"/>
                  </a:lnTo>
                  <a:cubicBezTo>
                    <a:pt x="949" y="8977"/>
                    <a:pt x="1987" y="4327"/>
                    <a:pt x="3764" y="4327"/>
                  </a:cubicBezTo>
                  <a:cubicBezTo>
                    <a:pt x="4935" y="4327"/>
                    <a:pt x="6126" y="7923"/>
                    <a:pt x="6868" y="9010"/>
                  </a:cubicBezTo>
                  <a:cubicBezTo>
                    <a:pt x="6868" y="9010"/>
                    <a:pt x="7450" y="6654"/>
                    <a:pt x="8454" y="6639"/>
                  </a:cubicBezTo>
                  <a:cubicBezTo>
                    <a:pt x="9447" y="6624"/>
                    <a:pt x="9959" y="8980"/>
                    <a:pt x="9959" y="8980"/>
                  </a:cubicBezTo>
                  <a:lnTo>
                    <a:pt x="10433" y="8980"/>
                  </a:lnTo>
                  <a:lnTo>
                    <a:pt x="10433" y="6165"/>
                  </a:lnTo>
                  <a:cubicBezTo>
                    <a:pt x="10433" y="5903"/>
                    <a:pt x="10646" y="5690"/>
                    <a:pt x="10907" y="5690"/>
                  </a:cubicBezTo>
                  <a:cubicBezTo>
                    <a:pt x="11169" y="5690"/>
                    <a:pt x="11382" y="5903"/>
                    <a:pt x="11382" y="6165"/>
                  </a:cubicBezTo>
                  <a:lnTo>
                    <a:pt x="11382" y="9959"/>
                  </a:lnTo>
                  <a:cubicBezTo>
                    <a:pt x="11382" y="10483"/>
                    <a:pt x="10957" y="10907"/>
                    <a:pt x="10433" y="10907"/>
                  </a:cubicBezTo>
                  <a:lnTo>
                    <a:pt x="948" y="10907"/>
                  </a:lnTo>
                  <a:cubicBezTo>
                    <a:pt x="424" y="10907"/>
                    <a:pt x="0" y="10483"/>
                    <a:pt x="0" y="9959"/>
                  </a:cubicBezTo>
                  <a:lnTo>
                    <a:pt x="0" y="2371"/>
                  </a:lnTo>
                  <a:cubicBezTo>
                    <a:pt x="0" y="1847"/>
                    <a:pt x="424" y="1422"/>
                    <a:pt x="948" y="1422"/>
                  </a:cubicBezTo>
                  <a:lnTo>
                    <a:pt x="7588" y="1422"/>
                  </a:lnTo>
                  <a:cubicBezTo>
                    <a:pt x="7850" y="1422"/>
                    <a:pt x="8062" y="1635"/>
                    <a:pt x="8062" y="1897"/>
                  </a:cubicBezTo>
                  <a:cubicBezTo>
                    <a:pt x="8062" y="2158"/>
                    <a:pt x="7850" y="2371"/>
                    <a:pt x="7588" y="2371"/>
                  </a:cubicBezTo>
                  <a:close/>
                  <a:moveTo>
                    <a:pt x="7588" y="2371"/>
                  </a:moveTo>
                  <a:close/>
                </a:path>
              </a:pathLst>
            </a:custGeom>
            <a:solidFill>
              <a:schemeClr val="bg1"/>
            </a:solidFill>
            <a:ln>
              <a:noFill/>
            </a:ln>
          </p:spPr>
        </p:sp>
      </p:grpSp>
      <p:sp>
        <p:nvSpPr>
          <p:cNvPr id="11" name="图形"/>
          <p:cNvSpPr/>
          <p:nvPr/>
        </p:nvSpPr>
        <p:spPr>
          <a:xfrm>
            <a:off x="2907030" y="239395"/>
            <a:ext cx="6380480" cy="638048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8" name="图形">
            <a:extLst>
              <a:ext uri="{FF2B5EF4-FFF2-40B4-BE49-F238E27FC236}">
                <a16:creationId xmlns:a16="http://schemas.microsoft.com/office/drawing/2014/main" id="{59BD4CED-2112-4605-9739-F6DAB19AD499}"/>
              </a:ext>
            </a:extLst>
          </p:cNvPr>
          <p:cNvSpPr/>
          <p:nvPr/>
        </p:nvSpPr>
        <p:spPr>
          <a:xfrm>
            <a:off x="4836858" y="1336040"/>
            <a:ext cx="2516378" cy="812165"/>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zh-CN" altLang="en-US" sz="4000" dirty="0">
                <a:latin typeface="字魂联盟综艺体" panose="00000500000000000000" pitchFamily="2" charset="-122"/>
                <a:ea typeface="字魂联盟综艺体" panose="00000500000000000000" pitchFamily="2" charset="-122"/>
              </a:rPr>
              <a:t>任务四</a:t>
            </a:r>
            <a:endParaRPr lang="zh-CN" altLang="en-US" sz="40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spTree>
    <p:custDataLst>
      <p:tags r:id="rId1"/>
    </p:custDataLst>
    <p:extLst>
      <p:ext uri="{BB962C8B-B14F-4D97-AF65-F5344CB8AC3E}">
        <p14:creationId xmlns:p14="http://schemas.microsoft.com/office/powerpoint/2010/main" val="1755044532"/>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3844414"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一、价值观与职业价值观</a:t>
            </a:r>
          </a:p>
        </p:txBody>
      </p:sp>
      <p:sp>
        <p:nvSpPr>
          <p:cNvPr id="2" name="矩形 1">
            <a:extLst>
              <a:ext uri="{FF2B5EF4-FFF2-40B4-BE49-F238E27FC236}">
                <a16:creationId xmlns:a16="http://schemas.microsoft.com/office/drawing/2014/main" id="{53CCAF5D-CE1F-4D72-983C-A0DD09E89F48}"/>
              </a:ext>
            </a:extLst>
          </p:cNvPr>
          <p:cNvSpPr/>
          <p:nvPr/>
        </p:nvSpPr>
        <p:spPr>
          <a:xfrm>
            <a:off x="7351965" y="3152061"/>
            <a:ext cx="3707462" cy="2063835"/>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200" b="1" dirty="0">
                <a:solidFill>
                  <a:srgbClr val="6DD2FC"/>
                </a:solidFill>
                <a:latin typeface="+mj-ea"/>
                <a:ea typeface="+mj-ea"/>
              </a:rPr>
              <a:t>价值观</a:t>
            </a:r>
            <a:r>
              <a:rPr lang="zh-CN" altLang="en-US" sz="2200" dirty="0">
                <a:latin typeface="+mj-ea"/>
                <a:ea typeface="+mj-ea"/>
              </a:rPr>
              <a:t>是指一个人对周围的客观事物（包括人、事、物）的意义和重要性的总评价和总看法。</a:t>
            </a:r>
          </a:p>
        </p:txBody>
      </p:sp>
      <p:pic>
        <p:nvPicPr>
          <p:cNvPr id="5" name="图片 4">
            <a:extLst>
              <a:ext uri="{FF2B5EF4-FFF2-40B4-BE49-F238E27FC236}">
                <a16:creationId xmlns:a16="http://schemas.microsoft.com/office/drawing/2014/main" id="{F453D1D6-E720-41B0-87C7-D9658AD5CB29}"/>
              </a:ext>
            </a:extLst>
          </p:cNvPr>
          <p:cNvPicPr>
            <a:picLocks noChangeAspect="1"/>
          </p:cNvPicPr>
          <p:nvPr/>
        </p:nvPicPr>
        <p:blipFill>
          <a:blip r:embed="rId3"/>
          <a:stretch>
            <a:fillRect/>
          </a:stretch>
        </p:blipFill>
        <p:spPr>
          <a:xfrm>
            <a:off x="737211" y="2023979"/>
            <a:ext cx="6480000" cy="4320000"/>
          </a:xfrm>
          <a:prstGeom prst="rect">
            <a:avLst/>
          </a:prstGeom>
        </p:spPr>
      </p:pic>
    </p:spTree>
    <p:custDataLst>
      <p:tags r:id="rId1"/>
    </p:custDataLst>
    <p:extLst>
      <p:ext uri="{BB962C8B-B14F-4D97-AF65-F5344CB8AC3E}">
        <p14:creationId xmlns:p14="http://schemas.microsoft.com/office/powerpoint/2010/main" val="295501538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504757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（一）职业价值观具有个体差异性</a:t>
            </a:r>
          </a:p>
        </p:txBody>
      </p:sp>
      <p:sp>
        <p:nvSpPr>
          <p:cNvPr id="4" name="矩形 3">
            <a:extLst>
              <a:ext uri="{FF2B5EF4-FFF2-40B4-BE49-F238E27FC236}">
                <a16:creationId xmlns:a16="http://schemas.microsoft.com/office/drawing/2014/main" id="{5A07930C-CEAB-4BF1-8990-62CC1EE07FC5}"/>
              </a:ext>
            </a:extLst>
          </p:cNvPr>
          <p:cNvSpPr/>
          <p:nvPr/>
        </p:nvSpPr>
        <p:spPr>
          <a:xfrm>
            <a:off x="1033660" y="3133796"/>
            <a:ext cx="4173608" cy="1556003"/>
          </a:xfrm>
          <a:prstGeom prst="rect">
            <a:avLst/>
          </a:prstGeom>
        </p:spPr>
        <p:txBody>
          <a:bodyPr wrap="square">
            <a:spAutoFit/>
          </a:bodyPr>
          <a:lstStyle/>
          <a:p>
            <a:pPr>
              <a:lnSpc>
                <a:spcPct val="150000"/>
              </a:lnSpc>
            </a:pPr>
            <a:r>
              <a:rPr lang="zh-CN" altLang="en-US" sz="2200" dirty="0">
                <a:latin typeface="+mj-ea"/>
                <a:ea typeface="+mj-ea"/>
              </a:rPr>
              <a:t>       在当前的就业形势下，大学生的职业价值观存在不同程度的相同或相似之处。</a:t>
            </a:r>
          </a:p>
        </p:txBody>
      </p:sp>
      <p:pic>
        <p:nvPicPr>
          <p:cNvPr id="2" name="图片 1">
            <a:extLst>
              <a:ext uri="{FF2B5EF4-FFF2-40B4-BE49-F238E27FC236}">
                <a16:creationId xmlns:a16="http://schemas.microsoft.com/office/drawing/2014/main" id="{D819A8AC-A84D-40E2-8BCC-AE99F87FDD2D}"/>
              </a:ext>
            </a:extLst>
          </p:cNvPr>
          <p:cNvPicPr>
            <a:picLocks noChangeAspect="1"/>
          </p:cNvPicPr>
          <p:nvPr/>
        </p:nvPicPr>
        <p:blipFill>
          <a:blip r:embed="rId3"/>
          <a:stretch>
            <a:fillRect/>
          </a:stretch>
        </p:blipFill>
        <p:spPr>
          <a:xfrm>
            <a:off x="4974788" y="1751798"/>
            <a:ext cx="6480000" cy="4320000"/>
          </a:xfrm>
          <a:prstGeom prst="rect">
            <a:avLst/>
          </a:prstGeom>
        </p:spPr>
      </p:pic>
      <p:sp>
        <p:nvSpPr>
          <p:cNvPr id="10" name="矩形 9">
            <a:extLst>
              <a:ext uri="{FF2B5EF4-FFF2-40B4-BE49-F238E27FC236}">
                <a16:creationId xmlns:a16="http://schemas.microsoft.com/office/drawing/2014/main" id="{DE2C4B99-8C75-422E-9DA5-93392CD953F5}"/>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1" name="矩形 10">
            <a:extLst>
              <a:ext uri="{FF2B5EF4-FFF2-40B4-BE49-F238E27FC236}">
                <a16:creationId xmlns:a16="http://schemas.microsoft.com/office/drawing/2014/main" id="{3D46C9A3-0850-4184-9338-3017817CF13E}"/>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2" name="图形">
            <a:extLst>
              <a:ext uri="{FF2B5EF4-FFF2-40B4-BE49-F238E27FC236}">
                <a16:creationId xmlns:a16="http://schemas.microsoft.com/office/drawing/2014/main" id="{4BC51AD2-E7D8-4E5A-9C5B-849150933D80}"/>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63612B7A-C506-406B-9CE2-08BB8716F407}"/>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204404428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397916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（二）职业价值观自主化</a:t>
            </a:r>
          </a:p>
        </p:txBody>
      </p:sp>
      <p:sp>
        <p:nvSpPr>
          <p:cNvPr id="4" name="矩形 3">
            <a:extLst>
              <a:ext uri="{FF2B5EF4-FFF2-40B4-BE49-F238E27FC236}">
                <a16:creationId xmlns:a16="http://schemas.microsoft.com/office/drawing/2014/main" id="{5A07930C-CEAB-4BF1-8990-62CC1EE07FC5}"/>
              </a:ext>
            </a:extLst>
          </p:cNvPr>
          <p:cNvSpPr/>
          <p:nvPr/>
        </p:nvSpPr>
        <p:spPr>
          <a:xfrm>
            <a:off x="1033660" y="2879880"/>
            <a:ext cx="3941128" cy="2063835"/>
          </a:xfrm>
          <a:prstGeom prst="rect">
            <a:avLst/>
          </a:prstGeom>
        </p:spPr>
        <p:txBody>
          <a:bodyPr wrap="square">
            <a:spAutoFit/>
          </a:bodyPr>
          <a:lstStyle/>
          <a:p>
            <a:pPr>
              <a:lnSpc>
                <a:spcPct val="150000"/>
              </a:lnSpc>
            </a:pPr>
            <a:r>
              <a:rPr lang="zh-CN" altLang="en-US" sz="2200" dirty="0">
                <a:latin typeface="+mj-ea"/>
                <a:ea typeface="+mj-ea"/>
              </a:rPr>
              <a:t>       当代大学生在择业时崇尚自我，以个人发展为中心，更注重个人奋斗，强调自我价值的实现。</a:t>
            </a:r>
          </a:p>
        </p:txBody>
      </p:sp>
      <p:pic>
        <p:nvPicPr>
          <p:cNvPr id="2" name="图片 1">
            <a:extLst>
              <a:ext uri="{FF2B5EF4-FFF2-40B4-BE49-F238E27FC236}">
                <a16:creationId xmlns:a16="http://schemas.microsoft.com/office/drawing/2014/main" id="{D819A8AC-A84D-40E2-8BCC-AE99F87FDD2D}"/>
              </a:ext>
            </a:extLst>
          </p:cNvPr>
          <p:cNvPicPr>
            <a:picLocks noChangeAspect="1"/>
          </p:cNvPicPr>
          <p:nvPr/>
        </p:nvPicPr>
        <p:blipFill>
          <a:blip r:embed="rId3"/>
          <a:stretch>
            <a:fillRect/>
          </a:stretch>
        </p:blipFill>
        <p:spPr>
          <a:xfrm>
            <a:off x="4974788" y="1751798"/>
            <a:ext cx="6480000" cy="4320000"/>
          </a:xfrm>
          <a:prstGeom prst="rect">
            <a:avLst/>
          </a:prstGeom>
        </p:spPr>
      </p:pic>
      <p:sp>
        <p:nvSpPr>
          <p:cNvPr id="11" name="矩形 10">
            <a:extLst>
              <a:ext uri="{FF2B5EF4-FFF2-40B4-BE49-F238E27FC236}">
                <a16:creationId xmlns:a16="http://schemas.microsoft.com/office/drawing/2014/main" id="{E31A0BC7-00F0-4301-A976-F3092A15D381}"/>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2" name="矩形 11">
            <a:extLst>
              <a:ext uri="{FF2B5EF4-FFF2-40B4-BE49-F238E27FC236}">
                <a16:creationId xmlns:a16="http://schemas.microsoft.com/office/drawing/2014/main" id="{83462FD1-071C-45CD-A7DA-38B395AC88FF}"/>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3" name="图形">
            <a:extLst>
              <a:ext uri="{FF2B5EF4-FFF2-40B4-BE49-F238E27FC236}">
                <a16:creationId xmlns:a16="http://schemas.microsoft.com/office/drawing/2014/main" id="{1FD6D2D5-AFFB-442B-A5BB-E6D6EF19F4B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4" name="图形">
            <a:extLst>
              <a:ext uri="{FF2B5EF4-FFF2-40B4-BE49-F238E27FC236}">
                <a16:creationId xmlns:a16="http://schemas.microsoft.com/office/drawing/2014/main" id="{D3AAE6B5-7C9F-42B7-A6FC-9F790DE1730C}"/>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286420745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461056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（一）兴趣与职业兴趣的区别</a:t>
            </a:r>
          </a:p>
        </p:txBody>
      </p:sp>
      <p:sp>
        <p:nvSpPr>
          <p:cNvPr id="9" name="矩形: 圆角 8">
            <a:extLst>
              <a:ext uri="{FF2B5EF4-FFF2-40B4-BE49-F238E27FC236}">
                <a16:creationId xmlns:a16="http://schemas.microsoft.com/office/drawing/2014/main" id="{769E7340-3F9B-4070-8B97-099E0C359A9C}"/>
              </a:ext>
            </a:extLst>
          </p:cNvPr>
          <p:cNvSpPr/>
          <p:nvPr/>
        </p:nvSpPr>
        <p:spPr>
          <a:xfrm>
            <a:off x="5607595" y="1279157"/>
            <a:ext cx="4133171"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1.</a:t>
            </a:r>
            <a:r>
              <a:rPr lang="zh-CN" altLang="en-US" sz="2400" b="1" dirty="0">
                <a:solidFill>
                  <a:srgbClr val="3CB0FC"/>
                </a:solidFill>
                <a:latin typeface="+mj-ea"/>
                <a:ea typeface="+mj-ea"/>
              </a:rPr>
              <a:t>个人兴趣 </a:t>
            </a:r>
            <a:r>
              <a:rPr lang="en-US" altLang="zh-CN" sz="2400" b="1" dirty="0">
                <a:solidFill>
                  <a:srgbClr val="3CB0FC"/>
                </a:solidFill>
                <a:latin typeface="+mj-ea"/>
                <a:ea typeface="+mj-ea"/>
              </a:rPr>
              <a:t>= </a:t>
            </a:r>
            <a:r>
              <a:rPr lang="zh-CN" altLang="en-US" sz="2400" b="1" dirty="0">
                <a:solidFill>
                  <a:srgbClr val="3CB0FC"/>
                </a:solidFill>
                <a:latin typeface="+mj-ea"/>
                <a:ea typeface="+mj-ea"/>
              </a:rPr>
              <a:t>兴趣 </a:t>
            </a:r>
            <a:r>
              <a:rPr lang="en-US" altLang="zh-CN" sz="2400" b="1" dirty="0">
                <a:solidFill>
                  <a:srgbClr val="3CB0FC"/>
                </a:solidFill>
                <a:latin typeface="+mj-ea"/>
                <a:ea typeface="+mj-ea"/>
              </a:rPr>
              <a:t>+ </a:t>
            </a:r>
            <a:r>
              <a:rPr lang="zh-CN" altLang="en-US" sz="2400" b="1" dirty="0">
                <a:solidFill>
                  <a:srgbClr val="3CB0FC"/>
                </a:solidFill>
                <a:latin typeface="+mj-ea"/>
                <a:ea typeface="+mj-ea"/>
              </a:rPr>
              <a:t>能力</a:t>
            </a:r>
          </a:p>
        </p:txBody>
      </p:sp>
      <p:sp>
        <p:nvSpPr>
          <p:cNvPr id="3" name="矩形 2">
            <a:extLst>
              <a:ext uri="{FF2B5EF4-FFF2-40B4-BE49-F238E27FC236}">
                <a16:creationId xmlns:a16="http://schemas.microsoft.com/office/drawing/2014/main" id="{039F0C31-D371-424B-A35F-CD038F2B52E0}"/>
              </a:ext>
            </a:extLst>
          </p:cNvPr>
          <p:cNvSpPr/>
          <p:nvPr/>
        </p:nvSpPr>
        <p:spPr>
          <a:xfrm>
            <a:off x="983017" y="3041583"/>
            <a:ext cx="10066422" cy="1556003"/>
          </a:xfrm>
          <a:prstGeom prst="rect">
            <a:avLst/>
          </a:prstGeom>
        </p:spPr>
        <p:txBody>
          <a:bodyPr wrap="square">
            <a:spAutoFit/>
          </a:bodyPr>
          <a:lstStyle/>
          <a:p>
            <a:pPr>
              <a:lnSpc>
                <a:spcPct val="150000"/>
              </a:lnSpc>
            </a:pPr>
            <a:r>
              <a:rPr lang="zh-CN" altLang="en-US" sz="2200" dirty="0">
                <a:solidFill>
                  <a:srgbClr val="231F20"/>
                </a:solidFill>
                <a:latin typeface="+mj-ea"/>
                <a:ea typeface="+mj-ea"/>
              </a:rPr>
              <a:t>       </a:t>
            </a:r>
            <a:r>
              <a:rPr lang="zh-CN" altLang="en-US" sz="2200" b="1" dirty="0">
                <a:solidFill>
                  <a:srgbClr val="6DD2FC"/>
                </a:solidFill>
                <a:latin typeface="+mj-ea"/>
                <a:ea typeface="+mj-ea"/>
              </a:rPr>
              <a:t>个人兴趣：</a:t>
            </a:r>
            <a:r>
              <a:rPr lang="zh-CN" altLang="en-US" sz="2200" dirty="0">
                <a:solidFill>
                  <a:srgbClr val="231F20"/>
                </a:solidFill>
                <a:latin typeface="+mj-ea"/>
                <a:ea typeface="+mj-ea"/>
              </a:rPr>
              <a:t>仅仅是一种个人爱好，主要目的是满足个人的心理需求和情感体验，带来愉悦、满足感或成就感，丰富个人的生活和精神世界，不一定与实际的职业发展或经济收益挂钩。</a:t>
            </a:r>
            <a:endParaRPr lang="zh-CN" altLang="en-US" sz="2200" dirty="0">
              <a:latin typeface="+mj-ea"/>
              <a:ea typeface="+mj-ea"/>
            </a:endParaRPr>
          </a:p>
        </p:txBody>
      </p:sp>
    </p:spTree>
    <p:custDataLst>
      <p:tags r:id="rId1"/>
    </p:custDataLst>
    <p:extLst>
      <p:ext uri="{BB962C8B-B14F-4D97-AF65-F5344CB8AC3E}">
        <p14:creationId xmlns:p14="http://schemas.microsoft.com/office/powerpoint/2010/main" val="355880651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4094670"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（三）职业价值取向多元化</a:t>
            </a:r>
          </a:p>
        </p:txBody>
      </p:sp>
      <p:sp>
        <p:nvSpPr>
          <p:cNvPr id="4" name="矩形 3">
            <a:extLst>
              <a:ext uri="{FF2B5EF4-FFF2-40B4-BE49-F238E27FC236}">
                <a16:creationId xmlns:a16="http://schemas.microsoft.com/office/drawing/2014/main" id="{5A07930C-CEAB-4BF1-8990-62CC1EE07FC5}"/>
              </a:ext>
            </a:extLst>
          </p:cNvPr>
          <p:cNvSpPr/>
          <p:nvPr/>
        </p:nvSpPr>
        <p:spPr>
          <a:xfrm>
            <a:off x="1033659" y="2879880"/>
            <a:ext cx="4202483" cy="2571666"/>
          </a:xfrm>
          <a:prstGeom prst="rect">
            <a:avLst/>
          </a:prstGeom>
        </p:spPr>
        <p:txBody>
          <a:bodyPr wrap="square">
            <a:spAutoFit/>
          </a:bodyPr>
          <a:lstStyle/>
          <a:p>
            <a:pPr>
              <a:lnSpc>
                <a:spcPct val="150000"/>
              </a:lnSpc>
            </a:pPr>
            <a:r>
              <a:rPr lang="zh-CN" altLang="en-US" sz="2200" dirty="0">
                <a:latin typeface="+mj-ea"/>
                <a:ea typeface="+mj-ea"/>
              </a:rPr>
              <a:t>       大学生的职业价值取向呈现出多元化的特点。这种多元化主要体现在两个方面：一是职业价值取向的领域多元化，二是求职意向的多元化。</a:t>
            </a:r>
          </a:p>
        </p:txBody>
      </p:sp>
      <p:pic>
        <p:nvPicPr>
          <p:cNvPr id="2" name="图片 1">
            <a:extLst>
              <a:ext uri="{FF2B5EF4-FFF2-40B4-BE49-F238E27FC236}">
                <a16:creationId xmlns:a16="http://schemas.microsoft.com/office/drawing/2014/main" id="{D819A8AC-A84D-40E2-8BCC-AE99F87FDD2D}"/>
              </a:ext>
            </a:extLst>
          </p:cNvPr>
          <p:cNvPicPr>
            <a:picLocks noChangeAspect="1"/>
          </p:cNvPicPr>
          <p:nvPr/>
        </p:nvPicPr>
        <p:blipFill>
          <a:blip r:embed="rId3"/>
          <a:stretch>
            <a:fillRect/>
          </a:stretch>
        </p:blipFill>
        <p:spPr>
          <a:xfrm>
            <a:off x="4974788" y="1751798"/>
            <a:ext cx="6480000" cy="4320000"/>
          </a:xfrm>
          <a:prstGeom prst="rect">
            <a:avLst/>
          </a:prstGeom>
        </p:spPr>
      </p:pic>
      <p:sp>
        <p:nvSpPr>
          <p:cNvPr id="10" name="矩形 9">
            <a:extLst>
              <a:ext uri="{FF2B5EF4-FFF2-40B4-BE49-F238E27FC236}">
                <a16:creationId xmlns:a16="http://schemas.microsoft.com/office/drawing/2014/main" id="{E5541037-9FC0-4927-8F1F-969EE037EFB7}"/>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1" name="矩形 10">
            <a:extLst>
              <a:ext uri="{FF2B5EF4-FFF2-40B4-BE49-F238E27FC236}">
                <a16:creationId xmlns:a16="http://schemas.microsoft.com/office/drawing/2014/main" id="{9905C4B8-411F-436B-8198-9B198F772F57}"/>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2" name="图形">
            <a:extLst>
              <a:ext uri="{FF2B5EF4-FFF2-40B4-BE49-F238E27FC236}">
                <a16:creationId xmlns:a16="http://schemas.microsoft.com/office/drawing/2014/main" id="{65968247-2508-424B-A43A-836F7F9F552C}"/>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0998ED74-21A6-457C-87EC-5E1025A64B0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105993333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4094670"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（四）职业价值观相对稳定</a:t>
            </a:r>
          </a:p>
        </p:txBody>
      </p:sp>
      <p:sp>
        <p:nvSpPr>
          <p:cNvPr id="4" name="矩形 3">
            <a:extLst>
              <a:ext uri="{FF2B5EF4-FFF2-40B4-BE49-F238E27FC236}">
                <a16:creationId xmlns:a16="http://schemas.microsoft.com/office/drawing/2014/main" id="{5A07930C-CEAB-4BF1-8990-62CC1EE07FC5}"/>
              </a:ext>
            </a:extLst>
          </p:cNvPr>
          <p:cNvSpPr/>
          <p:nvPr/>
        </p:nvSpPr>
        <p:spPr>
          <a:xfrm>
            <a:off x="1033659" y="2879880"/>
            <a:ext cx="4202483" cy="2063835"/>
          </a:xfrm>
          <a:prstGeom prst="rect">
            <a:avLst/>
          </a:prstGeom>
        </p:spPr>
        <p:txBody>
          <a:bodyPr wrap="square">
            <a:spAutoFit/>
          </a:bodyPr>
          <a:lstStyle/>
          <a:p>
            <a:pPr>
              <a:lnSpc>
                <a:spcPct val="150000"/>
              </a:lnSpc>
            </a:pPr>
            <a:r>
              <a:rPr lang="zh-CN" altLang="en-US" sz="2200" dirty="0">
                <a:latin typeface="+mj-ea"/>
                <a:ea typeface="+mj-ea"/>
              </a:rPr>
              <a:t>       个体的职业价值观是在认知能力发展过程中，在教育与生活环境等多种因素的影响下逐步形成的。</a:t>
            </a:r>
          </a:p>
        </p:txBody>
      </p:sp>
      <p:pic>
        <p:nvPicPr>
          <p:cNvPr id="2" name="图片 1">
            <a:extLst>
              <a:ext uri="{FF2B5EF4-FFF2-40B4-BE49-F238E27FC236}">
                <a16:creationId xmlns:a16="http://schemas.microsoft.com/office/drawing/2014/main" id="{D819A8AC-A84D-40E2-8BCC-AE99F87FDD2D}"/>
              </a:ext>
            </a:extLst>
          </p:cNvPr>
          <p:cNvPicPr>
            <a:picLocks noChangeAspect="1"/>
          </p:cNvPicPr>
          <p:nvPr/>
        </p:nvPicPr>
        <p:blipFill>
          <a:blip r:embed="rId3"/>
          <a:stretch>
            <a:fillRect/>
          </a:stretch>
        </p:blipFill>
        <p:spPr>
          <a:xfrm>
            <a:off x="4974788" y="1751798"/>
            <a:ext cx="6480000" cy="4320000"/>
          </a:xfrm>
          <a:prstGeom prst="rect">
            <a:avLst/>
          </a:prstGeom>
        </p:spPr>
      </p:pic>
      <p:sp>
        <p:nvSpPr>
          <p:cNvPr id="10" name="矩形 9">
            <a:extLst>
              <a:ext uri="{FF2B5EF4-FFF2-40B4-BE49-F238E27FC236}">
                <a16:creationId xmlns:a16="http://schemas.microsoft.com/office/drawing/2014/main" id="{22268FE4-C745-4ABC-A335-00165AA7FABB}"/>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1" name="矩形 10">
            <a:extLst>
              <a:ext uri="{FF2B5EF4-FFF2-40B4-BE49-F238E27FC236}">
                <a16:creationId xmlns:a16="http://schemas.microsoft.com/office/drawing/2014/main" id="{AA643FFB-F479-4775-A66A-4F0B779A97BA}"/>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2" name="图形">
            <a:extLst>
              <a:ext uri="{FF2B5EF4-FFF2-40B4-BE49-F238E27FC236}">
                <a16:creationId xmlns:a16="http://schemas.microsoft.com/office/drawing/2014/main" id="{DEE1C23D-9757-4D89-90E1-400EBFBE9573}"/>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2264B625-5F97-472F-AE23-50CE38E0758B}"/>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10107339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4498930"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（五）职业价值观具有阶段性</a:t>
            </a:r>
          </a:p>
        </p:txBody>
      </p:sp>
      <p:sp>
        <p:nvSpPr>
          <p:cNvPr id="4" name="矩形 3">
            <a:extLst>
              <a:ext uri="{FF2B5EF4-FFF2-40B4-BE49-F238E27FC236}">
                <a16:creationId xmlns:a16="http://schemas.microsoft.com/office/drawing/2014/main" id="{5A07930C-CEAB-4BF1-8990-62CC1EE07FC5}"/>
              </a:ext>
            </a:extLst>
          </p:cNvPr>
          <p:cNvSpPr/>
          <p:nvPr/>
        </p:nvSpPr>
        <p:spPr>
          <a:xfrm>
            <a:off x="1033659" y="3133796"/>
            <a:ext cx="4202483" cy="1556003"/>
          </a:xfrm>
          <a:prstGeom prst="rect">
            <a:avLst/>
          </a:prstGeom>
        </p:spPr>
        <p:txBody>
          <a:bodyPr wrap="square">
            <a:spAutoFit/>
          </a:bodyPr>
          <a:lstStyle/>
          <a:p>
            <a:pPr>
              <a:lnSpc>
                <a:spcPct val="150000"/>
              </a:lnSpc>
            </a:pPr>
            <a:r>
              <a:rPr lang="zh-CN" altLang="en-US" sz="2200" dirty="0">
                <a:latin typeface="+mj-ea"/>
                <a:ea typeface="+mj-ea"/>
              </a:rPr>
              <a:t>       随着人生经验的积累及个体知识的不断丰富，大学生的职业价值观也会随之发生改变。</a:t>
            </a:r>
          </a:p>
        </p:txBody>
      </p:sp>
      <p:pic>
        <p:nvPicPr>
          <p:cNvPr id="2" name="图片 1">
            <a:extLst>
              <a:ext uri="{FF2B5EF4-FFF2-40B4-BE49-F238E27FC236}">
                <a16:creationId xmlns:a16="http://schemas.microsoft.com/office/drawing/2014/main" id="{D819A8AC-A84D-40E2-8BCC-AE99F87FDD2D}"/>
              </a:ext>
            </a:extLst>
          </p:cNvPr>
          <p:cNvPicPr>
            <a:picLocks noChangeAspect="1"/>
          </p:cNvPicPr>
          <p:nvPr/>
        </p:nvPicPr>
        <p:blipFill>
          <a:blip r:embed="rId3"/>
          <a:stretch>
            <a:fillRect/>
          </a:stretch>
        </p:blipFill>
        <p:spPr>
          <a:xfrm>
            <a:off x="4974788" y="1751798"/>
            <a:ext cx="6480000" cy="4320000"/>
          </a:xfrm>
          <a:prstGeom prst="rect">
            <a:avLst/>
          </a:prstGeom>
        </p:spPr>
      </p:pic>
      <p:sp>
        <p:nvSpPr>
          <p:cNvPr id="10" name="矩形 9">
            <a:extLst>
              <a:ext uri="{FF2B5EF4-FFF2-40B4-BE49-F238E27FC236}">
                <a16:creationId xmlns:a16="http://schemas.microsoft.com/office/drawing/2014/main" id="{E8ADD803-6DA8-4EAF-94EA-8693879ACE2A}"/>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1" name="矩形 10">
            <a:extLst>
              <a:ext uri="{FF2B5EF4-FFF2-40B4-BE49-F238E27FC236}">
                <a16:creationId xmlns:a16="http://schemas.microsoft.com/office/drawing/2014/main" id="{DF156804-9217-4D3A-949F-1BA3480AE15A}"/>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2" name="图形">
            <a:extLst>
              <a:ext uri="{FF2B5EF4-FFF2-40B4-BE49-F238E27FC236}">
                <a16:creationId xmlns:a16="http://schemas.microsoft.com/office/drawing/2014/main" id="{77F5CD4D-E3EC-42E1-BAFA-AD31055D3369}"/>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49288AD1-F261-4EE0-A74F-F5D175618B08}"/>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ustDataLst>
      <p:tags r:id="rId1"/>
    </p:custDataLst>
    <p:extLst>
      <p:ext uri="{BB962C8B-B14F-4D97-AF65-F5344CB8AC3E}">
        <p14:creationId xmlns:p14="http://schemas.microsoft.com/office/powerpoint/2010/main" val="166604984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0" y="1279157"/>
            <a:ext cx="4200549"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二、职业价值观与职业选择</a:t>
            </a:r>
          </a:p>
        </p:txBody>
      </p:sp>
      <p:sp>
        <p:nvSpPr>
          <p:cNvPr id="2" name="矩形 1">
            <a:extLst>
              <a:ext uri="{FF2B5EF4-FFF2-40B4-BE49-F238E27FC236}">
                <a16:creationId xmlns:a16="http://schemas.microsoft.com/office/drawing/2014/main" id="{53CCAF5D-CE1F-4D72-983C-A0DD09E89F48}"/>
              </a:ext>
            </a:extLst>
          </p:cNvPr>
          <p:cNvSpPr/>
          <p:nvPr/>
        </p:nvSpPr>
        <p:spPr>
          <a:xfrm>
            <a:off x="7351965" y="3152061"/>
            <a:ext cx="3707462" cy="2069606"/>
          </a:xfrm>
          <a:prstGeom prst="rect">
            <a:avLst/>
          </a:prstGeom>
        </p:spPr>
        <p:txBody>
          <a:bodyPr wrap="square">
            <a:spAutoFit/>
          </a:bodyPr>
          <a:lstStyle/>
          <a:p>
            <a:pPr marL="342900" indent="-342900">
              <a:lnSpc>
                <a:spcPct val="150000"/>
              </a:lnSpc>
              <a:buClr>
                <a:srgbClr val="3CB0FC"/>
              </a:buClr>
              <a:buFont typeface="Wingdings" panose="05000000000000000000" pitchFamily="2" charset="2"/>
              <a:buChar char="l"/>
            </a:pPr>
            <a:r>
              <a:rPr lang="zh-CN" altLang="en-US" sz="2200" dirty="0"/>
              <a:t>大学生的职业价值观受国家政策、社会环境、学校教育、家庭环境及个体因素等多种因素的影响。</a:t>
            </a:r>
            <a:endParaRPr lang="zh-CN" altLang="en-US" sz="2200" dirty="0">
              <a:latin typeface="+mj-ea"/>
              <a:ea typeface="+mj-ea"/>
            </a:endParaRPr>
          </a:p>
        </p:txBody>
      </p:sp>
      <p:pic>
        <p:nvPicPr>
          <p:cNvPr id="5" name="图片 4">
            <a:extLst>
              <a:ext uri="{FF2B5EF4-FFF2-40B4-BE49-F238E27FC236}">
                <a16:creationId xmlns:a16="http://schemas.microsoft.com/office/drawing/2014/main" id="{F453D1D6-E720-41B0-87C7-D9658AD5CB29}"/>
              </a:ext>
            </a:extLst>
          </p:cNvPr>
          <p:cNvPicPr>
            <a:picLocks noChangeAspect="1"/>
          </p:cNvPicPr>
          <p:nvPr/>
        </p:nvPicPr>
        <p:blipFill>
          <a:blip r:embed="rId3"/>
          <a:stretch>
            <a:fillRect/>
          </a:stretch>
        </p:blipFill>
        <p:spPr>
          <a:xfrm>
            <a:off x="737211" y="2023979"/>
            <a:ext cx="6480000" cy="4320000"/>
          </a:xfrm>
          <a:prstGeom prst="rect">
            <a:avLst/>
          </a:prstGeom>
        </p:spPr>
      </p:pic>
    </p:spTree>
    <p:custDataLst>
      <p:tags r:id="rId1"/>
    </p:custDataLst>
    <p:extLst>
      <p:ext uri="{BB962C8B-B14F-4D97-AF65-F5344CB8AC3E}">
        <p14:creationId xmlns:p14="http://schemas.microsoft.com/office/powerpoint/2010/main" val="371648657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4922443"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（一）职业价值观的类型及特征</a:t>
            </a:r>
          </a:p>
        </p:txBody>
      </p:sp>
      <p:sp>
        <p:nvSpPr>
          <p:cNvPr id="10" name="矩形 9">
            <a:extLst>
              <a:ext uri="{FF2B5EF4-FFF2-40B4-BE49-F238E27FC236}">
                <a16:creationId xmlns:a16="http://schemas.microsoft.com/office/drawing/2014/main" id="{DE2C4B99-8C75-422E-9DA5-93392CD953F5}"/>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1" name="矩形 10">
            <a:extLst>
              <a:ext uri="{FF2B5EF4-FFF2-40B4-BE49-F238E27FC236}">
                <a16:creationId xmlns:a16="http://schemas.microsoft.com/office/drawing/2014/main" id="{3D46C9A3-0850-4184-9338-3017817CF13E}"/>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2" name="图形">
            <a:extLst>
              <a:ext uri="{FF2B5EF4-FFF2-40B4-BE49-F238E27FC236}">
                <a16:creationId xmlns:a16="http://schemas.microsoft.com/office/drawing/2014/main" id="{4BC51AD2-E7D8-4E5A-9C5B-849150933D80}"/>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63612B7A-C506-406B-9CE2-08BB8716F407}"/>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pic>
        <p:nvPicPr>
          <p:cNvPr id="3" name="图片 2">
            <a:extLst>
              <a:ext uri="{FF2B5EF4-FFF2-40B4-BE49-F238E27FC236}">
                <a16:creationId xmlns:a16="http://schemas.microsoft.com/office/drawing/2014/main" id="{825E92ED-DAE2-4D52-9159-CE2E1FE31280}"/>
              </a:ext>
            </a:extLst>
          </p:cNvPr>
          <p:cNvPicPr>
            <a:picLocks noChangeAspect="1"/>
          </p:cNvPicPr>
          <p:nvPr/>
        </p:nvPicPr>
        <p:blipFill>
          <a:blip r:embed="rId3"/>
          <a:stretch>
            <a:fillRect/>
          </a:stretch>
        </p:blipFill>
        <p:spPr>
          <a:xfrm>
            <a:off x="3860697" y="2008044"/>
            <a:ext cx="4470606" cy="4320000"/>
          </a:xfrm>
          <a:prstGeom prst="rect">
            <a:avLst/>
          </a:prstGeom>
        </p:spPr>
      </p:pic>
    </p:spTree>
    <p:custDataLst>
      <p:tags r:id="rId1"/>
    </p:custDataLst>
    <p:extLst>
      <p:ext uri="{BB962C8B-B14F-4D97-AF65-F5344CB8AC3E}">
        <p14:creationId xmlns:p14="http://schemas.microsoft.com/office/powerpoint/2010/main" val="261913247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626A100F-AA9B-4894-A853-85F5201943CD}"/>
              </a:ext>
            </a:extLst>
          </p:cNvPr>
          <p:cNvSpPr/>
          <p:nvPr/>
        </p:nvSpPr>
        <p:spPr>
          <a:xfrm>
            <a:off x="737212" y="1279157"/>
            <a:ext cx="5779091"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（二）大学生的职业价值观与职业选择</a:t>
            </a:r>
          </a:p>
        </p:txBody>
      </p:sp>
      <p:sp>
        <p:nvSpPr>
          <p:cNvPr id="10" name="矩形 9">
            <a:extLst>
              <a:ext uri="{FF2B5EF4-FFF2-40B4-BE49-F238E27FC236}">
                <a16:creationId xmlns:a16="http://schemas.microsoft.com/office/drawing/2014/main" id="{DE2C4B99-8C75-422E-9DA5-93392CD953F5}"/>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11" name="矩形 10">
            <a:extLst>
              <a:ext uri="{FF2B5EF4-FFF2-40B4-BE49-F238E27FC236}">
                <a16:creationId xmlns:a16="http://schemas.microsoft.com/office/drawing/2014/main" id="{3D46C9A3-0850-4184-9338-3017817CF13E}"/>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12" name="图形">
            <a:extLst>
              <a:ext uri="{FF2B5EF4-FFF2-40B4-BE49-F238E27FC236}">
                <a16:creationId xmlns:a16="http://schemas.microsoft.com/office/drawing/2014/main" id="{4BC51AD2-E7D8-4E5A-9C5B-849150933D80}"/>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13" name="图形">
            <a:extLst>
              <a:ext uri="{FF2B5EF4-FFF2-40B4-BE49-F238E27FC236}">
                <a16:creationId xmlns:a16="http://schemas.microsoft.com/office/drawing/2014/main" id="{63612B7A-C506-406B-9CE2-08BB8716F407}"/>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2" name="矩形 1">
            <a:extLst>
              <a:ext uri="{FF2B5EF4-FFF2-40B4-BE49-F238E27FC236}">
                <a16:creationId xmlns:a16="http://schemas.microsoft.com/office/drawing/2014/main" id="{0CBD0298-0F04-409A-A392-FEFDF8C07DF8}"/>
              </a:ext>
            </a:extLst>
          </p:cNvPr>
          <p:cNvSpPr/>
          <p:nvPr/>
        </p:nvSpPr>
        <p:spPr>
          <a:xfrm>
            <a:off x="737212" y="2851831"/>
            <a:ext cx="5071272" cy="2063835"/>
          </a:xfrm>
          <a:prstGeom prst="rect">
            <a:avLst/>
          </a:prstGeom>
        </p:spPr>
        <p:txBody>
          <a:bodyPr wrap="square">
            <a:spAutoFit/>
          </a:bodyPr>
          <a:lstStyle/>
          <a:p>
            <a:pPr>
              <a:lnSpc>
                <a:spcPct val="150000"/>
              </a:lnSpc>
            </a:pPr>
            <a:r>
              <a:rPr lang="zh-CN" altLang="en-US" sz="2200" dirty="0">
                <a:solidFill>
                  <a:srgbClr val="231F20"/>
                </a:solidFill>
                <a:latin typeface="+mj-ea"/>
                <a:ea typeface="+mj-ea"/>
              </a:rPr>
              <a:t>       大学生的职业选择与其自身的职业价值观有密切的联系，具有正确的职业价值观，大学生便能进行正确的职业选择，从而进一步激发学习动机。</a:t>
            </a:r>
            <a:endParaRPr lang="zh-CN" altLang="en-US" sz="2200" dirty="0">
              <a:latin typeface="+mj-ea"/>
              <a:ea typeface="+mj-ea"/>
            </a:endParaRPr>
          </a:p>
        </p:txBody>
      </p:sp>
      <p:pic>
        <p:nvPicPr>
          <p:cNvPr id="4" name="图片 3">
            <a:extLst>
              <a:ext uri="{FF2B5EF4-FFF2-40B4-BE49-F238E27FC236}">
                <a16:creationId xmlns:a16="http://schemas.microsoft.com/office/drawing/2014/main" id="{938F69B7-E2A8-4C6E-8F78-E4AE7BC4F9B7}"/>
              </a:ext>
            </a:extLst>
          </p:cNvPr>
          <p:cNvPicPr>
            <a:picLocks noChangeAspect="1"/>
          </p:cNvPicPr>
          <p:nvPr/>
        </p:nvPicPr>
        <p:blipFill rotWithShape="1">
          <a:blip r:embed="rId3"/>
          <a:srcRect l="7196" t="10120" r="6949"/>
          <a:stretch/>
        </p:blipFill>
        <p:spPr>
          <a:xfrm>
            <a:off x="5992239" y="1975932"/>
            <a:ext cx="5457374" cy="43200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3581937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任务四</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价值观澄清</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0" y="1279157"/>
            <a:ext cx="4200549" cy="563608"/>
          </a:xfrm>
          <a:prstGeom prst="roundRect">
            <a:avLst/>
          </a:prstGeom>
          <a:solidFill>
            <a:srgbClr val="FCA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三、培养良好的职业价值观</a:t>
            </a:r>
          </a:p>
        </p:txBody>
      </p:sp>
      <p:pic>
        <p:nvPicPr>
          <p:cNvPr id="5" name="图片 4">
            <a:extLst>
              <a:ext uri="{FF2B5EF4-FFF2-40B4-BE49-F238E27FC236}">
                <a16:creationId xmlns:a16="http://schemas.microsoft.com/office/drawing/2014/main" id="{F453D1D6-E720-41B0-87C7-D9658AD5CB29}"/>
              </a:ext>
            </a:extLst>
          </p:cNvPr>
          <p:cNvPicPr>
            <a:picLocks noChangeAspect="1"/>
          </p:cNvPicPr>
          <p:nvPr/>
        </p:nvPicPr>
        <p:blipFill>
          <a:blip r:embed="rId3"/>
          <a:stretch>
            <a:fillRect/>
          </a:stretch>
        </p:blipFill>
        <p:spPr>
          <a:xfrm>
            <a:off x="737211" y="2023979"/>
            <a:ext cx="6480000" cy="4320000"/>
          </a:xfrm>
          <a:prstGeom prst="rect">
            <a:avLst/>
          </a:prstGeom>
        </p:spPr>
      </p:pic>
      <p:sp>
        <p:nvSpPr>
          <p:cNvPr id="3" name="矩形 2">
            <a:extLst>
              <a:ext uri="{FF2B5EF4-FFF2-40B4-BE49-F238E27FC236}">
                <a16:creationId xmlns:a16="http://schemas.microsoft.com/office/drawing/2014/main" id="{ABE368C7-4EA0-43D4-B68B-9FF0782677D2}"/>
              </a:ext>
            </a:extLst>
          </p:cNvPr>
          <p:cNvSpPr/>
          <p:nvPr/>
        </p:nvSpPr>
        <p:spPr>
          <a:xfrm>
            <a:off x="7433912" y="2991541"/>
            <a:ext cx="3615891" cy="2063835"/>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200" dirty="0">
                <a:solidFill>
                  <a:srgbClr val="3CB0FC"/>
                </a:solidFill>
                <a:latin typeface="+mj-ea"/>
                <a:ea typeface="+mj-ea"/>
              </a:rPr>
              <a:t>（一）职业价值观培养应注意的几组关系</a:t>
            </a:r>
            <a:endParaRPr lang="en-US" altLang="zh-CN" sz="2200" dirty="0">
              <a:solidFill>
                <a:srgbClr val="3CB0FC"/>
              </a:solidFill>
              <a:latin typeface="+mj-ea"/>
              <a:ea typeface="+mj-ea"/>
            </a:endParaRPr>
          </a:p>
          <a:p>
            <a:pPr marL="342900" indent="-342900">
              <a:lnSpc>
                <a:spcPct val="150000"/>
              </a:lnSpc>
              <a:buFont typeface="Wingdings" panose="05000000000000000000" pitchFamily="2" charset="2"/>
              <a:buChar char="l"/>
            </a:pPr>
            <a:r>
              <a:rPr lang="zh-CN" altLang="en-US" sz="2200" dirty="0">
                <a:solidFill>
                  <a:srgbClr val="3CB0FC"/>
                </a:solidFill>
                <a:latin typeface="+mj-ea"/>
                <a:ea typeface="+mj-ea"/>
              </a:rPr>
              <a:t>（二）培养职业价值观的方法</a:t>
            </a:r>
          </a:p>
        </p:txBody>
      </p:sp>
    </p:spTree>
    <p:custDataLst>
      <p:tags r:id="rId1"/>
    </p:custDataLst>
    <p:extLst>
      <p:ext uri="{BB962C8B-B14F-4D97-AF65-F5344CB8AC3E}">
        <p14:creationId xmlns:p14="http://schemas.microsoft.com/office/powerpoint/2010/main" val="196625679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nvSpPr>
        <p:spPr>
          <a:xfrm>
            <a:off x="676910" y="276225"/>
            <a:ext cx="1083818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形" descr="043be5165d6ea7264d80d616e8sd3564af"/>
          <p:cNvPicPr>
            <a:picLocks noChangeAspect="1"/>
          </p:cNvPicPr>
          <p:nvPr/>
        </p:nvPicPr>
        <p:blipFill>
          <a:blip r:embed="rId3"/>
          <a:srcRect t="59676" r="26227"/>
          <a:stretch>
            <a:fillRect/>
          </a:stretch>
        </p:blipFill>
        <p:spPr>
          <a:xfrm>
            <a:off x="0" y="4610735"/>
            <a:ext cx="5756910" cy="2247265"/>
          </a:xfrm>
          <a:prstGeom prst="rect">
            <a:avLst/>
          </a:prstGeom>
        </p:spPr>
      </p:pic>
      <p:pic>
        <p:nvPicPr>
          <p:cNvPr id="7" name="图形" descr="043be5165d6eadfdfd7264d80d616e83564af"/>
          <p:cNvPicPr>
            <a:picLocks noChangeAspect="1"/>
          </p:cNvPicPr>
          <p:nvPr/>
        </p:nvPicPr>
        <p:blipFill rotWithShape="1">
          <a:blip r:embed="rId4"/>
          <a:srcRect l="49245" t="2929" r="27901" b="77597"/>
          <a:stretch/>
        </p:blipFill>
        <p:spPr>
          <a:xfrm>
            <a:off x="683894" y="302058"/>
            <a:ext cx="2194561" cy="1335540"/>
          </a:xfrm>
          <a:prstGeom prst="rect">
            <a:avLst/>
          </a:prstGeom>
        </p:spPr>
      </p:pic>
      <p:sp>
        <p:nvSpPr>
          <p:cNvPr id="9" name="图形"/>
          <p:cNvSpPr/>
          <p:nvPr/>
        </p:nvSpPr>
        <p:spPr>
          <a:xfrm>
            <a:off x="1691639" y="2576379"/>
            <a:ext cx="8808085" cy="1077218"/>
          </a:xfrm>
          <a:prstGeom prst="rect">
            <a:avLst/>
          </a:prstGeom>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0" dirty="0">
                <a:ln w="28575">
                  <a:noFill/>
                </a:ln>
                <a:solidFill>
                  <a:srgbClr val="3CB0FC"/>
                </a:solidFill>
                <a:latin typeface="字魂联盟综艺体" panose="00000500000000000000" pitchFamily="2" charset="-122"/>
                <a:ea typeface="字魂联盟综艺体" panose="00000500000000000000" pitchFamily="2" charset="-122"/>
              </a:rPr>
              <a:t>谢谢观看</a:t>
            </a:r>
          </a:p>
        </p:txBody>
      </p:sp>
      <p:sp>
        <p:nvSpPr>
          <p:cNvPr id="19" name="图形"/>
          <p:cNvSpPr/>
          <p:nvPr/>
        </p:nvSpPr>
        <p:spPr>
          <a:xfrm>
            <a:off x="3579493" y="1112836"/>
            <a:ext cx="5032375" cy="551180"/>
          </a:xfrm>
          <a:prstGeom prst="roundRect">
            <a:avLst>
              <a:gd name="adj" fmla="val 50000"/>
            </a:avLst>
          </a:prstGeom>
          <a:solidFill>
            <a:schemeClr val="accent6"/>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字魂联盟综艺体" panose="00000500000000000000" pitchFamily="2" charset="-122"/>
                <a:ea typeface="字魂联盟综艺体" panose="00000500000000000000" pitchFamily="2" charset="-122"/>
              </a:rPr>
              <a:t>项目二 探索自我</a:t>
            </a:r>
            <a:endParaRPr lang="zh-CN" altLang="en-US" sz="2400" dirty="0">
              <a:solidFill>
                <a:schemeClr val="tx1"/>
              </a:solidFill>
              <a:latin typeface="字魂联盟综艺体" panose="00000500000000000000" pitchFamily="2" charset="-122"/>
              <a:ea typeface="字魂联盟综艺体" panose="00000500000000000000" pitchFamily="2" charset="-122"/>
              <a:cs typeface="字魂58号-创中黑" panose="00000500000000000000" charset="-122"/>
            </a:endParaRPr>
          </a:p>
        </p:txBody>
      </p:sp>
      <p:grpSp>
        <p:nvGrpSpPr>
          <p:cNvPr id="53" name="图形"/>
          <p:cNvGrpSpPr/>
          <p:nvPr/>
        </p:nvGrpSpPr>
        <p:grpSpPr>
          <a:xfrm>
            <a:off x="9655811" y="3075489"/>
            <a:ext cx="247650" cy="247650"/>
            <a:chOff x="17382" y="9144"/>
            <a:chExt cx="390" cy="390"/>
          </a:xfrm>
          <a:gradFill>
            <a:gsLst>
              <a:gs pos="38000">
                <a:srgbClr val="32A9FC"/>
              </a:gs>
              <a:gs pos="100000">
                <a:srgbClr val="72D3FC"/>
              </a:gs>
            </a:gsLst>
            <a:lin ang="5400000" scaled="0"/>
          </a:gradFill>
        </p:grpSpPr>
        <p:sp>
          <p:nvSpPr>
            <p:cNvPr id="5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1" name="组合 30"/>
            <p:cNvGrpSpPr/>
            <p:nvPr/>
          </p:nvGrpSpPr>
          <p:grpSpPr>
            <a:xfrm>
              <a:off x="17513" y="9222"/>
              <a:ext cx="129" cy="219"/>
              <a:chOff x="373626" y="2399071"/>
              <a:chExt cx="235974" cy="393290"/>
            </a:xfrm>
            <a:grpFill/>
          </p:grpSpPr>
          <p:cxnSp>
            <p:nvCxnSpPr>
              <p:cNvPr id="5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图形"/>
          <p:cNvGrpSpPr/>
          <p:nvPr/>
        </p:nvGrpSpPr>
        <p:grpSpPr>
          <a:xfrm flipH="1">
            <a:off x="2205989" y="3074854"/>
            <a:ext cx="247650" cy="247650"/>
            <a:chOff x="17382" y="9144"/>
            <a:chExt cx="390" cy="390"/>
          </a:xfrm>
          <a:gradFill>
            <a:gsLst>
              <a:gs pos="38000">
                <a:srgbClr val="32A9FC"/>
              </a:gs>
              <a:gs pos="100000">
                <a:srgbClr val="72D3FC"/>
              </a:gs>
            </a:gsLst>
            <a:lin ang="5400000" scaled="0"/>
          </a:gradFill>
        </p:grpSpPr>
        <p:sp>
          <p:nvSpPr>
            <p:cNvPr id="34" name="图形"/>
            <p:cNvSpPr/>
            <p:nvPr/>
          </p:nvSpPr>
          <p:spPr>
            <a:xfrm>
              <a:off x="17382" y="9144"/>
              <a:ext cx="391" cy="3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grpSp>
          <p:nvGrpSpPr>
            <p:cNvPr id="35" name="组合 34"/>
            <p:cNvGrpSpPr/>
            <p:nvPr/>
          </p:nvGrpSpPr>
          <p:grpSpPr>
            <a:xfrm>
              <a:off x="17513" y="9222"/>
              <a:ext cx="129" cy="219"/>
              <a:chOff x="373626" y="2399071"/>
              <a:chExt cx="235974" cy="393290"/>
            </a:xfrm>
            <a:grpFill/>
          </p:grpSpPr>
          <p:cxnSp>
            <p:nvCxnSpPr>
              <p:cNvPr id="36" name="图形"/>
              <p:cNvCxnSpPr/>
              <p:nvPr/>
            </p:nvCxnSpPr>
            <p:spPr>
              <a:xfrm>
                <a:off x="373626" y="2399071"/>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图形"/>
              <p:cNvCxnSpPr/>
              <p:nvPr/>
            </p:nvCxnSpPr>
            <p:spPr>
              <a:xfrm flipH="1">
                <a:off x="373626" y="2595716"/>
                <a:ext cx="235974" cy="196645"/>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0" name="图形" descr="白色logo"/>
          <p:cNvPicPr>
            <a:picLocks noChangeAspect="1"/>
          </p:cNvPicPr>
          <p:nvPr/>
        </p:nvPicPr>
        <p:blipFill>
          <a:blip r:embed="rId5"/>
          <a:stretch>
            <a:fillRect/>
          </a:stretch>
        </p:blipFill>
        <p:spPr>
          <a:xfrm>
            <a:off x="10135870" y="1188085"/>
            <a:ext cx="588645" cy="188595"/>
          </a:xfrm>
          <a:prstGeom prst="rect">
            <a:avLst/>
          </a:prstGeom>
        </p:spPr>
      </p:pic>
      <p:pic>
        <p:nvPicPr>
          <p:cNvPr id="13" name="图片 12">
            <a:extLst>
              <a:ext uri="{FF2B5EF4-FFF2-40B4-BE49-F238E27FC236}">
                <a16:creationId xmlns:a16="http://schemas.microsoft.com/office/drawing/2014/main" id="{AE76E354-7DDA-4D69-BF6D-EC6E347EE5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04" b="22088"/>
          <a:stretch/>
        </p:blipFill>
        <p:spPr>
          <a:xfrm>
            <a:off x="7991888" y="4191270"/>
            <a:ext cx="3523202" cy="2160000"/>
          </a:xfrm>
          <a:prstGeom prst="rect">
            <a:avLst/>
          </a:prstGeom>
        </p:spPr>
      </p:pic>
      <p:pic>
        <p:nvPicPr>
          <p:cNvPr id="41" name="图形" descr="043be5165d6ea7264d80d616e8sd3564af">
            <a:extLst>
              <a:ext uri="{FF2B5EF4-FFF2-40B4-BE49-F238E27FC236}">
                <a16:creationId xmlns:a16="http://schemas.microsoft.com/office/drawing/2014/main" id="{220A8012-7942-4555-AEEE-2B9549540E66}"/>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rcRect l="73515" t="27898"/>
          <a:stretch>
            <a:fillRect/>
          </a:stretch>
        </p:blipFill>
        <p:spPr>
          <a:xfrm flipV="1">
            <a:off x="10572115" y="0"/>
            <a:ext cx="1619885" cy="3150870"/>
          </a:xfrm>
          <a:prstGeom prst="rect">
            <a:avLst/>
          </a:prstGeom>
        </p:spPr>
      </p:pic>
    </p:spTree>
    <p:custDataLst>
      <p:tags r:id="rId1"/>
    </p:custDataLst>
    <p:extLst>
      <p:ext uri="{BB962C8B-B14F-4D97-AF65-F5344CB8AC3E}">
        <p14:creationId xmlns:p14="http://schemas.microsoft.com/office/powerpoint/2010/main" val="122605120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286E1E4-CF2D-4A3C-91AE-1AB56A5D16B6}"/>
              </a:ext>
            </a:extLst>
          </p:cNvPr>
          <p:cNvPicPr>
            <a:picLocks noChangeAspect="1"/>
          </p:cNvPicPr>
          <p:nvPr/>
        </p:nvPicPr>
        <p:blipFill>
          <a:blip r:embed="rId3"/>
          <a:stretch>
            <a:fillRect/>
          </a:stretch>
        </p:blipFill>
        <p:spPr>
          <a:xfrm>
            <a:off x="3448529" y="3254219"/>
            <a:ext cx="5294942" cy="3240000"/>
          </a:xfrm>
          <a:prstGeom prst="rect">
            <a:avLst/>
          </a:prstGeom>
        </p:spPr>
      </p:pic>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2" y="1279157"/>
            <a:ext cx="4797314"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rPr>
              <a:t>2.</a:t>
            </a:r>
            <a:r>
              <a:rPr lang="zh-CN" altLang="en-US" sz="2400" b="1" dirty="0">
                <a:solidFill>
                  <a:srgbClr val="3CB0FC"/>
                </a:solidFill>
              </a:rPr>
              <a:t>职业兴趣 </a:t>
            </a:r>
            <a:r>
              <a:rPr lang="en-US" altLang="zh-CN" sz="2400" b="1" dirty="0">
                <a:solidFill>
                  <a:srgbClr val="3CB0FC"/>
                </a:solidFill>
              </a:rPr>
              <a:t>= </a:t>
            </a:r>
            <a:r>
              <a:rPr lang="zh-CN" altLang="en-US" sz="2400" b="1" dirty="0">
                <a:solidFill>
                  <a:srgbClr val="3CB0FC"/>
                </a:solidFill>
              </a:rPr>
              <a:t>兴趣 </a:t>
            </a:r>
            <a:r>
              <a:rPr lang="en-US" altLang="zh-CN" sz="2400" b="1" dirty="0">
                <a:solidFill>
                  <a:srgbClr val="3CB0FC"/>
                </a:solidFill>
              </a:rPr>
              <a:t>+ </a:t>
            </a:r>
            <a:r>
              <a:rPr lang="zh-CN" altLang="en-US" sz="2400" b="1" dirty="0">
                <a:solidFill>
                  <a:srgbClr val="3CB0FC"/>
                </a:solidFill>
              </a:rPr>
              <a:t>能力 </a:t>
            </a:r>
            <a:r>
              <a:rPr lang="en-US" altLang="zh-CN" sz="2400" b="1" dirty="0">
                <a:solidFill>
                  <a:srgbClr val="3CB0FC"/>
                </a:solidFill>
              </a:rPr>
              <a:t>+ </a:t>
            </a:r>
            <a:r>
              <a:rPr lang="zh-CN" altLang="en-US" sz="2400" b="1" dirty="0">
                <a:solidFill>
                  <a:srgbClr val="3CB0FC"/>
                </a:solidFill>
              </a:rPr>
              <a:t>责任</a:t>
            </a:r>
            <a:endParaRPr lang="zh-CN" altLang="en-US" sz="2400" b="1" dirty="0">
              <a:solidFill>
                <a:srgbClr val="3CB0FC"/>
              </a:solidFill>
              <a:latin typeface="+mj-ea"/>
              <a:ea typeface="+mj-ea"/>
            </a:endParaRPr>
          </a:p>
        </p:txBody>
      </p:sp>
      <p:sp>
        <p:nvSpPr>
          <p:cNvPr id="3" name="矩形 2">
            <a:extLst>
              <a:ext uri="{FF2B5EF4-FFF2-40B4-BE49-F238E27FC236}">
                <a16:creationId xmlns:a16="http://schemas.microsoft.com/office/drawing/2014/main" id="{75F8AED9-7B00-4EE0-949A-B109437461FA}"/>
              </a:ext>
            </a:extLst>
          </p:cNvPr>
          <p:cNvSpPr/>
          <p:nvPr/>
        </p:nvSpPr>
        <p:spPr>
          <a:xfrm>
            <a:off x="809764" y="2034032"/>
            <a:ext cx="10572472" cy="1048172"/>
          </a:xfrm>
          <a:prstGeom prst="rect">
            <a:avLst/>
          </a:prstGeom>
        </p:spPr>
        <p:txBody>
          <a:bodyPr wrap="square">
            <a:spAutoFit/>
          </a:bodyPr>
          <a:lstStyle/>
          <a:p>
            <a:pPr>
              <a:lnSpc>
                <a:spcPct val="150000"/>
              </a:lnSpc>
            </a:pPr>
            <a:r>
              <a:rPr lang="zh-CN" altLang="en-US" sz="2200" dirty="0">
                <a:solidFill>
                  <a:srgbClr val="231F20"/>
                </a:solidFill>
                <a:latin typeface="+mj-ea"/>
                <a:ea typeface="+mj-ea"/>
              </a:rPr>
              <a:t>       </a:t>
            </a:r>
            <a:r>
              <a:rPr lang="zh-CN" altLang="en-US" sz="2200" b="1" dirty="0">
                <a:solidFill>
                  <a:srgbClr val="E94977"/>
                </a:solidFill>
                <a:latin typeface="+mj-ea"/>
                <a:ea typeface="+mj-ea"/>
              </a:rPr>
              <a:t>职业兴趣：</a:t>
            </a:r>
            <a:r>
              <a:rPr lang="zh-CN" altLang="en-US" sz="2200" dirty="0">
                <a:latin typeface="+mj-ea"/>
                <a:ea typeface="+mj-ea"/>
              </a:rPr>
              <a:t>不仅强调对工作的兴趣和能力，也强调对工作的责任。在日常生活中，我们对某项事情产生兴趣，完全是以个人兴趣为中心。</a:t>
            </a:r>
          </a:p>
        </p:txBody>
      </p:sp>
    </p:spTree>
    <p:custDataLst>
      <p:tags r:id="rId1"/>
    </p:custDataLst>
    <p:extLst>
      <p:ext uri="{BB962C8B-B14F-4D97-AF65-F5344CB8AC3E}">
        <p14:creationId xmlns:p14="http://schemas.microsoft.com/office/powerpoint/2010/main" val="68016979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E263AE7-B198-4CDC-B49F-14FB93020F3A}"/>
              </a:ext>
            </a:extLst>
          </p:cNvPr>
          <p:cNvSpPr/>
          <p:nvPr/>
        </p:nvSpPr>
        <p:spPr>
          <a:xfrm>
            <a:off x="737211" y="2906830"/>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dirty="0">
                <a:latin typeface="字魂联盟综艺体" panose="00000500000000000000" pitchFamily="2" charset="-122"/>
                <a:ea typeface="字魂联盟综艺体" panose="00000500000000000000" pitchFamily="2" charset="-122"/>
              </a:rPr>
              <a:t>兴趣探索</a:t>
            </a:r>
            <a:endParaRPr lang="zh-CN" altLang="en-US" sz="2400" b="1" spc="75" dirty="0">
              <a:solidFill>
                <a:schemeClr val="tx1">
                  <a:lumMod val="85000"/>
                  <a:lumOff val="15000"/>
                </a:schemeClr>
              </a:solidFill>
              <a:latin typeface="字魂联盟综艺体" panose="00000500000000000000" pitchFamily="2" charset="-122"/>
              <a:ea typeface="字魂联盟综艺体" panose="00000500000000000000" pitchFamily="2" charset="-122"/>
              <a:cs typeface="+mn-ea"/>
              <a:sym typeface="+mn-lt"/>
            </a:endParaRP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1" y="1279157"/>
            <a:ext cx="4610567" cy="563608"/>
          </a:xfrm>
          <a:prstGeom prst="roundRect">
            <a:avLst/>
          </a:prstGeom>
          <a:solidFill>
            <a:srgbClr val="6DD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（二）兴趣与职业兴趣的联系</a:t>
            </a:r>
          </a:p>
        </p:txBody>
      </p:sp>
      <p:sp>
        <p:nvSpPr>
          <p:cNvPr id="9" name="矩形: 圆角 8">
            <a:extLst>
              <a:ext uri="{FF2B5EF4-FFF2-40B4-BE49-F238E27FC236}">
                <a16:creationId xmlns:a16="http://schemas.microsoft.com/office/drawing/2014/main" id="{769E7340-3F9B-4070-8B97-099E0C359A9C}"/>
              </a:ext>
            </a:extLst>
          </p:cNvPr>
          <p:cNvSpPr/>
          <p:nvPr/>
        </p:nvSpPr>
        <p:spPr>
          <a:xfrm>
            <a:off x="5607596" y="1279157"/>
            <a:ext cx="3343900"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rPr>
              <a:t>1.</a:t>
            </a:r>
            <a:r>
              <a:rPr lang="zh-CN" altLang="en-US" sz="2400" b="1" dirty="0">
                <a:solidFill>
                  <a:srgbClr val="3CB0FC"/>
                </a:solidFill>
              </a:rPr>
              <a:t>职业兴趣源于兴趣</a:t>
            </a:r>
            <a:endParaRPr lang="zh-CN" altLang="en-US" sz="2400" b="1" dirty="0">
              <a:solidFill>
                <a:srgbClr val="3CB0FC"/>
              </a:solidFill>
              <a:latin typeface="+mj-ea"/>
              <a:ea typeface="+mj-ea"/>
            </a:endParaRPr>
          </a:p>
        </p:txBody>
      </p:sp>
      <p:sp>
        <p:nvSpPr>
          <p:cNvPr id="3" name="矩形 2">
            <a:extLst>
              <a:ext uri="{FF2B5EF4-FFF2-40B4-BE49-F238E27FC236}">
                <a16:creationId xmlns:a16="http://schemas.microsoft.com/office/drawing/2014/main" id="{039F0C31-D371-424B-A35F-CD038F2B52E0}"/>
              </a:ext>
            </a:extLst>
          </p:cNvPr>
          <p:cNvSpPr/>
          <p:nvPr/>
        </p:nvSpPr>
        <p:spPr>
          <a:xfrm>
            <a:off x="1062789" y="3234088"/>
            <a:ext cx="10066422" cy="1048172"/>
          </a:xfrm>
          <a:prstGeom prst="rect">
            <a:avLst/>
          </a:prstGeom>
        </p:spPr>
        <p:txBody>
          <a:bodyPr wrap="square">
            <a:spAutoFit/>
          </a:bodyPr>
          <a:lstStyle/>
          <a:p>
            <a:pPr>
              <a:lnSpc>
                <a:spcPct val="150000"/>
              </a:lnSpc>
            </a:pPr>
            <a:r>
              <a:rPr lang="zh-CN" altLang="en-US" sz="2200" dirty="0">
                <a:latin typeface="+mj-ea"/>
                <a:ea typeface="+mj-ea"/>
              </a:rPr>
              <a:t>       人们通常会对自己感兴趣的事物投入更多的时间和精力，当这些兴趣与职业领域相关时，就可能发展成为职业兴趣。</a:t>
            </a:r>
          </a:p>
        </p:txBody>
      </p:sp>
    </p:spTree>
    <p:custDataLst>
      <p:tags r:id="rId1"/>
    </p:custDataLst>
    <p:extLst>
      <p:ext uri="{BB962C8B-B14F-4D97-AF65-F5344CB8AC3E}">
        <p14:creationId xmlns:p14="http://schemas.microsoft.com/office/powerpoint/2010/main" val="103215739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77967783-FD7B-477B-A1A7-60DA03DA26D4}"/>
              </a:ext>
            </a:extLst>
          </p:cNvPr>
          <p:cNvSpPr/>
          <p:nvPr/>
        </p:nvSpPr>
        <p:spPr>
          <a:xfrm>
            <a:off x="816982" y="2964582"/>
            <a:ext cx="10558035" cy="1838426"/>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2" y="1279157"/>
            <a:ext cx="4797314"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CB0FC"/>
                </a:solidFill>
                <a:latin typeface="+mj-ea"/>
                <a:ea typeface="+mj-ea"/>
              </a:rPr>
              <a:t>2.</a:t>
            </a:r>
            <a:r>
              <a:rPr lang="zh-CN" altLang="en-US" sz="2400" b="1" dirty="0">
                <a:solidFill>
                  <a:srgbClr val="3CB0FC"/>
                </a:solidFill>
                <a:latin typeface="+mj-ea"/>
                <a:ea typeface="+mj-ea"/>
              </a:rPr>
              <a:t>兴趣和职业兴趣助力职业发展</a:t>
            </a:r>
          </a:p>
        </p:txBody>
      </p:sp>
      <p:sp>
        <p:nvSpPr>
          <p:cNvPr id="3" name="矩形 2">
            <a:extLst>
              <a:ext uri="{FF2B5EF4-FFF2-40B4-BE49-F238E27FC236}">
                <a16:creationId xmlns:a16="http://schemas.microsoft.com/office/drawing/2014/main" id="{75F8AED9-7B00-4EE0-949A-B109437461FA}"/>
              </a:ext>
            </a:extLst>
          </p:cNvPr>
          <p:cNvSpPr/>
          <p:nvPr/>
        </p:nvSpPr>
        <p:spPr>
          <a:xfrm>
            <a:off x="961542" y="3076918"/>
            <a:ext cx="10268914" cy="1556003"/>
          </a:xfrm>
          <a:prstGeom prst="rect">
            <a:avLst/>
          </a:prstGeom>
        </p:spPr>
        <p:txBody>
          <a:bodyPr wrap="square">
            <a:spAutoFit/>
          </a:bodyPr>
          <a:lstStyle/>
          <a:p>
            <a:pPr>
              <a:lnSpc>
                <a:spcPct val="150000"/>
              </a:lnSpc>
            </a:pPr>
            <a:r>
              <a:rPr lang="zh-CN" altLang="en-US" sz="2200" dirty="0">
                <a:latin typeface="+mj-ea"/>
                <a:ea typeface="+mj-ea"/>
              </a:rPr>
              <a:t>       兴趣和职业兴趣可以为个人的职业发展提供方向和动力。对于个体来说，对工作感兴趣，就会以敏锐的观察力、高度的注意力、深刻的思维和丰富的想象力投入工作，促进能力发挥，提高工作效率。</a:t>
            </a:r>
          </a:p>
        </p:txBody>
      </p:sp>
    </p:spTree>
    <p:custDataLst>
      <p:tags r:id="rId1"/>
    </p:custDataLst>
    <p:extLst>
      <p:ext uri="{BB962C8B-B14F-4D97-AF65-F5344CB8AC3E}">
        <p14:creationId xmlns:p14="http://schemas.microsoft.com/office/powerpoint/2010/main" val="150130196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469A39B-C54A-4C5A-925B-60C4177DEDEB}"/>
              </a:ext>
            </a:extLst>
          </p:cNvPr>
          <p:cNvSpPr/>
          <p:nvPr/>
        </p:nvSpPr>
        <p:spPr>
          <a:xfrm>
            <a:off x="737213" y="2332350"/>
            <a:ext cx="6606864" cy="3519810"/>
          </a:xfrm>
          <a:prstGeom prst="roundRect">
            <a:avLst>
              <a:gd name="adj" fmla="val 4645"/>
            </a:avLst>
          </a:prstGeom>
          <a:solidFill>
            <a:schemeClr val="bg1"/>
          </a:solidFill>
          <a:ln w="28575">
            <a:solidFill>
              <a:srgbClr val="3CB0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94A03FB-495A-489E-BACE-21AB72B37DE3}"/>
              </a:ext>
            </a:extLst>
          </p:cNvPr>
          <p:cNvSpPr/>
          <p:nvPr/>
        </p:nvSpPr>
        <p:spPr>
          <a:xfrm>
            <a:off x="346710" y="322217"/>
            <a:ext cx="2129790" cy="563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dirty="0">
                <a:latin typeface="字魂联盟综艺体" panose="00000500000000000000" pitchFamily="2" charset="-122"/>
                <a:ea typeface="字魂联盟综艺体" panose="00000500000000000000" pitchFamily="2" charset="-122"/>
              </a:rPr>
              <a:t>任务一</a:t>
            </a:r>
          </a:p>
        </p:txBody>
      </p:sp>
      <p:sp>
        <p:nvSpPr>
          <p:cNvPr id="60" name="矩形 59">
            <a:extLst>
              <a:ext uri="{FF2B5EF4-FFF2-40B4-BE49-F238E27FC236}">
                <a16:creationId xmlns:a16="http://schemas.microsoft.com/office/drawing/2014/main" id="{43D07349-73FC-4E78-A1D8-458F766C8628}"/>
              </a:ext>
            </a:extLst>
          </p:cNvPr>
          <p:cNvSpPr/>
          <p:nvPr/>
        </p:nvSpPr>
        <p:spPr>
          <a:xfrm>
            <a:off x="2476500" y="322217"/>
            <a:ext cx="9368790" cy="563608"/>
          </a:xfrm>
          <a:prstGeom prst="rect">
            <a:avLst/>
          </a:prstGeom>
          <a:solidFill>
            <a:srgbClr val="3CB0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zh-CN" altLang="en-US" sz="2400" b="1" spc="75" dirty="0">
                <a:solidFill>
                  <a:schemeClr val="bg1"/>
                </a:solidFill>
                <a:latin typeface="字魂联盟综艺体" panose="00000500000000000000" pitchFamily="2" charset="-122"/>
                <a:ea typeface="字魂联盟综艺体" panose="00000500000000000000" pitchFamily="2" charset="-122"/>
                <a:cs typeface="+mn-ea"/>
                <a:sym typeface="+mn-lt"/>
              </a:rPr>
              <a:t>兴趣探索</a:t>
            </a:r>
          </a:p>
        </p:txBody>
      </p:sp>
      <p:sp>
        <p:nvSpPr>
          <p:cNvPr id="61" name="图形">
            <a:extLst>
              <a:ext uri="{FF2B5EF4-FFF2-40B4-BE49-F238E27FC236}">
                <a16:creationId xmlns:a16="http://schemas.microsoft.com/office/drawing/2014/main" id="{DDB6ADC4-58FC-491A-A65D-6D8B2C30A406}"/>
              </a:ext>
            </a:extLst>
          </p:cNvPr>
          <p:cNvSpPr/>
          <p:nvPr/>
        </p:nvSpPr>
        <p:spPr>
          <a:xfrm>
            <a:off x="557212"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62" name="图形">
            <a:extLst>
              <a:ext uri="{FF2B5EF4-FFF2-40B4-BE49-F238E27FC236}">
                <a16:creationId xmlns:a16="http://schemas.microsoft.com/office/drawing/2014/main" id="{1F89C902-1768-45D7-B1FF-05B8509088AA}"/>
              </a:ext>
            </a:extLst>
          </p:cNvPr>
          <p:cNvSpPr/>
          <p:nvPr/>
        </p:nvSpPr>
        <p:spPr>
          <a:xfrm>
            <a:off x="2123145" y="514021"/>
            <a:ext cx="180000" cy="18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矩形: 圆角 3">
            <a:extLst>
              <a:ext uri="{FF2B5EF4-FFF2-40B4-BE49-F238E27FC236}">
                <a16:creationId xmlns:a16="http://schemas.microsoft.com/office/drawing/2014/main" id="{15D57F9C-37BB-448B-AACD-73C275188B38}"/>
              </a:ext>
            </a:extLst>
          </p:cNvPr>
          <p:cNvSpPr/>
          <p:nvPr/>
        </p:nvSpPr>
        <p:spPr>
          <a:xfrm>
            <a:off x="737212" y="1279157"/>
            <a:ext cx="1385933" cy="563608"/>
          </a:xfrm>
          <a:prstGeom prst="roundRect">
            <a:avLst/>
          </a:prstGeom>
          <a:solidFill>
            <a:srgbClr val="BB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3CB0FC"/>
                </a:solidFill>
                <a:latin typeface="+mj-ea"/>
                <a:ea typeface="+mj-ea"/>
              </a:rPr>
              <a:t>案例</a:t>
            </a:r>
          </a:p>
        </p:txBody>
      </p:sp>
      <p:sp>
        <p:nvSpPr>
          <p:cNvPr id="3" name="矩形 2">
            <a:extLst>
              <a:ext uri="{FF2B5EF4-FFF2-40B4-BE49-F238E27FC236}">
                <a16:creationId xmlns:a16="http://schemas.microsoft.com/office/drawing/2014/main" id="{75F8AED9-7B00-4EE0-949A-B109437461FA}"/>
              </a:ext>
            </a:extLst>
          </p:cNvPr>
          <p:cNvSpPr/>
          <p:nvPr/>
        </p:nvSpPr>
        <p:spPr>
          <a:xfrm>
            <a:off x="923041" y="2405483"/>
            <a:ext cx="6305532" cy="3269613"/>
          </a:xfrm>
          <a:prstGeom prst="rect">
            <a:avLst/>
          </a:prstGeom>
        </p:spPr>
        <p:txBody>
          <a:bodyPr wrap="square">
            <a:spAutoFit/>
          </a:bodyPr>
          <a:lstStyle/>
          <a:p>
            <a:pPr>
              <a:lnSpc>
                <a:spcPct val="150000"/>
              </a:lnSpc>
            </a:pPr>
            <a:r>
              <a:rPr lang="zh-CN" altLang="en-US" sz="2000" dirty="0">
                <a:latin typeface="+mj-ea"/>
                <a:ea typeface="+mj-ea"/>
              </a:rPr>
              <a:t>       小林工作两年多了。在这两年多的时间里，他备受煎熬，他的职业与自身兴趣间存在严重的冲突。小林在大学里学的是人力资源管理，目前在一家业界知名的公司里做董事长助理工作，外人看来很是羡慕。但小林心底里总希望做与编程、游戏开发相关的工作，他好像走到了人生的一个岔路口：是从自己的兴趣出发，沿着专业方向走下去，还是选择另一个工作岗位？</a:t>
            </a:r>
          </a:p>
        </p:txBody>
      </p:sp>
      <p:pic>
        <p:nvPicPr>
          <p:cNvPr id="2" name="图片 1">
            <a:extLst>
              <a:ext uri="{FF2B5EF4-FFF2-40B4-BE49-F238E27FC236}">
                <a16:creationId xmlns:a16="http://schemas.microsoft.com/office/drawing/2014/main" id="{5CCC0DE2-C000-4E3D-BBFB-DF4B3CD3060E}"/>
              </a:ext>
            </a:extLst>
          </p:cNvPr>
          <p:cNvPicPr>
            <a:picLocks noChangeAspect="1"/>
          </p:cNvPicPr>
          <p:nvPr/>
        </p:nvPicPr>
        <p:blipFill>
          <a:blip r:embed="rId3"/>
          <a:stretch>
            <a:fillRect/>
          </a:stretch>
        </p:blipFill>
        <p:spPr>
          <a:xfrm>
            <a:off x="7235587" y="2292255"/>
            <a:ext cx="4219200" cy="3600000"/>
          </a:xfrm>
          <a:prstGeom prst="rect">
            <a:avLst/>
          </a:prstGeom>
        </p:spPr>
      </p:pic>
    </p:spTree>
    <p:custDataLst>
      <p:tags r:id="rId1"/>
    </p:custDataLst>
    <p:extLst>
      <p:ext uri="{BB962C8B-B14F-4D97-AF65-F5344CB8AC3E}">
        <p14:creationId xmlns:p14="http://schemas.microsoft.com/office/powerpoint/2010/main" val="113597849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2280</Words>
  <Application>Microsoft Office PowerPoint</Application>
  <PresentationFormat>宽屏</PresentationFormat>
  <Paragraphs>225</Paragraphs>
  <Slides>57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57</vt:i4>
      </vt:variant>
    </vt:vector>
  </HeadingPairs>
  <TitlesOfParts>
    <vt:vector size="67" baseType="lpstr">
      <vt:lpstr>字魂58号-创中黑</vt:lpstr>
      <vt:lpstr>Calibri</vt:lpstr>
      <vt:lpstr>Times New Roman</vt:lpstr>
      <vt:lpstr>思源黑体 CN Bold</vt:lpstr>
      <vt:lpstr>字魂联盟综艺体</vt:lpstr>
      <vt:lpstr>Wingdings</vt:lpstr>
      <vt:lpstr>Arial</vt:lpstr>
      <vt:lpstr>微软雅黑</vt:lpstr>
      <vt:lpstr>思源黑体 CN Normal</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53</cp:revision>
  <dcterms:created xsi:type="dcterms:W3CDTF">2023-08-09T12:44:55Z</dcterms:created>
  <dcterms:modified xsi:type="dcterms:W3CDTF">2025-08-21T02:44:52Z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2052-12.1.0.15259</vt:lpwstr>
  </property>
</Properties>
</file>