
<file path=[Content_Types].xml><?xml version="1.0" encoding="utf-8"?>
<Types xmlns="http://schemas.openxmlformats.org/package/2006/content-types">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3"/>
    <p:sldId id="410" r:id="rId4"/>
    <p:sldId id="498" r:id="rId5"/>
    <p:sldId id="499" r:id="rId6"/>
    <p:sldId id="500" r:id="rId7"/>
    <p:sldId id="501" r:id="rId8"/>
    <p:sldId id="502" r:id="rId9"/>
    <p:sldId id="503" r:id="rId10"/>
    <p:sldId id="504" r:id="rId11"/>
    <p:sldId id="505" r:id="rId12"/>
    <p:sldId id="506" r:id="rId13"/>
    <p:sldId id="507" r:id="rId14"/>
    <p:sldId id="508" r:id="rId15"/>
    <p:sldId id="509" r:id="rId16"/>
    <p:sldId id="510" r:id="rId17"/>
    <p:sldId id="511" r:id="rId18"/>
    <p:sldId id="512" r:id="rId19"/>
    <p:sldId id="513" r:id="rId20"/>
    <p:sldId id="514" r:id="rId21"/>
    <p:sldId id="515" r:id="rId22"/>
    <p:sldId id="516" r:id="rId23"/>
    <p:sldId id="517" r:id="rId24"/>
    <p:sldId id="518" r:id="rId25"/>
    <p:sldId id="519" r:id="rId26"/>
    <p:sldId id="520" r:id="rId27"/>
    <p:sldId id="521" r:id="rId28"/>
    <p:sldId id="522" r:id="rId29"/>
    <p:sldId id="523" r:id="rId30"/>
    <p:sldId id="524" r:id="rId31"/>
    <p:sldId id="525" r:id="rId32"/>
    <p:sldId id="526" r:id="rId33"/>
    <p:sldId id="527" r:id="rId34"/>
    <p:sldId id="470" r:id="rId35"/>
  </p:sldIdLst>
  <p:sldSz cx="12192000" cy="6858000"/>
  <p:notesSz cx="6858000" cy="9144000"/>
  <p:embeddedFontLst>
    <p:embeddedFont>
      <p:font typeface="字魂联盟综艺体" panose="00000500000000000000" pitchFamily="2" charset="-122"/>
      <p:regular r:id="rId39"/>
    </p:embeddedFont>
    <p:embeddedFont>
      <p:font typeface="思源黑体 CN Bold" panose="020B0800000000000000" charset="-122"/>
      <p:bold r:id="rId40"/>
    </p:embeddedFont>
    <p:embeddedFont>
      <p:font typeface="Calibri" panose="020F0502020204030204" charset="0"/>
      <p:regular r:id="rId41"/>
      <p:bold r:id="rId42"/>
      <p:italic r:id="rId43"/>
      <p:boldItalic r:id="rId44"/>
    </p:embeddedFont>
    <p:embeddedFont>
      <p:font typeface="微软雅黑" panose="020B0503020204020204" charset="-122"/>
      <p:regular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0FC"/>
    <a:srgbClr val="E94977"/>
    <a:srgbClr val="BBEDFC"/>
    <a:srgbClr val="6DD2FC"/>
    <a:srgbClr val="FCA6B6"/>
    <a:srgbClr val="A9E9FC"/>
    <a:srgbClr val="FCBFCD"/>
    <a:srgbClr val="A6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97" d="100"/>
          <a:sy n="97" d="100"/>
        </p:scale>
        <p:origin x="7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34.xml"/><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8" name="矩形 7"/>
          <p:cNvSpPr/>
          <p:nvPr userDrawn="1"/>
        </p:nvSpPr>
        <p:spPr>
          <a:xfrm>
            <a:off x="9286875" y="209550"/>
            <a:ext cx="2905125" cy="2867025"/>
          </a:xfrm>
          <a:prstGeom prst="rect">
            <a:avLst/>
          </a:prstGeom>
          <a:solidFill>
            <a:srgbClr val="A9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857750" y="3981450"/>
            <a:ext cx="7334250" cy="2867025"/>
          </a:xfrm>
          <a:prstGeom prst="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descr="043be5165d6ea7264d80d616e8sd3564af"/>
          <p:cNvPicPr>
            <a:picLocks noChangeAspect="1"/>
          </p:cNvPicPr>
          <p:nvPr userDrawn="1"/>
        </p:nvPicPr>
        <p:blipFill>
          <a:blip r:embed="rId3"/>
          <a:srcRect t="59676" r="26227"/>
          <a:stretch>
            <a:fillRect/>
          </a:stretch>
        </p:blipFill>
        <p:spPr>
          <a:xfrm>
            <a:off x="0" y="4610735"/>
            <a:ext cx="5756910" cy="22472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3" name="图形"/>
          <p:cNvSpPr/>
          <p:nvPr userDrawn="1"/>
        </p:nvSpPr>
        <p:spPr>
          <a:xfrm>
            <a:off x="346710" y="322217"/>
            <a:ext cx="11498580" cy="61878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zh-CN" altLang="en-US" dirty="0"/>
              <a:t>充分认识自己才能更好地提升自己的竞争力，人们要充分认识到不断提升自我的必要性。 </a:t>
            </a:r>
            <a:endParaRPr lang="zh-CN" altLang="en-US" dirty="0"/>
          </a:p>
          <a:p>
            <a:r>
              <a:rPr lang="zh-CN" altLang="en-US" dirty="0"/>
              <a:t>然而，个人的时间与精力毕竟有限，只有找准自己需要提升的环节，才能获得更快速、有效地 </a:t>
            </a:r>
            <a:endParaRPr lang="zh-CN" altLang="en-US" dirty="0"/>
          </a:p>
          <a:p>
            <a:r>
              <a:rPr lang="zh-CN" altLang="en-US" dirty="0"/>
              <a:t>提升。</a:t>
            </a:r>
            <a:endParaRPr lang="zh-CN" altLang="en-US" dirty="0">
              <a:cs typeface="字魂58号-创中黑" panose="00000500000000000000" charset="-122"/>
            </a:endParaRPr>
          </a:p>
        </p:txBody>
      </p:sp>
      <p:sp>
        <p:nvSpPr>
          <p:cNvPr id="6" name="图形"/>
          <p:cNvSpPr/>
          <p:nvPr userDrawn="1"/>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5.xml"/><Relationship Id="rId2" Type="http://schemas.microsoft.com/office/2007/relationships/hdphoto" Target="../media/image9.wdp"/><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xml"/><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xml"/><Relationship Id="rId2" Type="http://schemas.microsoft.com/office/2007/relationships/hdphoto" Target="../media/image9.wdp"/><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162492"/>
            <a:ext cx="8808085" cy="215443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职业生涯规划与</a:t>
            </a:r>
            <a:endParaRPr lang="en-US" altLang="zh-CN" sz="7000" dirty="0">
              <a:ln w="28575">
                <a:noFill/>
              </a:ln>
              <a:solidFill>
                <a:srgbClr val="3CB0FC"/>
              </a:solidFill>
              <a:latin typeface="字魂联盟综艺体" panose="00000500000000000000" pitchFamily="2" charset="-122"/>
              <a:ea typeface="字魂联盟综艺体" panose="00000500000000000000" pitchFamily="2" charset="-122"/>
            </a:endParaRPr>
          </a:p>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创新赋能</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项目三 洞察职业世界</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2661602"/>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2660967"/>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362303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（四）行业对人才的需求</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132573" y="2853172"/>
            <a:ext cx="3740655" cy="2571666"/>
          </a:xfrm>
          <a:prstGeom prst="rect">
            <a:avLst/>
          </a:prstGeom>
        </p:spPr>
        <p:txBody>
          <a:bodyPr wrap="square">
            <a:spAutoFit/>
          </a:bodyPr>
          <a:lstStyle/>
          <a:p>
            <a:pPr>
              <a:lnSpc>
                <a:spcPct val="150000"/>
              </a:lnSpc>
            </a:pPr>
            <a:r>
              <a:rPr lang="zh-CN" altLang="en-US" sz="2200" dirty="0">
                <a:latin typeface="+mj-ea"/>
                <a:ea typeface="+mj-ea"/>
              </a:rPr>
              <a:t>       大学生在选择某一行业之前，应该先了解该行业对人才的需求，比如哪些类型的人才需求量大，哪些已经达到饱和。</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1" y="1433162"/>
            <a:ext cx="490319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（五）具有代表性的企业或个人</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094072" y="2544107"/>
            <a:ext cx="4093945" cy="3079497"/>
          </a:xfrm>
          <a:prstGeom prst="rect">
            <a:avLst/>
          </a:prstGeom>
        </p:spPr>
        <p:txBody>
          <a:bodyPr wrap="square">
            <a:spAutoFit/>
          </a:bodyPr>
          <a:lstStyle/>
          <a:p>
            <a:pPr>
              <a:lnSpc>
                <a:spcPct val="150000"/>
              </a:lnSpc>
            </a:pPr>
            <a:r>
              <a:rPr lang="zh-CN" altLang="en-US" sz="2200" dirty="0">
                <a:latin typeface="+mj-ea"/>
                <a:ea typeface="+mj-ea"/>
              </a:rPr>
              <a:t>       大学生可以详细了解行业内的龙头企业和杰出人物，因为这些企业和个人往往具有突出的行业特点和优势，通过对他们的了解，大学生可以进一步加深对整个行业的认识。</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361340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（六）行业的入行条件</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094072" y="2755863"/>
            <a:ext cx="4093945" cy="2571666"/>
          </a:xfrm>
          <a:prstGeom prst="rect">
            <a:avLst/>
          </a:prstGeom>
        </p:spPr>
        <p:txBody>
          <a:bodyPr wrap="square">
            <a:spAutoFit/>
          </a:bodyPr>
          <a:lstStyle/>
          <a:p>
            <a:pPr>
              <a:lnSpc>
                <a:spcPct val="150000"/>
              </a:lnSpc>
            </a:pPr>
            <a:r>
              <a:rPr lang="zh-CN" altLang="en-US" sz="2200" dirty="0">
                <a:latin typeface="+mj-ea"/>
                <a:ea typeface="+mj-ea"/>
              </a:rPr>
              <a:t>       入行条件指一个职业在发展过程中总结出的对新入行人员的要求，只有具备了入行条件，大学生才能更好地选择自己的目标职业。</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361340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（七）权威人士的评估</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939342" y="3189000"/>
            <a:ext cx="4093945" cy="1048172"/>
          </a:xfrm>
          <a:prstGeom prst="rect">
            <a:avLst/>
          </a:prstGeom>
        </p:spPr>
        <p:txBody>
          <a:bodyPr wrap="square">
            <a:spAutoFit/>
          </a:bodyPr>
          <a:lstStyle/>
          <a:p>
            <a:pPr>
              <a:lnSpc>
                <a:spcPct val="150000"/>
              </a:lnSpc>
            </a:pPr>
            <a:r>
              <a:rPr lang="zh-CN" altLang="en-US" sz="2200" dirty="0">
                <a:latin typeface="+mj-ea"/>
                <a:ea typeface="+mj-ea"/>
              </a:rPr>
              <a:t>       大学生可以查阅权威人士对该行业的分析与评估报告。</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1" y="1433162"/>
            <a:ext cx="452780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mj-ea"/>
                <a:ea typeface="+mj-ea"/>
              </a:rPr>
              <a:t>（八）与行业一般从业者的交谈</a:t>
            </a:r>
            <a:endParaRPr lang="zh-CN" altLang="en-US" sz="22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939342" y="3189000"/>
            <a:ext cx="4093945" cy="2063835"/>
          </a:xfrm>
          <a:prstGeom prst="rect">
            <a:avLst/>
          </a:prstGeom>
        </p:spPr>
        <p:txBody>
          <a:bodyPr wrap="square">
            <a:spAutoFit/>
          </a:bodyPr>
          <a:lstStyle/>
          <a:p>
            <a:pPr>
              <a:lnSpc>
                <a:spcPct val="150000"/>
              </a:lnSpc>
            </a:pPr>
            <a:r>
              <a:rPr lang="zh-CN" altLang="en-US" sz="2200" dirty="0">
                <a:latin typeface="+mj-ea"/>
                <a:ea typeface="+mj-ea"/>
              </a:rPr>
              <a:t>       对于大学生来说，访问行业的专业人员或权威人士可能较难，但与该行业的一般从业者进行交谈则比较容易。</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035892"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三、企业环境分析</a:t>
            </a:r>
            <a:endParaRPr lang="zh-CN" altLang="en-US" sz="2400" b="1" dirty="0">
              <a:latin typeface="+mj-ea"/>
              <a:ea typeface="+mj-ea"/>
            </a:endParaRPr>
          </a:p>
        </p:txBody>
      </p:sp>
      <p:sp>
        <p:nvSpPr>
          <p:cNvPr id="5" name="矩形 4"/>
          <p:cNvSpPr/>
          <p:nvPr/>
        </p:nvSpPr>
        <p:spPr>
          <a:xfrm>
            <a:off x="1269190" y="2951401"/>
            <a:ext cx="4246086"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企业环境分析：</a:t>
            </a:r>
            <a:r>
              <a:rPr lang="zh-CN" altLang="en-US" sz="2200" dirty="0">
                <a:latin typeface="+mj-ea"/>
                <a:ea typeface="+mj-ea"/>
              </a:rPr>
              <a:t>指大学生通过理论分析和实践调研，对自己心仪的企业进行的全方位解读</a:t>
            </a:r>
            <a:r>
              <a:rPr lang="zh-CN" altLang="en-US" dirty="0"/>
              <a:t>。</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6096000" y="1209402"/>
            <a:ext cx="5040000" cy="5040000"/>
          </a:xfrm>
          <a:prstGeom prst="rect">
            <a:avLst/>
          </a:prstGeom>
          <a:ln>
            <a:noFill/>
          </a:ln>
          <a:effectLst>
            <a:softEdge rad="112500"/>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2737510"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（一）企业实力</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3" name="图片 2"/>
          <p:cNvPicPr>
            <a:picLocks noChangeAspect="1"/>
          </p:cNvPicPr>
          <p:nvPr/>
        </p:nvPicPr>
        <p:blipFill>
          <a:blip r:embed="rId1"/>
          <a:stretch>
            <a:fillRect/>
          </a:stretch>
        </p:blipFill>
        <p:spPr>
          <a:xfrm>
            <a:off x="5862259" y="1155032"/>
            <a:ext cx="5305781" cy="5040000"/>
          </a:xfrm>
          <a:prstGeom prst="rect">
            <a:avLst/>
          </a:prstGeom>
        </p:spPr>
      </p:pic>
      <p:sp>
        <p:nvSpPr>
          <p:cNvPr id="2" name="矩形 1"/>
          <p:cNvSpPr/>
          <p:nvPr/>
        </p:nvSpPr>
        <p:spPr>
          <a:xfrm>
            <a:off x="939342" y="2853172"/>
            <a:ext cx="4763368" cy="2571666"/>
          </a:xfrm>
          <a:prstGeom prst="rect">
            <a:avLst/>
          </a:prstGeom>
        </p:spPr>
        <p:txBody>
          <a:bodyPr wrap="square">
            <a:spAutoFit/>
          </a:bodyPr>
          <a:lstStyle/>
          <a:p>
            <a:pPr>
              <a:lnSpc>
                <a:spcPct val="150000"/>
              </a:lnSpc>
            </a:pPr>
            <a:r>
              <a:rPr lang="zh-CN" altLang="en-US" sz="2200" dirty="0">
                <a:solidFill>
                  <a:srgbClr val="231F20"/>
                </a:solidFill>
                <a:latin typeface="+mj-ea"/>
                <a:ea typeface="+mj-ea"/>
              </a:rPr>
              <a:t>       企业的综合实力体现在多个维度，包括其在社会中所处的地位、享有的声望、产品在市场中的表现、涉足的发展领域、未来的发展前景、制定的战略目标及自身的生命力等。</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244295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（二）领导人</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939342" y="2853172"/>
            <a:ext cx="4763368" cy="2063835"/>
          </a:xfrm>
          <a:prstGeom prst="rect">
            <a:avLst/>
          </a:prstGeom>
        </p:spPr>
        <p:txBody>
          <a:bodyPr wrap="square">
            <a:spAutoFit/>
          </a:bodyPr>
          <a:lstStyle/>
          <a:p>
            <a:pPr>
              <a:lnSpc>
                <a:spcPct val="150000"/>
              </a:lnSpc>
            </a:pPr>
            <a:r>
              <a:rPr lang="zh-CN" altLang="en-US" sz="2200" dirty="0">
                <a:latin typeface="+mj-ea"/>
                <a:ea typeface="+mj-ea"/>
              </a:rPr>
              <a:t>       企业领导人作为企业的掌舵者，其能力、眼光、手段、价值观念等都是大学生在选择企业时不容忽视的重要因素</a:t>
            </a:r>
            <a:r>
              <a:rPr lang="zh-CN" altLang="en-US" dirty="0"/>
              <a:t>。</a:t>
            </a:r>
            <a:endParaRPr lang="zh-CN" altLang="en-US" sz="2200" dirty="0">
              <a:latin typeface="+mj-ea"/>
              <a:ea typeface="+mj-ea"/>
            </a:endParaRPr>
          </a:p>
        </p:txBody>
      </p:sp>
      <p:pic>
        <p:nvPicPr>
          <p:cNvPr id="5" name="图片 4"/>
          <p:cNvPicPr>
            <a:picLocks noChangeAspect="1"/>
          </p:cNvPicPr>
          <p:nvPr/>
        </p:nvPicPr>
        <p:blipFill>
          <a:blip r:embed="rId1"/>
          <a:stretch>
            <a:fillRect/>
          </a:stretch>
        </p:blipFill>
        <p:spPr>
          <a:xfrm>
            <a:off x="5852658" y="1135783"/>
            <a:ext cx="5400000" cy="54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267975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（三）企业文化</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939342" y="3057781"/>
            <a:ext cx="4763368" cy="1556003"/>
          </a:xfrm>
          <a:prstGeom prst="rect">
            <a:avLst/>
          </a:prstGeom>
        </p:spPr>
        <p:txBody>
          <a:bodyPr wrap="square">
            <a:spAutoFit/>
          </a:bodyPr>
          <a:lstStyle/>
          <a:p>
            <a:pPr>
              <a:lnSpc>
                <a:spcPct val="150000"/>
              </a:lnSpc>
            </a:pPr>
            <a:r>
              <a:rPr lang="zh-CN" altLang="en-US" sz="2200" dirty="0">
                <a:latin typeface="+mj-ea"/>
                <a:ea typeface="+mj-ea"/>
              </a:rPr>
              <a:t>       企业文化是企业在长期经营过程中形成的价值观念、经营理念、行为规范等的总和。</a:t>
            </a:r>
            <a:endParaRPr lang="zh-CN" altLang="en-US" sz="2200" dirty="0">
              <a:latin typeface="+mj-ea"/>
              <a:ea typeface="+mj-ea"/>
            </a:endParaRPr>
          </a:p>
        </p:txBody>
      </p:sp>
      <p:pic>
        <p:nvPicPr>
          <p:cNvPr id="5" name="图片 4"/>
          <p:cNvPicPr>
            <a:picLocks noChangeAspect="1"/>
          </p:cNvPicPr>
          <p:nvPr/>
        </p:nvPicPr>
        <p:blipFill>
          <a:blip r:embed="rId1"/>
          <a:stretch>
            <a:fillRect/>
          </a:stretch>
        </p:blipFill>
        <p:spPr>
          <a:xfrm>
            <a:off x="5852658" y="1135783"/>
            <a:ext cx="5400000" cy="54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267975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（四）企业制度</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939342" y="3057781"/>
            <a:ext cx="4763368" cy="2063835"/>
          </a:xfrm>
          <a:prstGeom prst="rect">
            <a:avLst/>
          </a:prstGeom>
        </p:spPr>
        <p:txBody>
          <a:bodyPr wrap="square">
            <a:spAutoFit/>
          </a:bodyPr>
          <a:lstStyle/>
          <a:p>
            <a:pPr>
              <a:lnSpc>
                <a:spcPct val="150000"/>
              </a:lnSpc>
            </a:pPr>
            <a:r>
              <a:rPr lang="zh-CN" altLang="en-US" sz="2200" dirty="0">
                <a:latin typeface="+mj-ea"/>
                <a:ea typeface="+mj-ea"/>
              </a:rPr>
              <a:t>       选择自己满意的企业制度，其中要考虑到企业的福利制度、工作制度、管理制度、用人制度、培训制度、升迁制度等。</a:t>
            </a:r>
            <a:endParaRPr lang="zh-CN" altLang="en-US" sz="2200" dirty="0">
              <a:latin typeface="+mj-ea"/>
              <a:ea typeface="+mj-ea"/>
            </a:endParaRPr>
          </a:p>
        </p:txBody>
      </p:sp>
      <p:pic>
        <p:nvPicPr>
          <p:cNvPr id="5" name="图片 4"/>
          <p:cNvPicPr>
            <a:picLocks noChangeAspect="1"/>
          </p:cNvPicPr>
          <p:nvPr/>
        </p:nvPicPr>
        <p:blipFill>
          <a:blip r:embed="rId1"/>
          <a:stretch>
            <a:fillRect/>
          </a:stretch>
        </p:blipFill>
        <p:spPr>
          <a:xfrm>
            <a:off x="5852658" y="1135783"/>
            <a:ext cx="5400000" cy="54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364032" y="304800"/>
            <a:ext cx="11463936" cy="6205220"/>
          </a:xfrm>
          <a:prstGeom prst="roundRect">
            <a:avLst>
              <a:gd name="adj" fmla="val 45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descr="043be5165d6ea7264d80d616e8sd3564af"/>
          <p:cNvPicPr>
            <a:picLocks noChangeAspect="1"/>
          </p:cNvPicPr>
          <p:nvPr/>
        </p:nvPicPr>
        <p:blipFill>
          <a:blip r:embed="rId1"/>
          <a:srcRect l="73515" t="27898"/>
          <a:stretch>
            <a:fillRect/>
          </a:stretch>
        </p:blipFill>
        <p:spPr>
          <a:xfrm flipV="1">
            <a:off x="10572115" y="0"/>
            <a:ext cx="1619885" cy="3150870"/>
          </a:xfrm>
          <a:prstGeom prst="rect">
            <a:avLst/>
          </a:prstGeom>
        </p:spPr>
      </p:pic>
      <p:grpSp>
        <p:nvGrpSpPr>
          <p:cNvPr id="10" name="组合 9"/>
          <p:cNvGrpSpPr/>
          <p:nvPr/>
        </p:nvGrpSpPr>
        <p:grpSpPr>
          <a:xfrm>
            <a:off x="1472979" y="2257240"/>
            <a:ext cx="2193330" cy="2573964"/>
            <a:chOff x="2591346" y="2663035"/>
            <a:chExt cx="2193330" cy="2573964"/>
          </a:xfrm>
        </p:grpSpPr>
        <p:sp>
          <p:nvSpPr>
            <p:cNvPr id="48" name="图形"/>
            <p:cNvSpPr txBox="1"/>
            <p:nvPr/>
          </p:nvSpPr>
          <p:spPr>
            <a:xfrm>
              <a:off x="2591346" y="4101945"/>
              <a:ext cx="2193330" cy="1135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职业发展</a:t>
              </a:r>
              <a:endParaRPr lang="en-US" altLang="zh-CN" sz="2400" b="1" dirty="0">
                <a:latin typeface="+mj-ea"/>
                <a:ea typeface="+mj-ea"/>
              </a:endParaRPr>
            </a:p>
            <a:p>
              <a:pPr algn="ctr">
                <a:lnSpc>
                  <a:spcPct val="150000"/>
                </a:lnSpc>
              </a:pPr>
              <a:r>
                <a:rPr lang="zh-CN" altLang="en-US" sz="2400" b="1" dirty="0">
                  <a:latin typeface="+mj-ea"/>
                  <a:ea typeface="+mj-ea"/>
                </a:rPr>
                <a:t>趋势分析</a:t>
              </a:r>
              <a:endParaRPr lang="zh-CN" altLang="en-US" sz="2400" b="1" spc="75" dirty="0">
                <a:solidFill>
                  <a:schemeClr val="tx1">
                    <a:lumMod val="85000"/>
                    <a:lumOff val="15000"/>
                  </a:schemeClr>
                </a:solidFill>
                <a:latin typeface="+mj-ea"/>
                <a:ea typeface="+mj-ea"/>
                <a:cs typeface="+mn-ea"/>
                <a:sym typeface="+mn-lt"/>
              </a:endParaRPr>
            </a:p>
          </p:txBody>
        </p:sp>
        <p:grpSp>
          <p:nvGrpSpPr>
            <p:cNvPr id="43" name="组合 42"/>
            <p:cNvGrpSpPr/>
            <p:nvPr/>
          </p:nvGrpSpPr>
          <p:grpSpPr>
            <a:xfrm>
              <a:off x="3022690" y="2663035"/>
              <a:ext cx="1282065" cy="1282065"/>
              <a:chOff x="3724323" y="1908536"/>
              <a:chExt cx="1329153" cy="1329153"/>
            </a:xfrm>
          </p:grpSpPr>
          <p:sp>
            <p:nvSpPr>
              <p:cNvPr id="4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46" name="图形"/>
              <p:cNvSpPr/>
              <p:nvPr/>
            </p:nvSpPr>
            <p:spPr>
              <a:xfrm>
                <a:off x="3840969"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1</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grpSp>
        <p:nvGrpSpPr>
          <p:cNvPr id="17" name="组合 16"/>
          <p:cNvGrpSpPr/>
          <p:nvPr/>
        </p:nvGrpSpPr>
        <p:grpSpPr>
          <a:xfrm>
            <a:off x="5091923" y="2245020"/>
            <a:ext cx="2193330" cy="2579479"/>
            <a:chOff x="5091923" y="2663035"/>
            <a:chExt cx="2193330" cy="2579479"/>
          </a:xfrm>
        </p:grpSpPr>
        <p:sp>
          <p:nvSpPr>
            <p:cNvPr id="13" name="图形"/>
            <p:cNvSpPr txBox="1"/>
            <p:nvPr/>
          </p:nvSpPr>
          <p:spPr>
            <a:xfrm>
              <a:off x="5091923" y="4101945"/>
              <a:ext cx="2193330" cy="11405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职业环境</a:t>
              </a:r>
              <a:endParaRPr lang="en-US" altLang="zh-CN" sz="2400" b="1" dirty="0"/>
            </a:p>
            <a:p>
              <a:pPr algn="ctr">
                <a:lnSpc>
                  <a:spcPct val="150000"/>
                </a:lnSpc>
              </a:pPr>
              <a:r>
                <a:rPr lang="zh-CN" altLang="en-US" sz="2400" b="1" dirty="0"/>
                <a:t>分析</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4" name="组合 13"/>
            <p:cNvGrpSpPr/>
            <p:nvPr/>
          </p:nvGrpSpPr>
          <p:grpSpPr>
            <a:xfrm>
              <a:off x="5518875" y="2663035"/>
              <a:ext cx="1282065" cy="1282065"/>
              <a:chOff x="3724323" y="1908536"/>
              <a:chExt cx="1329153" cy="1329153"/>
            </a:xfrm>
          </p:grpSpPr>
          <p:sp>
            <p:nvSpPr>
              <p:cNvPr id="15" name="图形"/>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64"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2</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grpSp>
        <p:nvGrpSpPr>
          <p:cNvPr id="12" name="组合 11"/>
          <p:cNvGrpSpPr/>
          <p:nvPr/>
        </p:nvGrpSpPr>
        <p:grpSpPr>
          <a:xfrm>
            <a:off x="8710867" y="2257240"/>
            <a:ext cx="2193330" cy="2579479"/>
            <a:chOff x="7614090" y="2663035"/>
            <a:chExt cx="2193330" cy="2579479"/>
          </a:xfrm>
        </p:grpSpPr>
        <p:sp>
          <p:nvSpPr>
            <p:cNvPr id="16" name="图形"/>
            <p:cNvSpPr txBox="1"/>
            <p:nvPr/>
          </p:nvSpPr>
          <p:spPr>
            <a:xfrm>
              <a:off x="7614090" y="4101945"/>
              <a:ext cx="2193330" cy="11405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职业信息</a:t>
              </a:r>
              <a:endParaRPr lang="en-US" altLang="zh-CN" sz="2400" b="1" dirty="0"/>
            </a:p>
            <a:p>
              <a:pPr algn="ctr">
                <a:lnSpc>
                  <a:spcPct val="150000"/>
                </a:lnSpc>
              </a:pPr>
              <a:r>
                <a:rPr lang="zh-CN" altLang="en-US" sz="2400" b="1" dirty="0"/>
                <a:t>获取</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9" name="组合 18"/>
            <p:cNvGrpSpPr/>
            <p:nvPr/>
          </p:nvGrpSpPr>
          <p:grpSpPr>
            <a:xfrm>
              <a:off x="8036650" y="2663035"/>
              <a:ext cx="1282065" cy="1282065"/>
              <a:chOff x="3724323" y="1908536"/>
              <a:chExt cx="1329153" cy="1329153"/>
            </a:xfrm>
          </p:grpSpPr>
          <p:sp>
            <p:nvSpPr>
              <p:cNvPr id="2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25"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3</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sp>
        <p:nvSpPr>
          <p:cNvPr id="49" name="图形"/>
          <p:cNvSpPr txBox="1"/>
          <p:nvPr/>
        </p:nvSpPr>
        <p:spPr>
          <a:xfrm>
            <a:off x="5342255" y="865505"/>
            <a:ext cx="1663700" cy="922020"/>
          </a:xfrm>
          <a:prstGeom prst="rect">
            <a:avLst/>
          </a:prstGeom>
          <a:noFill/>
        </p:spPr>
        <p:txBody>
          <a:bodyPr wrap="square" rtlCol="0" anchor="t">
            <a:spAutoFit/>
          </a:bodyPr>
          <a:lstStyle/>
          <a:p>
            <a:pPr marL="0" marR="0" lvl="0" indent="0" algn="dist" defTabSz="914400" rtl="0" eaLnBrk="1" fontAlgn="auto" latinLnBrk="0" hangingPunct="1">
              <a:spcBef>
                <a:spcPct val="0"/>
              </a:spcBef>
              <a:spcAft>
                <a:spcPts val="0"/>
              </a:spcAft>
              <a:buClrTx/>
              <a:buSzTx/>
              <a:buFontTx/>
              <a:buNone/>
              <a:defRPr/>
            </a:pPr>
            <a:r>
              <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rPr>
              <a:t>目录</a:t>
            </a:r>
            <a:endPar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endParaRPr>
          </a:p>
        </p:txBody>
      </p:sp>
      <p:grpSp>
        <p:nvGrpSpPr>
          <p:cNvPr id="50" name="组合 49"/>
          <p:cNvGrpSpPr/>
          <p:nvPr/>
        </p:nvGrpSpPr>
        <p:grpSpPr>
          <a:xfrm>
            <a:off x="3816350" y="1268095"/>
            <a:ext cx="1381760" cy="106045"/>
            <a:chOff x="2301" y="7416"/>
            <a:chExt cx="3123" cy="240"/>
          </a:xfrm>
          <a:gradFill>
            <a:gsLst>
              <a:gs pos="0">
                <a:srgbClr val="5C11CD"/>
              </a:gs>
              <a:gs pos="100000">
                <a:srgbClr val="792BED"/>
              </a:gs>
            </a:gsLst>
            <a:lin ang="5400000" scaled="0"/>
          </a:gradFill>
        </p:grpSpPr>
        <p:sp>
          <p:nvSpPr>
            <p:cNvPr id="51"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2"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3"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4"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6"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grpSp>
        <p:nvGrpSpPr>
          <p:cNvPr id="66" name="组合 65"/>
          <p:cNvGrpSpPr/>
          <p:nvPr/>
        </p:nvGrpSpPr>
        <p:grpSpPr>
          <a:xfrm flipH="1">
            <a:off x="7131050" y="1273810"/>
            <a:ext cx="1381760" cy="106045"/>
            <a:chOff x="2301" y="7416"/>
            <a:chExt cx="3123" cy="240"/>
          </a:xfrm>
          <a:gradFill>
            <a:gsLst>
              <a:gs pos="0">
                <a:srgbClr val="5C11CD"/>
              </a:gs>
              <a:gs pos="100000">
                <a:srgbClr val="792BED"/>
              </a:gs>
            </a:gsLst>
            <a:lin ang="5400000" scaled="0"/>
          </a:gradFill>
        </p:grpSpPr>
        <p:sp>
          <p:nvSpPr>
            <p:cNvPr id="68"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69"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0"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1"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2"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pic>
        <p:nvPicPr>
          <p:cNvPr id="67"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3" name="图形" descr="043be5165d6eadfdfd7264d80d616e83564af"/>
          <p:cNvPicPr>
            <a:picLocks noChangeAspect="1"/>
          </p:cNvPicPr>
          <p:nvPr/>
        </p:nvPicPr>
        <p:blipFill rotWithShape="1">
          <a:blip r:embed="rId2"/>
          <a:srcRect l="49245" t="2929" r="27901" b="77597"/>
          <a:stretch>
            <a:fillRect/>
          </a:stretch>
        </p:blipFill>
        <p:spPr>
          <a:xfrm>
            <a:off x="533416" y="476048"/>
            <a:ext cx="2194561" cy="13355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035892"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四、岗位环境分析</a:t>
            </a:r>
            <a:endParaRPr lang="zh-CN" altLang="en-US" sz="2400" b="1" dirty="0">
              <a:latin typeface="+mj-ea"/>
              <a:ea typeface="+mj-ea"/>
            </a:endParaRPr>
          </a:p>
        </p:txBody>
      </p:sp>
      <p:sp>
        <p:nvSpPr>
          <p:cNvPr id="5" name="矩形 4"/>
          <p:cNvSpPr/>
          <p:nvPr/>
        </p:nvSpPr>
        <p:spPr>
          <a:xfrm>
            <a:off x="1115186" y="2999527"/>
            <a:ext cx="4246086" cy="1689052"/>
          </a:xfrm>
          <a:prstGeom prst="rect">
            <a:avLst/>
          </a:prstGeom>
        </p:spPr>
        <p:txBody>
          <a:bodyPr wrap="square">
            <a:spAutoFit/>
          </a:bodyPr>
          <a:lstStyle/>
          <a:p>
            <a:pPr>
              <a:lnSpc>
                <a:spcPct val="150000"/>
              </a:lnSpc>
            </a:pPr>
            <a:r>
              <a:rPr lang="zh-CN" altLang="en-US" sz="2400" dirty="0">
                <a:latin typeface="+mj-ea"/>
                <a:ea typeface="+mj-ea"/>
              </a:rPr>
              <a:t>       岗位环境分析是对岗位本身及其发展影响因素的全面调研。</a:t>
            </a:r>
            <a:endParaRPr lang="zh-CN" altLang="en-US" sz="2400" dirty="0">
              <a:latin typeface="+mj-ea"/>
              <a:ea typeface="+mj-ea"/>
            </a:endParaRPr>
          </a:p>
        </p:txBody>
      </p:sp>
      <p:pic>
        <p:nvPicPr>
          <p:cNvPr id="2" name="图片 1"/>
          <p:cNvPicPr>
            <a:picLocks noChangeAspect="1"/>
          </p:cNvPicPr>
          <p:nvPr/>
        </p:nvPicPr>
        <p:blipFill rotWithShape="1">
          <a:blip r:embed="rId1"/>
          <a:srcRect l="5574" t="7184" r="3618" b="6781"/>
          <a:stretch>
            <a:fillRect/>
          </a:stretch>
        </p:blipFill>
        <p:spPr>
          <a:xfrm>
            <a:off x="5967559" y="1414914"/>
            <a:ext cx="5319633"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rotWithShape="1">
          <a:blip r:embed="rId1"/>
          <a:srcRect l="5574" t="7184" r="3618" b="6781"/>
          <a:stretch>
            <a:fillRect/>
          </a:stretch>
        </p:blipFill>
        <p:spPr>
          <a:xfrm>
            <a:off x="5967559" y="1414914"/>
            <a:ext cx="5319633" cy="5040000"/>
          </a:xfrm>
          <a:prstGeom prst="rect">
            <a:avLst/>
          </a:prstGeom>
        </p:spPr>
      </p:pic>
      <p:sp>
        <p:nvSpPr>
          <p:cNvPr id="9" name="矩形: 圆角 8"/>
          <p:cNvSpPr/>
          <p:nvPr/>
        </p:nvSpPr>
        <p:spPr>
          <a:xfrm>
            <a:off x="939342" y="1433162"/>
            <a:ext cx="267975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（一）岗位描述</a:t>
            </a:r>
            <a:endParaRPr lang="zh-CN" altLang="en-US" sz="2400" b="1" dirty="0">
              <a:latin typeface="+mj-ea"/>
              <a:ea typeface="+mj-ea"/>
            </a:endParaRPr>
          </a:p>
        </p:txBody>
      </p:sp>
      <p:sp>
        <p:nvSpPr>
          <p:cNvPr id="3" name="矩形 2"/>
          <p:cNvSpPr/>
          <p:nvPr/>
        </p:nvSpPr>
        <p:spPr>
          <a:xfrm>
            <a:off x="939342" y="3025087"/>
            <a:ext cx="4547058"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岗位描述主要包含三个关键部分，即岗位的清晰定义、具体工作内容及从业人员必须具备的素质。</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rotWithShape="1">
          <a:blip r:embed="rId1"/>
          <a:srcRect l="5574" t="7184" r="3618" b="6781"/>
          <a:stretch>
            <a:fillRect/>
          </a:stretch>
        </p:blipFill>
        <p:spPr>
          <a:xfrm>
            <a:off x="5967559" y="1414914"/>
            <a:ext cx="5319633" cy="5040000"/>
          </a:xfrm>
          <a:prstGeom prst="rect">
            <a:avLst/>
          </a:prstGeom>
        </p:spPr>
      </p:pic>
      <p:sp>
        <p:nvSpPr>
          <p:cNvPr id="9" name="矩形: 圆角 8"/>
          <p:cNvSpPr/>
          <p:nvPr/>
        </p:nvSpPr>
        <p:spPr>
          <a:xfrm>
            <a:off x="939342" y="1433162"/>
            <a:ext cx="320914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（二）岗位晋升通道</a:t>
            </a:r>
            <a:endParaRPr lang="zh-CN" altLang="en-US" sz="2400" b="1" dirty="0">
              <a:latin typeface="+mj-ea"/>
              <a:ea typeface="+mj-ea"/>
            </a:endParaRPr>
          </a:p>
        </p:txBody>
      </p:sp>
      <p:sp>
        <p:nvSpPr>
          <p:cNvPr id="3" name="矩形 2"/>
          <p:cNvSpPr/>
          <p:nvPr/>
        </p:nvSpPr>
        <p:spPr>
          <a:xfrm>
            <a:off x="939342" y="2620826"/>
            <a:ext cx="4547058" cy="3079497"/>
          </a:xfrm>
          <a:prstGeom prst="rect">
            <a:avLst/>
          </a:prstGeom>
        </p:spPr>
        <p:txBody>
          <a:bodyPr wrap="square">
            <a:spAutoFit/>
          </a:bodyPr>
          <a:lstStyle/>
          <a:p>
            <a:pPr>
              <a:lnSpc>
                <a:spcPct val="150000"/>
              </a:lnSpc>
            </a:pPr>
            <a:r>
              <a:rPr lang="zh-CN" altLang="en-US" sz="2200" dirty="0">
                <a:latin typeface="+mj-ea"/>
                <a:ea typeface="+mj-ea"/>
              </a:rPr>
              <a:t>       岗位是根据职能的具体需要而划分的，因此在同一部门、同一职能中必然存在多个类似的岗位，而了解这些岗位的晋升通道就为大学生岗位轮换、岗位转换、职务晋升等带来了极大的便利。</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rotWithShape="1">
          <a:blip r:embed="rId1"/>
          <a:srcRect l="5574" t="7184" r="3618" b="6781"/>
          <a:stretch>
            <a:fillRect/>
          </a:stretch>
        </p:blipFill>
        <p:spPr>
          <a:xfrm>
            <a:off x="5967559" y="1414914"/>
            <a:ext cx="5319633" cy="5040000"/>
          </a:xfrm>
          <a:prstGeom prst="rect">
            <a:avLst/>
          </a:prstGeom>
        </p:spPr>
      </p:pic>
      <p:sp>
        <p:nvSpPr>
          <p:cNvPr id="9" name="矩形: 圆角 8"/>
          <p:cNvSpPr/>
          <p:nvPr/>
        </p:nvSpPr>
        <p:spPr>
          <a:xfrm>
            <a:off x="939342" y="1433162"/>
            <a:ext cx="320914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（三）岗位要求</a:t>
            </a:r>
            <a:endParaRPr lang="zh-CN" altLang="en-US" sz="2400" b="1" dirty="0">
              <a:latin typeface="+mj-ea"/>
              <a:ea typeface="+mj-ea"/>
            </a:endParaRPr>
          </a:p>
        </p:txBody>
      </p:sp>
      <p:sp>
        <p:nvSpPr>
          <p:cNvPr id="3" name="矩形 2"/>
          <p:cNvSpPr/>
          <p:nvPr/>
        </p:nvSpPr>
        <p:spPr>
          <a:xfrm>
            <a:off x="939342" y="3156912"/>
            <a:ext cx="4547058" cy="1556003"/>
          </a:xfrm>
          <a:prstGeom prst="rect">
            <a:avLst/>
          </a:prstGeom>
        </p:spPr>
        <p:txBody>
          <a:bodyPr wrap="square">
            <a:spAutoFit/>
          </a:bodyPr>
          <a:lstStyle/>
          <a:p>
            <a:pPr>
              <a:lnSpc>
                <a:spcPct val="150000"/>
              </a:lnSpc>
            </a:pPr>
            <a:r>
              <a:rPr lang="zh-CN" altLang="en-US" sz="2200" dirty="0">
                <a:latin typeface="+mj-ea"/>
                <a:ea typeface="+mj-ea"/>
              </a:rPr>
              <a:t>       岗位的通用要求与不同背景下对工作的具体定义构成了对岗位的最终描述。</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rotWithShape="1">
          <a:blip r:embed="rId1"/>
          <a:srcRect l="5574" t="7184" r="3618" b="6781"/>
          <a:stretch>
            <a:fillRect/>
          </a:stretch>
        </p:blipFill>
        <p:spPr>
          <a:xfrm>
            <a:off x="5967559" y="1414914"/>
            <a:ext cx="5319633" cy="5040000"/>
          </a:xfrm>
          <a:prstGeom prst="rect">
            <a:avLst/>
          </a:prstGeom>
        </p:spPr>
      </p:pic>
      <p:sp>
        <p:nvSpPr>
          <p:cNvPr id="9" name="矩形: 圆角 8"/>
          <p:cNvSpPr/>
          <p:nvPr/>
        </p:nvSpPr>
        <p:spPr>
          <a:xfrm>
            <a:off x="939341" y="1433162"/>
            <a:ext cx="391179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（四）个人与岗位的差距</a:t>
            </a:r>
            <a:endParaRPr lang="zh-CN" altLang="en-US" sz="2400" b="1" dirty="0">
              <a:latin typeface="+mj-ea"/>
              <a:ea typeface="+mj-ea"/>
            </a:endParaRPr>
          </a:p>
        </p:txBody>
      </p:sp>
      <p:sp>
        <p:nvSpPr>
          <p:cNvPr id="3" name="矩形 2"/>
          <p:cNvSpPr/>
          <p:nvPr/>
        </p:nvSpPr>
        <p:spPr>
          <a:xfrm>
            <a:off x="939342" y="3156912"/>
            <a:ext cx="4547058" cy="2063835"/>
          </a:xfrm>
          <a:prstGeom prst="rect">
            <a:avLst/>
          </a:prstGeom>
        </p:spPr>
        <p:txBody>
          <a:bodyPr wrap="square">
            <a:spAutoFit/>
          </a:bodyPr>
          <a:lstStyle/>
          <a:p>
            <a:pPr>
              <a:lnSpc>
                <a:spcPct val="150000"/>
              </a:lnSpc>
            </a:pPr>
            <a:r>
              <a:rPr lang="zh-CN" altLang="en-US" sz="2200" dirty="0">
                <a:latin typeface="+mj-ea"/>
                <a:ea typeface="+mj-ea"/>
              </a:rPr>
              <a:t>       当大学生对岗位要求有了全面且深入的认识后，就需要对自身与岗位要求之间的差距进行量化评估，并针对性地弥补这些差距。</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80" y="2471420"/>
            <a:ext cx="6922135"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职业信息</a:t>
            </a:r>
            <a:endParaRPr lang="en-US" altLang="zh-CN" sz="6000" b="1" dirty="0">
              <a:solidFill>
                <a:srgbClr val="3CB0FC"/>
              </a:solidFill>
              <a:latin typeface="字魂联盟综艺体" panose="00000500000000000000" pitchFamily="2" charset="-122"/>
              <a:ea typeface="字魂联盟综艺体" panose="00000500000000000000" pitchFamily="2" charset="-122"/>
            </a:endParaRPr>
          </a:p>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获取</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任务三</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63307" y="1945971"/>
            <a:ext cx="5725830" cy="4320000"/>
          </a:xfrm>
          <a:prstGeom prst="rect">
            <a:avLst/>
          </a:prstGeom>
        </p:spPr>
      </p:pic>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0" y="1279157"/>
            <a:ext cx="424608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一、行业、职业、用人单位</a:t>
            </a:r>
            <a:endParaRPr lang="zh-CN" altLang="en-US" sz="2400" b="1" dirty="0">
              <a:latin typeface="+mj-ea"/>
              <a:ea typeface="+mj-ea"/>
            </a:endParaRPr>
          </a:p>
        </p:txBody>
      </p:sp>
      <p:sp>
        <p:nvSpPr>
          <p:cNvPr id="5" name="矩形 4"/>
          <p:cNvSpPr/>
          <p:nvPr/>
        </p:nvSpPr>
        <p:spPr>
          <a:xfrm>
            <a:off x="1115186" y="2999527"/>
            <a:ext cx="4246086" cy="2063835"/>
          </a:xfrm>
          <a:prstGeom prst="rect">
            <a:avLst/>
          </a:prstGeom>
        </p:spPr>
        <p:txBody>
          <a:bodyPr wrap="square">
            <a:spAutoFit/>
          </a:bodyPr>
          <a:lstStyle/>
          <a:p>
            <a:pPr>
              <a:lnSpc>
                <a:spcPct val="150000"/>
              </a:lnSpc>
            </a:pPr>
            <a:r>
              <a:rPr lang="zh-CN" altLang="en-US" sz="2200" dirty="0">
                <a:latin typeface="+mj-ea"/>
                <a:ea typeface="+mj-ea"/>
              </a:rPr>
              <a:t>       要了解一个工作岗位，不能孤立地了解它本身，还需要将其置于行业、职业和用人单位中，进行系统、全面的考量。</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63307" y="1945971"/>
            <a:ext cx="5725830" cy="4320000"/>
          </a:xfrm>
          <a:prstGeom prst="rect">
            <a:avLst/>
          </a:prstGeom>
        </p:spPr>
      </p:pic>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p:cNvSpPr/>
          <p:nvPr/>
        </p:nvSpPr>
        <p:spPr>
          <a:xfrm>
            <a:off x="737212" y="2170811"/>
            <a:ext cx="5026095" cy="3587329"/>
          </a:xfrm>
          <a:prstGeom prst="rect">
            <a:avLst/>
          </a:prstGeom>
        </p:spPr>
        <p:txBody>
          <a:bodyPr wrap="square">
            <a:spAutoFit/>
          </a:bodyPr>
          <a:lstStyle/>
          <a:p>
            <a:pPr>
              <a:lnSpc>
                <a:spcPct val="150000"/>
              </a:lnSpc>
            </a:pPr>
            <a:r>
              <a:rPr lang="zh-CN" altLang="en-US" sz="2200" dirty="0">
                <a:latin typeface="+mj-ea"/>
                <a:ea typeface="+mj-ea"/>
              </a:rPr>
              <a:t>       了解自己以后希望从事的职业所属的行业领域，不仅能帮助大学生认识未来可能接触的行业或职业，还能使大学生在了解的过程中明白自己是否真正喜欢或者适合该行业、该职业，这对其职业生涯规划方案的制定与完善有很大的帮助。</a:t>
            </a:r>
            <a:endParaRPr lang="zh-CN" altLang="en-US" sz="2200" dirty="0">
              <a:latin typeface="+mj-ea"/>
              <a:ea typeface="+mj-ea"/>
            </a:endParaRPr>
          </a:p>
        </p:txBody>
      </p:sp>
      <p:sp>
        <p:nvSpPr>
          <p:cNvPr id="9" name="矩形: 圆角 8"/>
          <p:cNvSpPr/>
          <p:nvPr/>
        </p:nvSpPr>
        <p:spPr>
          <a:xfrm>
            <a:off x="737212" y="1234599"/>
            <a:ext cx="272788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（一）确定行业</a:t>
            </a:r>
            <a:endParaRPr lang="zh-CN" altLang="en-US" sz="2400" b="1"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p:cNvSpPr/>
          <p:nvPr/>
        </p:nvSpPr>
        <p:spPr>
          <a:xfrm>
            <a:off x="737212" y="1234599"/>
            <a:ext cx="328614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n-ea"/>
              </a:rPr>
              <a:t>（二）确定职业类型</a:t>
            </a:r>
            <a:endParaRPr lang="zh-CN" altLang="en-US" sz="2400" b="1" dirty="0">
              <a:latin typeface="+mn-ea"/>
            </a:endParaRPr>
          </a:p>
        </p:txBody>
      </p:sp>
      <p:pic>
        <p:nvPicPr>
          <p:cNvPr id="2" name="图片 1"/>
          <p:cNvPicPr>
            <a:picLocks noChangeAspect="1"/>
          </p:cNvPicPr>
          <p:nvPr/>
        </p:nvPicPr>
        <p:blipFill>
          <a:blip r:embed="rId1"/>
          <a:stretch>
            <a:fillRect/>
          </a:stretch>
        </p:blipFill>
        <p:spPr>
          <a:xfrm>
            <a:off x="3421731" y="2027389"/>
            <a:ext cx="4809524" cy="4304762"/>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63307" y="1945971"/>
            <a:ext cx="5725830" cy="4320000"/>
          </a:xfrm>
          <a:prstGeom prst="rect">
            <a:avLst/>
          </a:prstGeom>
        </p:spPr>
      </p:pic>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p:cNvSpPr/>
          <p:nvPr/>
        </p:nvSpPr>
        <p:spPr>
          <a:xfrm>
            <a:off x="737212" y="3171838"/>
            <a:ext cx="5026095" cy="1556003"/>
          </a:xfrm>
          <a:prstGeom prst="rect">
            <a:avLst/>
          </a:prstGeom>
        </p:spPr>
        <p:txBody>
          <a:bodyPr wrap="square">
            <a:spAutoFit/>
          </a:bodyPr>
          <a:lstStyle/>
          <a:p>
            <a:pPr>
              <a:lnSpc>
                <a:spcPct val="150000"/>
              </a:lnSpc>
            </a:pPr>
            <a:r>
              <a:rPr lang="zh-CN" altLang="en-US" sz="2200" dirty="0">
                <a:latin typeface="+mj-ea"/>
                <a:ea typeface="+mj-ea"/>
              </a:rPr>
              <a:t>       用人单位是指能运用劳动力组织生产劳动，并向劳动者支付报酬的单位组织。</a:t>
            </a:r>
            <a:endParaRPr lang="zh-CN" altLang="en-US" sz="2200" dirty="0">
              <a:latin typeface="+mj-ea"/>
              <a:ea typeface="+mj-ea"/>
            </a:endParaRPr>
          </a:p>
        </p:txBody>
      </p:sp>
      <p:sp>
        <p:nvSpPr>
          <p:cNvPr id="9" name="矩形: 圆角 8"/>
          <p:cNvSpPr/>
          <p:nvPr/>
        </p:nvSpPr>
        <p:spPr>
          <a:xfrm>
            <a:off x="737211" y="1234599"/>
            <a:ext cx="350752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（三）了解用人单位</a:t>
            </a:r>
            <a:endParaRPr lang="zh-CN" altLang="en-US" sz="2400" b="1"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80" y="2471420"/>
            <a:ext cx="6922135"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职业环境</a:t>
            </a:r>
            <a:endParaRPr lang="en-US" altLang="zh-CN" sz="6000" b="1" dirty="0">
              <a:solidFill>
                <a:srgbClr val="3CB0FC"/>
              </a:solidFill>
              <a:latin typeface="字魂联盟综艺体" panose="00000500000000000000" pitchFamily="2" charset="-122"/>
              <a:ea typeface="字魂联盟综艺体" panose="00000500000000000000" pitchFamily="2" charset="-122"/>
            </a:endParaRPr>
          </a:p>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分析</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任务二</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0" y="1279157"/>
            <a:ext cx="327652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二、职业发展通道</a:t>
            </a:r>
            <a:endParaRPr lang="zh-CN" altLang="en-US" sz="2400" b="1" dirty="0">
              <a:latin typeface="+mj-ea"/>
              <a:ea typeface="+mj-ea"/>
            </a:endParaRPr>
          </a:p>
        </p:txBody>
      </p:sp>
      <p:sp>
        <p:nvSpPr>
          <p:cNvPr id="5" name="矩形 4"/>
          <p:cNvSpPr/>
          <p:nvPr/>
        </p:nvSpPr>
        <p:spPr>
          <a:xfrm>
            <a:off x="737210" y="2951401"/>
            <a:ext cx="5259329" cy="2063835"/>
          </a:xfrm>
          <a:prstGeom prst="rect">
            <a:avLst/>
          </a:prstGeom>
        </p:spPr>
        <p:txBody>
          <a:bodyPr wrap="square">
            <a:spAutoFit/>
          </a:bodyPr>
          <a:lstStyle/>
          <a:p>
            <a:pPr>
              <a:lnSpc>
                <a:spcPct val="150000"/>
              </a:lnSpc>
            </a:pPr>
            <a:r>
              <a:rPr lang="zh-CN" altLang="en-US" sz="2200" dirty="0">
                <a:latin typeface="+mj-ea"/>
                <a:ea typeface="+mj-ea"/>
              </a:rPr>
              <a:t>       所谓职业发展通道，就是用人单位为内部员工设计的成长与晋升管理方案。职业发展通道给从业者展示了晋升的方式与机会，为其指明努力方向。</a:t>
            </a:r>
            <a:endParaRPr lang="zh-CN" altLang="en-US" sz="2200" dirty="0">
              <a:latin typeface="+mj-ea"/>
              <a:ea typeface="+mj-ea"/>
            </a:endParaRPr>
          </a:p>
        </p:txBody>
      </p:sp>
      <p:pic>
        <p:nvPicPr>
          <p:cNvPr id="2" name="图片 1"/>
          <p:cNvPicPr>
            <a:picLocks noChangeAspect="1"/>
          </p:cNvPicPr>
          <p:nvPr/>
        </p:nvPicPr>
        <p:blipFill>
          <a:blip r:embed="rId1"/>
          <a:stretch>
            <a:fillRect/>
          </a:stretch>
        </p:blipFill>
        <p:spPr>
          <a:xfrm>
            <a:off x="6414790" y="1279157"/>
            <a:ext cx="5040000"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p:cNvSpPr/>
          <p:nvPr/>
        </p:nvSpPr>
        <p:spPr>
          <a:xfrm>
            <a:off x="737211" y="1234599"/>
            <a:ext cx="424867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（一）双通道职业阶梯模式</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891215" y="2296477"/>
            <a:ext cx="3628346" cy="3600000"/>
          </a:xfrm>
          <a:prstGeom prst="rect">
            <a:avLst/>
          </a:prstGeom>
        </p:spPr>
      </p:pic>
      <p:sp>
        <p:nvSpPr>
          <p:cNvPr id="4" name="矩形 3"/>
          <p:cNvSpPr/>
          <p:nvPr/>
        </p:nvSpPr>
        <p:spPr>
          <a:xfrm>
            <a:off x="5125952" y="3318476"/>
            <a:ext cx="5712094"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双通道职业阶梯模式是指在公司组织中有两种发展方向，每种方向都对公司组织有不同的作用。</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职业信息获取</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p:cNvSpPr/>
          <p:nvPr/>
        </p:nvSpPr>
        <p:spPr>
          <a:xfrm>
            <a:off x="737211" y="1234599"/>
            <a:ext cx="424867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（二）多通道职业阶梯模式</a:t>
            </a:r>
            <a:endParaRPr lang="zh-CN" altLang="en-US" sz="2400" b="1" dirty="0">
              <a:latin typeface="+mj-ea"/>
              <a:ea typeface="+mj-ea"/>
            </a:endParaRPr>
          </a:p>
        </p:txBody>
      </p:sp>
      <p:sp>
        <p:nvSpPr>
          <p:cNvPr id="3" name="矩形 2"/>
          <p:cNvSpPr/>
          <p:nvPr/>
        </p:nvSpPr>
        <p:spPr>
          <a:xfrm>
            <a:off x="872692" y="2813331"/>
            <a:ext cx="5749490"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随着社会经济的不断发展，企业的组织形式逐渐细化，一些企业内部的职业生涯发展通道发展到了三条或以上，多通道职业阶梯模式应运而生。</a:t>
            </a:r>
            <a:endParaRPr lang="zh-CN" altLang="en-US" sz="2200" dirty="0">
              <a:latin typeface="+mj-ea"/>
              <a:ea typeface="+mj-ea"/>
            </a:endParaRPr>
          </a:p>
        </p:txBody>
      </p:sp>
      <p:pic>
        <p:nvPicPr>
          <p:cNvPr id="10" name="图片 9"/>
          <p:cNvPicPr>
            <a:picLocks noChangeAspect="1"/>
          </p:cNvPicPr>
          <p:nvPr/>
        </p:nvPicPr>
        <p:blipFill>
          <a:blip r:embed="rId1"/>
          <a:stretch>
            <a:fillRect/>
          </a:stretch>
        </p:blipFill>
        <p:spPr>
          <a:xfrm>
            <a:off x="6414790" y="1279157"/>
            <a:ext cx="5040000"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576379"/>
            <a:ext cx="8808085" cy="1077218"/>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谢谢观看</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项目三 洞察职业世界</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3075489"/>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3074854"/>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96000" y="1279157"/>
            <a:ext cx="5040000" cy="5040000"/>
          </a:xfrm>
          <a:prstGeom prst="rect">
            <a:avLst/>
          </a:prstGeom>
        </p:spPr>
      </p:pic>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141770"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一、社会环境分析</a:t>
            </a:r>
            <a:endParaRPr lang="zh-CN" altLang="en-US" sz="2400" b="1" dirty="0">
              <a:latin typeface="+mj-ea"/>
              <a:ea typeface="+mj-ea"/>
            </a:endParaRPr>
          </a:p>
        </p:txBody>
      </p:sp>
      <p:sp>
        <p:nvSpPr>
          <p:cNvPr id="5" name="矩形 4"/>
          <p:cNvSpPr/>
          <p:nvPr/>
        </p:nvSpPr>
        <p:spPr>
          <a:xfrm>
            <a:off x="1269190" y="2951401"/>
            <a:ext cx="4246086" cy="2063835"/>
          </a:xfrm>
          <a:prstGeom prst="rect">
            <a:avLst/>
          </a:prstGeom>
        </p:spPr>
        <p:txBody>
          <a:bodyPr wrap="square">
            <a:spAutoFit/>
          </a:bodyPr>
          <a:lstStyle/>
          <a:p>
            <a:pPr>
              <a:lnSpc>
                <a:spcPct val="150000"/>
              </a:lnSpc>
            </a:pPr>
            <a:r>
              <a:rPr lang="zh-CN" altLang="en-US" sz="2200" dirty="0">
                <a:latin typeface="+mj-ea"/>
                <a:ea typeface="+mj-ea"/>
              </a:rPr>
              <a:t>       每个人都处于社会这一庞大的环境体系之中，个人的生活与工作无一不受到社会环境的深刻影响。</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939342" y="1433162"/>
            <a:ext cx="7352012" cy="563608"/>
            <a:chOff x="737211" y="1433162"/>
            <a:chExt cx="7352012" cy="563608"/>
          </a:xfrm>
        </p:grpSpPr>
        <p:sp>
          <p:nvSpPr>
            <p:cNvPr id="4" name="矩形: 圆角 3"/>
            <p:cNvSpPr/>
            <p:nvPr/>
          </p:nvSpPr>
          <p:spPr>
            <a:xfrm>
              <a:off x="737211" y="1433162"/>
              <a:ext cx="280488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（一）政治环境</a:t>
              </a:r>
              <a:endParaRPr lang="zh-CN" altLang="en-US" sz="2400" b="1" dirty="0">
                <a:latin typeface="+mj-ea"/>
                <a:ea typeface="+mj-ea"/>
              </a:endParaRPr>
            </a:p>
          </p:txBody>
        </p:sp>
        <p:sp>
          <p:nvSpPr>
            <p:cNvPr id="3" name="矩形 2"/>
            <p:cNvSpPr/>
            <p:nvPr/>
          </p:nvSpPr>
          <p:spPr>
            <a:xfrm>
              <a:off x="3800870" y="1514911"/>
              <a:ext cx="4288353" cy="400110"/>
            </a:xfrm>
            <a:prstGeom prst="rect">
              <a:avLst/>
            </a:prstGeom>
          </p:spPr>
          <p:txBody>
            <a:bodyPr wrap="none">
              <a:spAutoFit/>
            </a:bodyPr>
            <a:lstStyle/>
            <a:p>
              <a:r>
                <a:rPr lang="zh-CN" altLang="en-US" sz="2000" dirty="0">
                  <a:solidFill>
                    <a:srgbClr val="231F20"/>
                  </a:solidFill>
                  <a:latin typeface="+mj-ea"/>
                  <a:ea typeface="+mj-ea"/>
                </a:rPr>
                <a:t>政治环境包括政治制度和政策方针。</a:t>
              </a:r>
              <a:endParaRPr lang="zh-CN" altLang="en-US" sz="2000" dirty="0">
                <a:latin typeface="+mj-ea"/>
                <a:ea typeface="+mj-ea"/>
              </a:endParaRPr>
            </a:p>
          </p:txBody>
        </p:sp>
      </p:grpSp>
      <p:grpSp>
        <p:nvGrpSpPr>
          <p:cNvPr id="14" name="组合 13"/>
          <p:cNvGrpSpPr/>
          <p:nvPr/>
        </p:nvGrpSpPr>
        <p:grpSpPr>
          <a:xfrm>
            <a:off x="939341" y="2396315"/>
            <a:ext cx="10610973" cy="961289"/>
            <a:chOff x="737210" y="2088118"/>
            <a:chExt cx="10610973" cy="961289"/>
          </a:xfrm>
        </p:grpSpPr>
        <p:sp>
          <p:nvSpPr>
            <p:cNvPr id="9" name="矩形: 圆角 8"/>
            <p:cNvSpPr/>
            <p:nvPr/>
          </p:nvSpPr>
          <p:spPr>
            <a:xfrm>
              <a:off x="737210" y="2286959"/>
              <a:ext cx="280488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（二）经济环境</a:t>
              </a:r>
              <a:endParaRPr lang="zh-CN" altLang="en-US" sz="2400" b="1" dirty="0">
                <a:latin typeface="+mj-ea"/>
                <a:ea typeface="+mj-ea"/>
              </a:endParaRPr>
            </a:p>
          </p:txBody>
        </p:sp>
        <p:sp>
          <p:nvSpPr>
            <p:cNvPr id="5" name="矩形 4"/>
            <p:cNvSpPr/>
            <p:nvPr/>
          </p:nvSpPr>
          <p:spPr>
            <a:xfrm>
              <a:off x="3800870" y="2088118"/>
              <a:ext cx="7547313" cy="961289"/>
            </a:xfrm>
            <a:prstGeom prst="rect">
              <a:avLst/>
            </a:prstGeom>
          </p:spPr>
          <p:txBody>
            <a:bodyPr wrap="square">
              <a:spAutoFit/>
            </a:bodyPr>
            <a:lstStyle/>
            <a:p>
              <a:pPr>
                <a:lnSpc>
                  <a:spcPct val="150000"/>
                </a:lnSpc>
              </a:pPr>
              <a:r>
                <a:rPr lang="zh-CN" altLang="en-US" sz="2000" dirty="0">
                  <a:solidFill>
                    <a:srgbClr val="231F20"/>
                  </a:solidFill>
                  <a:latin typeface="+mj-ea"/>
                  <a:ea typeface="+mj-ea"/>
                </a:rPr>
                <a:t>经济环境包括国家经济发展的水平和阶段、经济制度、国家财政收支情况、收入水平和国际贸易等宏观经济环境。</a:t>
              </a:r>
              <a:endParaRPr lang="zh-CN" altLang="en-US" sz="2000" dirty="0">
                <a:latin typeface="+mj-ea"/>
                <a:ea typeface="+mj-ea"/>
              </a:endParaRPr>
            </a:p>
          </p:txBody>
        </p:sp>
      </p:grpSp>
      <p:grpSp>
        <p:nvGrpSpPr>
          <p:cNvPr id="13" name="组合 12"/>
          <p:cNvGrpSpPr/>
          <p:nvPr/>
        </p:nvGrpSpPr>
        <p:grpSpPr>
          <a:xfrm>
            <a:off x="922833" y="3764750"/>
            <a:ext cx="10627482" cy="961289"/>
            <a:chOff x="720702" y="3052479"/>
            <a:chExt cx="10627482" cy="961289"/>
          </a:xfrm>
        </p:grpSpPr>
        <p:sp>
          <p:nvSpPr>
            <p:cNvPr id="10" name="矩形: 圆角 9"/>
            <p:cNvSpPr/>
            <p:nvPr/>
          </p:nvSpPr>
          <p:spPr>
            <a:xfrm>
              <a:off x="720702" y="3294761"/>
              <a:ext cx="280488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（三）文化环境</a:t>
              </a:r>
              <a:endParaRPr lang="zh-CN" altLang="en-US" sz="2400" b="1" dirty="0">
                <a:latin typeface="+mj-ea"/>
                <a:ea typeface="+mj-ea"/>
              </a:endParaRPr>
            </a:p>
          </p:txBody>
        </p:sp>
        <p:sp>
          <p:nvSpPr>
            <p:cNvPr id="8" name="矩形 7"/>
            <p:cNvSpPr/>
            <p:nvPr/>
          </p:nvSpPr>
          <p:spPr>
            <a:xfrm>
              <a:off x="3800871" y="3052479"/>
              <a:ext cx="7547313" cy="961289"/>
            </a:xfrm>
            <a:prstGeom prst="rect">
              <a:avLst/>
            </a:prstGeom>
          </p:spPr>
          <p:txBody>
            <a:bodyPr wrap="square">
              <a:spAutoFit/>
            </a:bodyPr>
            <a:lstStyle/>
            <a:p>
              <a:pPr>
                <a:lnSpc>
                  <a:spcPct val="150000"/>
                </a:lnSpc>
              </a:pPr>
              <a:r>
                <a:rPr lang="zh-CN" altLang="en-US" sz="2000" dirty="0">
                  <a:solidFill>
                    <a:srgbClr val="231F20"/>
                  </a:solidFill>
                  <a:latin typeface="+mj-ea"/>
                  <a:ea typeface="+mj-ea"/>
                </a:rPr>
                <a:t>文化环境是一个国家经过长期沉淀而形成的历史演变环境，它深刻影响着人们的道德观、价值观、行为习惯。</a:t>
              </a:r>
              <a:endParaRPr lang="zh-CN" altLang="en-US" sz="2000" dirty="0">
                <a:latin typeface="+mj-ea"/>
                <a:ea typeface="+mj-ea"/>
              </a:endParaRPr>
            </a:p>
          </p:txBody>
        </p:sp>
      </p:grpSp>
      <p:grpSp>
        <p:nvGrpSpPr>
          <p:cNvPr id="16" name="组合 15"/>
          <p:cNvGrpSpPr/>
          <p:nvPr/>
        </p:nvGrpSpPr>
        <p:grpSpPr>
          <a:xfrm>
            <a:off x="922832" y="5339112"/>
            <a:ext cx="10627482" cy="563608"/>
            <a:chOff x="720701" y="5339112"/>
            <a:chExt cx="10627482" cy="563608"/>
          </a:xfrm>
        </p:grpSpPr>
        <p:sp>
          <p:nvSpPr>
            <p:cNvPr id="11" name="矩形: 圆角 10"/>
            <p:cNvSpPr/>
            <p:nvPr/>
          </p:nvSpPr>
          <p:spPr>
            <a:xfrm>
              <a:off x="720701" y="5339112"/>
              <a:ext cx="280488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（四）科技环境</a:t>
              </a:r>
              <a:endParaRPr lang="zh-CN" altLang="en-US" sz="2400" b="1" dirty="0">
                <a:latin typeface="+mj-ea"/>
                <a:ea typeface="+mj-ea"/>
              </a:endParaRPr>
            </a:p>
          </p:txBody>
        </p:sp>
        <p:sp>
          <p:nvSpPr>
            <p:cNvPr id="12" name="矩形 11"/>
            <p:cNvSpPr/>
            <p:nvPr/>
          </p:nvSpPr>
          <p:spPr>
            <a:xfrm>
              <a:off x="3800870" y="5420861"/>
              <a:ext cx="7547313" cy="400110"/>
            </a:xfrm>
            <a:prstGeom prst="rect">
              <a:avLst/>
            </a:prstGeom>
          </p:spPr>
          <p:txBody>
            <a:bodyPr wrap="square">
              <a:spAutoFit/>
            </a:bodyPr>
            <a:lstStyle/>
            <a:p>
              <a:r>
                <a:rPr lang="zh-CN" altLang="en-US" sz="2000" dirty="0">
                  <a:solidFill>
                    <a:srgbClr val="231F20"/>
                  </a:solidFill>
                  <a:latin typeface="+mj-ea"/>
                  <a:ea typeface="+mj-ea"/>
                </a:rPr>
                <a:t>科学技术的发展日新月异，科技环境对职业发展的影响愈发显著。</a:t>
              </a:r>
              <a:endParaRPr lang="zh-CN" altLang="en-US" sz="2000" dirty="0">
                <a:latin typeface="+mj-ea"/>
                <a:ea typeface="+mj-ea"/>
              </a:endParaRPr>
            </a:p>
          </p:txBody>
        </p:sp>
      </p:grpSp>
      <p:sp>
        <p:nvSpPr>
          <p:cNvPr id="20" name="矩形 1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21" name="矩形 2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96000" y="1279157"/>
            <a:ext cx="5040000" cy="5040000"/>
          </a:xfrm>
          <a:prstGeom prst="rect">
            <a:avLst/>
          </a:prstGeom>
        </p:spPr>
      </p:pic>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035892"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二、行业环境分析</a:t>
            </a:r>
            <a:endParaRPr lang="zh-CN" altLang="en-US" sz="2400" b="1" dirty="0">
              <a:latin typeface="+mj-ea"/>
              <a:ea typeface="+mj-ea"/>
            </a:endParaRPr>
          </a:p>
        </p:txBody>
      </p:sp>
      <p:sp>
        <p:nvSpPr>
          <p:cNvPr id="5" name="矩形 4"/>
          <p:cNvSpPr/>
          <p:nvPr/>
        </p:nvSpPr>
        <p:spPr>
          <a:xfrm>
            <a:off x="1269190" y="2951401"/>
            <a:ext cx="4246086" cy="2063835"/>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分析行业环境：</a:t>
            </a:r>
            <a:r>
              <a:rPr lang="zh-CN" altLang="en-US" sz="2200" dirty="0">
                <a:latin typeface="+mj-ea"/>
                <a:ea typeface="+mj-ea"/>
              </a:rPr>
              <a:t>即分析该行业的发展现状、未来发展趋势及其在国民经济发展中的地位，以全面了解该行业。</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280488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（一）行业的定义</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132573" y="3063587"/>
            <a:ext cx="3740655"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要想从事某一行业的工作，首先需要了解该行业的定义。不同的人或行业组织对同一行业有不同的定义。</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362303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（二）行业的发展阶段</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132573" y="2928834"/>
            <a:ext cx="3740655" cy="2243050"/>
          </a:xfrm>
          <a:prstGeom prst="rect">
            <a:avLst/>
          </a:prstGeom>
        </p:spPr>
        <p:txBody>
          <a:bodyPr wrap="square">
            <a:spAutoFit/>
          </a:bodyPr>
          <a:lstStyle/>
          <a:p>
            <a:pPr>
              <a:lnSpc>
                <a:spcPct val="150000"/>
              </a:lnSpc>
            </a:pPr>
            <a:r>
              <a:rPr lang="zh-CN" altLang="en-US" sz="2400" dirty="0">
                <a:latin typeface="+mj-ea"/>
                <a:ea typeface="+mj-ea"/>
              </a:rPr>
              <a:t>       大学生应该清楚地了解一个行业是处于起步阶段、快速发展阶段、稳定阶段还是衰退阶段。 </a:t>
            </a:r>
            <a:endParaRPr lang="zh-CN" altLang="en-US" sz="24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939342" y="1433162"/>
            <a:ext cx="362303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（三）行业的细分领域</a:t>
            </a:r>
            <a:endParaRPr lang="zh-CN" altLang="en-US" sz="2400" b="1" dirty="0">
              <a:latin typeface="+mj-ea"/>
              <a:ea typeface="+mj-ea"/>
            </a:endParaRPr>
          </a:p>
        </p:txBody>
      </p:sp>
      <p:sp>
        <p:nvSpPr>
          <p:cNvPr id="18" name="矩形 17"/>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9" name="矩形 18"/>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职业环境分析</a:t>
            </a:r>
            <a:endPar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endParaRPr>
          </a:p>
        </p:txBody>
      </p:sp>
      <p:sp>
        <p:nvSpPr>
          <p:cNvPr id="20"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1"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p:cNvSpPr/>
          <p:nvPr/>
        </p:nvSpPr>
        <p:spPr>
          <a:xfrm>
            <a:off x="1132573" y="2853172"/>
            <a:ext cx="3740655" cy="2571666"/>
          </a:xfrm>
          <a:prstGeom prst="rect">
            <a:avLst/>
          </a:prstGeom>
        </p:spPr>
        <p:txBody>
          <a:bodyPr wrap="square">
            <a:spAutoFit/>
          </a:bodyPr>
          <a:lstStyle/>
          <a:p>
            <a:pPr>
              <a:lnSpc>
                <a:spcPct val="150000"/>
              </a:lnSpc>
            </a:pPr>
            <a:r>
              <a:rPr lang="zh-CN" altLang="en-US" sz="2200" dirty="0">
                <a:latin typeface="+mj-ea"/>
                <a:ea typeface="+mj-ea"/>
              </a:rPr>
              <a:t>       行业是大类，其中还可以细分出不同的小类，对行业各领域的详细了解可以帮助大学生更好地掌握和理清行业发展脉络。</a:t>
            </a:r>
            <a:endParaRPr lang="zh-CN" altLang="en-US" sz="2200" dirty="0">
              <a:latin typeface="+mj-ea"/>
              <a:ea typeface="+mj-ea"/>
            </a:endParaRPr>
          </a:p>
        </p:txBody>
      </p:sp>
      <p:pic>
        <p:nvPicPr>
          <p:cNvPr id="7" name="图片 6"/>
          <p:cNvPicPr>
            <a:picLocks noChangeAspect="1"/>
          </p:cNvPicPr>
          <p:nvPr/>
        </p:nvPicPr>
        <p:blipFill>
          <a:blip r:embed="rId1"/>
          <a:stretch>
            <a:fillRect/>
          </a:stretch>
        </p:blipFill>
        <p:spPr>
          <a:xfrm>
            <a:off x="4873228" y="1260909"/>
            <a:ext cx="6674062"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20.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wm#"/>
  <p:tag name="KSO_WM_TEMPLATE_CATEGORY" val="custom"/>
  <p:tag name="KSO_WM_TEMPLATE_INDEX" val="20205081"/>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BEAUTIFY_FLAG" val="#wm#"/>
  <p:tag name="KSO_WM_TEMPLATE_CATEGORY" val="custom"/>
  <p:tag name="KSO_WM_TEMPLATE_INDEX" val="20205081"/>
</p:tagLst>
</file>

<file path=ppt/tags/tag28.xml><?xml version="1.0" encoding="utf-8"?>
<p:tagLst xmlns:p="http://schemas.openxmlformats.org/presentationml/2006/main">
  <p:tag name="KSO_WM_BEAUTIFY_FLAG" val="#wm#"/>
  <p:tag name="KSO_WM_TEMPLATE_CATEGORY" val="custom"/>
  <p:tag name="KSO_WM_TEMPLATE_INDEX" val="20205081"/>
</p:tagLst>
</file>

<file path=ppt/tags/tag29.xml><?xml version="1.0" encoding="utf-8"?>
<p:tagLst xmlns:p="http://schemas.openxmlformats.org/presentationml/2006/main">
  <p:tag name="KSO_WM_BEAUTIFY_FLAG" val="#wm#"/>
  <p:tag name="KSO_WM_TEMPLATE_CATEGORY" val="custom"/>
  <p:tag name="KSO_WM_TEMPLATE_INDEX" val="20205081"/>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wm#"/>
  <p:tag name="KSO_WM_TEMPLATE_CATEGORY" val="custom"/>
  <p:tag name="KSO_WM_TEMPLATE_INDEX" val="20205081"/>
</p:tagLst>
</file>

<file path=ppt/tags/tag32.xml><?xml version="1.0" encoding="utf-8"?>
<p:tagLst xmlns:p="http://schemas.openxmlformats.org/presentationml/2006/main">
  <p:tag name="KSO_WM_BEAUTIFY_FLAG" val="#wm#"/>
  <p:tag name="KSO_WM_TEMPLATE_CATEGORY" val="custom"/>
  <p:tag name="KSO_WM_TEMPLATE_INDEX" val="20205081"/>
</p:tagLst>
</file>

<file path=ppt/tags/tag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p="http://schemas.openxmlformats.org/presentationml/2006/main">
  <p:tag name="commondata" val="eyJoZGlkIjoiZDViMmYwYjBhZWE5ZmE1MmEzNzQ3ODgxY2NjNjIyNTcifQ=="/>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2271</Words>
  <Application>WPS 演示</Application>
  <PresentationFormat>宽屏</PresentationFormat>
  <Paragraphs>270</Paragraphs>
  <Slides>33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33</vt:i4>
      </vt:variant>
    </vt:vector>
  </HeadingPairs>
  <TitlesOfParts>
    <vt:vector size="46" baseType="lpstr">
      <vt:lpstr>Arial</vt:lpstr>
      <vt:lpstr>宋体</vt:lpstr>
      <vt:lpstr>Wingdings</vt:lpstr>
      <vt:lpstr>字魂58号-创中黑</vt:lpstr>
      <vt:lpstr>黑体</vt:lpstr>
      <vt:lpstr>思源黑体 CN Normal</vt:lpstr>
      <vt:lpstr>字魂联盟综艺体</vt:lpstr>
      <vt:lpstr>Times New Roman</vt:lpstr>
      <vt:lpstr>思源黑体 CN Bold</vt:lpstr>
      <vt:lpstr>Calibri</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陆文佳</cp:lastModifiedBy>
  <cp:revision>57</cp:revision>
  <dcterms:created xsi:type="dcterms:W3CDTF">2023-08-09T12:44:00Z</dcterms:created>
  <dcterms:modified xsi:type="dcterms:W3CDTF">2025-09-25T02:38:00Z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15B94ED3E33446389D9C155D74567703_12</vt:lpwstr>
  </property>
</Properties>
</file>