
<file path=[Content_Types].xml><?xml version="1.0" encoding="utf-8"?>
<Types xmlns="http://schemas.openxmlformats.org/package/2006/content-types">
  <Default Extension="png" ContentType="image/png"/>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409" r:id="rId3"/>
    <p:sldId id="410" r:id="rId4"/>
    <p:sldId id="411" r:id="rId5"/>
    <p:sldId id="412" r:id="rId6"/>
    <p:sldId id="471" r:id="rId7"/>
    <p:sldId id="472" r:id="rId8"/>
    <p:sldId id="473" r:id="rId9"/>
    <p:sldId id="474" r:id="rId10"/>
    <p:sldId id="475" r:id="rId11"/>
    <p:sldId id="476" r:id="rId12"/>
    <p:sldId id="477" r:id="rId13"/>
    <p:sldId id="478" r:id="rId14"/>
    <p:sldId id="479" r:id="rId15"/>
    <p:sldId id="480" r:id="rId16"/>
    <p:sldId id="481" r:id="rId17"/>
    <p:sldId id="482" r:id="rId18"/>
    <p:sldId id="483" r:id="rId19"/>
    <p:sldId id="484" r:id="rId20"/>
    <p:sldId id="485" r:id="rId21"/>
    <p:sldId id="486" r:id="rId22"/>
    <p:sldId id="487" r:id="rId23"/>
    <p:sldId id="488" r:id="rId24"/>
    <p:sldId id="489" r:id="rId25"/>
    <p:sldId id="490" r:id="rId26"/>
    <p:sldId id="491" r:id="rId27"/>
    <p:sldId id="492" r:id="rId28"/>
    <p:sldId id="493" r:id="rId29"/>
    <p:sldId id="494" r:id="rId30"/>
    <p:sldId id="495" r:id="rId31"/>
    <p:sldId id="496" r:id="rId32"/>
    <p:sldId id="497" r:id="rId33"/>
    <p:sldId id="498" r:id="rId34"/>
    <p:sldId id="499" r:id="rId35"/>
    <p:sldId id="500" r:id="rId36"/>
    <p:sldId id="501" r:id="rId37"/>
    <p:sldId id="502" r:id="rId38"/>
    <p:sldId id="503" r:id="rId39"/>
    <p:sldId id="504" r:id="rId40"/>
    <p:sldId id="505" r:id="rId41"/>
    <p:sldId id="506" r:id="rId42"/>
    <p:sldId id="470" r:id="rId43"/>
  </p:sldIdLst>
  <p:sldSz cx="12192000" cy="6858000"/>
  <p:notesSz cx="6858000" cy="9144000"/>
  <p:embeddedFontLst>
    <p:embeddedFont>
      <p:font typeface="字魂联盟综艺体" panose="00000500000000000000" pitchFamily="2" charset="-122"/>
      <p:regular r:id="rId47"/>
    </p:embeddedFont>
    <p:embeddedFont>
      <p:font typeface="思源黑体 CN Bold" panose="020B0800000000000000" charset="-122"/>
      <p:bold r:id="rId48"/>
    </p:embeddedFont>
    <p:embeddedFont>
      <p:font typeface="Calibri" panose="020F0502020204030204" charset="0"/>
      <p:regular r:id="rId49"/>
      <p:bold r:id="rId50"/>
      <p:italic r:id="rId51"/>
      <p:boldItalic r:id="rId52"/>
    </p:embeddedFont>
    <p:embeddedFont>
      <p:font typeface="微软雅黑" panose="020B0503020204020204" charset="-122"/>
      <p:regular r:id="rId53"/>
    </p:embeddedFont>
  </p:embeddedFontLst>
  <p:custDataLst>
    <p:tags r:id="rId54"/>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CB0FC"/>
    <a:srgbClr val="BBEDFC"/>
    <a:srgbClr val="6DD2FC"/>
    <a:srgbClr val="E94977"/>
    <a:srgbClr val="FCA6B6"/>
    <a:srgbClr val="A9E9FC"/>
    <a:srgbClr val="FCBFCD"/>
    <a:srgbClr val="A6E4F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27" autoAdjust="0"/>
    <p:restoredTop sz="94660"/>
  </p:normalViewPr>
  <p:slideViewPr>
    <p:cSldViewPr snapToGrid="0">
      <p:cViewPr varScale="1">
        <p:scale>
          <a:sx n="97" d="100"/>
          <a:sy n="97" d="100"/>
        </p:scale>
        <p:origin x="78" y="3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4" Type="http://schemas.openxmlformats.org/officeDocument/2006/relationships/tags" Target="tags/tag42.xml"/><Relationship Id="rId53" Type="http://schemas.openxmlformats.org/officeDocument/2006/relationships/font" Target="fonts/font7.fntdata"/><Relationship Id="rId52" Type="http://schemas.openxmlformats.org/officeDocument/2006/relationships/font" Target="fonts/font6.fntdata"/><Relationship Id="rId51" Type="http://schemas.openxmlformats.org/officeDocument/2006/relationships/font" Target="fonts/font5.fntdata"/><Relationship Id="rId50" Type="http://schemas.openxmlformats.org/officeDocument/2006/relationships/font" Target="fonts/font4.fntdata"/><Relationship Id="rId5" Type="http://schemas.openxmlformats.org/officeDocument/2006/relationships/slide" Target="slides/slide3.xml"/><Relationship Id="rId49" Type="http://schemas.openxmlformats.org/officeDocument/2006/relationships/font" Target="fonts/font3.fntdata"/><Relationship Id="rId48" Type="http://schemas.openxmlformats.org/officeDocument/2006/relationships/font" Target="fonts/font2.fntdata"/><Relationship Id="rId47" Type="http://schemas.openxmlformats.org/officeDocument/2006/relationships/font" Target="fonts/font1.fntdata"/><Relationship Id="rId46" Type="http://schemas.openxmlformats.org/officeDocument/2006/relationships/tableStyles" Target="tableStyles.xml"/><Relationship Id="rId45" Type="http://schemas.openxmlformats.org/officeDocument/2006/relationships/viewProps" Target="viewProps.xml"/><Relationship Id="rId44" Type="http://schemas.openxmlformats.org/officeDocument/2006/relationships/presProps" Target="presProps.xml"/><Relationship Id="rId43" Type="http://schemas.openxmlformats.org/officeDocument/2006/relationships/slide" Target="slides/slide41.xml"/><Relationship Id="rId42" Type="http://schemas.openxmlformats.org/officeDocument/2006/relationships/slide" Target="slides/slide40.xml"/><Relationship Id="rId41" Type="http://schemas.openxmlformats.org/officeDocument/2006/relationships/slide" Target="slides/slide39.xml"/><Relationship Id="rId40" Type="http://schemas.openxmlformats.org/officeDocument/2006/relationships/slide" Target="slides/slide38.xml"/><Relationship Id="rId4" Type="http://schemas.openxmlformats.org/officeDocument/2006/relationships/slide" Target="slides/slide2.xml"/><Relationship Id="rId39" Type="http://schemas.openxmlformats.org/officeDocument/2006/relationships/slide" Target="slides/slide37.xml"/><Relationship Id="rId38" Type="http://schemas.openxmlformats.org/officeDocument/2006/relationships/slide" Target="slides/slide36.xml"/><Relationship Id="rId37" Type="http://schemas.openxmlformats.org/officeDocument/2006/relationships/slide" Target="slides/slide35.xml"/><Relationship Id="rId36" Type="http://schemas.openxmlformats.org/officeDocument/2006/relationships/slide" Target="slides/slide34.xml"/><Relationship Id="rId35" Type="http://schemas.openxmlformats.org/officeDocument/2006/relationships/slide" Target="slides/slide33.xml"/><Relationship Id="rId34" Type="http://schemas.openxmlformats.org/officeDocument/2006/relationships/slide" Target="slides/slide32.xml"/><Relationship Id="rId33" Type="http://schemas.openxmlformats.org/officeDocument/2006/relationships/slide" Target="slides/slide31.xml"/><Relationship Id="rId32" Type="http://schemas.openxmlformats.org/officeDocument/2006/relationships/slide" Target="slides/slide30.xml"/><Relationship Id="rId31" Type="http://schemas.openxmlformats.org/officeDocument/2006/relationships/slide" Target="slides/slide29.xml"/><Relationship Id="rId30" Type="http://schemas.openxmlformats.org/officeDocument/2006/relationships/slide" Target="slides/slide28.xml"/><Relationship Id="rId3" Type="http://schemas.openxmlformats.org/officeDocument/2006/relationships/slide" Target="slides/slide1.xml"/><Relationship Id="rId29" Type="http://schemas.openxmlformats.org/officeDocument/2006/relationships/slide" Target="slides/slide27.xml"/><Relationship Id="rId28" Type="http://schemas.openxmlformats.org/officeDocument/2006/relationships/slide" Target="slides/slide26.xml"/><Relationship Id="rId27" Type="http://schemas.openxmlformats.org/officeDocument/2006/relationships/slide" Target="slides/slide25.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形" descr="043be5165d6dfdea7264d80d616e83564af"/>
          <p:cNvPicPr>
            <a:picLocks noChangeAspect="1"/>
          </p:cNvPicPr>
          <p:nvPr userDrawn="1"/>
        </p:nvPicPr>
        <p:blipFill>
          <a:blip r:embed="rId2"/>
          <a:srcRect t="10620" b="10620"/>
          <a:stretch>
            <a:fillRect/>
          </a:stretch>
        </p:blipFill>
        <p:spPr>
          <a:xfrm flipH="1">
            <a:off x="0" y="0"/>
            <a:ext cx="12192000" cy="6858000"/>
          </a:xfrm>
          <a:prstGeom prst="rect">
            <a:avLst/>
          </a:prstGeom>
        </p:spPr>
      </p:pic>
      <p:sp>
        <p:nvSpPr>
          <p:cNvPr id="8" name="矩形 7"/>
          <p:cNvSpPr/>
          <p:nvPr userDrawn="1"/>
        </p:nvSpPr>
        <p:spPr>
          <a:xfrm>
            <a:off x="9286875" y="209550"/>
            <a:ext cx="2905125" cy="2867025"/>
          </a:xfrm>
          <a:prstGeom prst="rect">
            <a:avLst/>
          </a:prstGeom>
          <a:solidFill>
            <a:srgbClr val="A9E9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p:cNvSpPr/>
          <p:nvPr userDrawn="1"/>
        </p:nvSpPr>
        <p:spPr>
          <a:xfrm>
            <a:off x="4857750" y="3981450"/>
            <a:ext cx="7334250" cy="2867025"/>
          </a:xfrm>
          <a:prstGeom prst="rect">
            <a:avLst/>
          </a:prstGeom>
          <a:solidFill>
            <a:srgbClr val="BB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形" descr="043be5165d6ea7264d80d616e8sd3564af"/>
          <p:cNvPicPr>
            <a:picLocks noChangeAspect="1"/>
          </p:cNvPicPr>
          <p:nvPr userDrawn="1"/>
        </p:nvPicPr>
        <p:blipFill>
          <a:blip r:embed="rId3"/>
          <a:srcRect t="59676" r="26227"/>
          <a:stretch>
            <a:fillRect/>
          </a:stretch>
        </p:blipFill>
        <p:spPr>
          <a:xfrm>
            <a:off x="0" y="4610735"/>
            <a:ext cx="5756910" cy="2247265"/>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pic>
        <p:nvPicPr>
          <p:cNvPr id="2" name="图形" descr="043be5165d6dfdea7264d80d616e83564af"/>
          <p:cNvPicPr>
            <a:picLocks noChangeAspect="1"/>
          </p:cNvPicPr>
          <p:nvPr userDrawn="1"/>
        </p:nvPicPr>
        <p:blipFill>
          <a:blip r:embed="rId2"/>
          <a:srcRect t="10620" b="10620"/>
          <a:stretch>
            <a:fillRect/>
          </a:stretch>
        </p:blipFill>
        <p:spPr>
          <a:xfrm flipH="1">
            <a:off x="0" y="0"/>
            <a:ext cx="12192000" cy="6858000"/>
          </a:xfrm>
          <a:prstGeom prst="rect">
            <a:avLst/>
          </a:prstGeom>
        </p:spPr>
      </p:pic>
      <p:sp>
        <p:nvSpPr>
          <p:cNvPr id="3" name="图形"/>
          <p:cNvSpPr/>
          <p:nvPr userDrawn="1"/>
        </p:nvSpPr>
        <p:spPr>
          <a:xfrm>
            <a:off x="346710" y="322217"/>
            <a:ext cx="11498580" cy="6187803"/>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r>
              <a:rPr lang="zh-CN" altLang="en-US" dirty="0"/>
              <a:t>充分认识自己才能更好地提升自己的竞争力，人们要充分认识到不断提升自我的必要性。 </a:t>
            </a:r>
            <a:endParaRPr lang="zh-CN" altLang="en-US" dirty="0"/>
          </a:p>
          <a:p>
            <a:r>
              <a:rPr lang="zh-CN" altLang="en-US" dirty="0"/>
              <a:t>然而，个人的时间与精力毕竟有限，只有找准自己需要提升的环节，才能获得更快速、有效地 </a:t>
            </a:r>
            <a:endParaRPr lang="zh-CN" altLang="en-US" dirty="0"/>
          </a:p>
          <a:p>
            <a:r>
              <a:rPr lang="zh-CN" altLang="en-US" dirty="0"/>
              <a:t>提升。</a:t>
            </a:r>
            <a:endParaRPr lang="zh-CN" altLang="en-US" dirty="0">
              <a:cs typeface="字魂58号-创中黑" panose="00000500000000000000" charset="-122"/>
            </a:endParaRPr>
          </a:p>
        </p:txBody>
      </p:sp>
      <p:sp>
        <p:nvSpPr>
          <p:cNvPr id="6" name="图形"/>
          <p:cNvSpPr/>
          <p:nvPr userDrawn="1"/>
        </p:nvSpPr>
        <p:spPr>
          <a:xfrm>
            <a:off x="557212" y="514021"/>
            <a:ext cx="180000" cy="18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Normal" panose="020B0400000000000000" charset="-122"/>
            </a:endParaRPr>
          </a:p>
        </p:txBody>
      </p:sp>
    </p:spTree>
  </p:cSld>
  <p:clrMapOvr>
    <a:masterClrMapping/>
  </p:clrMapOvr>
  <p:transition advTm="2000">
    <p:wedge/>
  </p:transition>
</p:sldLayout>
</file>

<file path=ppt/slideMasters/_rels/slideMaster1.xml.rels><?xml version="1.0" encoding="UTF-8" standalone="yes"?>
<Relationships xmlns="http://schemas.openxmlformats.org/package/2006/relationships"><Relationship Id="rId4" Type="http://schemas.openxmlformats.org/officeDocument/2006/relationships/theme" Target="../theme/theme1.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tags" Target="../tags/tag1.xml"/><Relationship Id="rId6" Type="http://schemas.microsoft.com/office/2007/relationships/hdphoto" Target="../media/image7.wdp"/><Relationship Id="rId5" Type="http://schemas.openxmlformats.org/officeDocument/2006/relationships/image" Target="../media/image6.png"/><Relationship Id="rId4" Type="http://schemas.openxmlformats.org/officeDocument/2006/relationships/image" Target="../media/image5.png"/><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10.xml"/><Relationship Id="rId1"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11.xml"/><Relationship Id="rId1"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12.xml"/><Relationship Id="rId1" Type="http://schemas.openxmlformats.org/officeDocument/2006/relationships/image" Target="../media/image11.pn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14.xml"/><Relationship Id="rId1"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15.xml"/><Relationship Id="rId1" Type="http://schemas.openxmlformats.org/officeDocument/2006/relationships/image" Target="../media/image11.pn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17.xml"/><Relationship Id="rId1" Type="http://schemas.openxmlformats.org/officeDocument/2006/relationships/image" Target="../media/image11.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18.xml"/><Relationship Id="rId1" Type="http://schemas.openxmlformats.org/officeDocument/2006/relationships/image" Target="../media/image11.png"/></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19.xml"/></Relationships>
</file>

<file path=ppt/slides/_rels/slide2.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2.xml"/><Relationship Id="rId2" Type="http://schemas.openxmlformats.org/officeDocument/2006/relationships/image" Target="../media/image3.png"/><Relationship Id="rId1"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20.xml"/><Relationship Id="rId1" Type="http://schemas.openxmlformats.org/officeDocument/2006/relationships/image" Target="../media/image11.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21.xml"/><Relationship Id="rId1" Type="http://schemas.openxmlformats.org/officeDocument/2006/relationships/image" Target="../media/image11.png"/></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22.xml"/></Relationships>
</file>

<file path=ppt/slides/_rels/slide23.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tags" Target="../tags/tag23.xml"/><Relationship Id="rId2" Type="http://schemas.microsoft.com/office/2007/relationships/hdphoto" Target="../media/image9.wdp"/><Relationship Id="rId1" Type="http://schemas.openxmlformats.org/officeDocument/2006/relationships/image" Target="../media/image8.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24.xml"/><Relationship Id="rId1" Type="http://schemas.openxmlformats.org/officeDocument/2006/relationships/image" Target="../media/image12.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25.xml"/><Relationship Id="rId1" Type="http://schemas.openxmlformats.org/officeDocument/2006/relationships/image" Target="../media/image12.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26.xml"/><Relationship Id="rId1" Type="http://schemas.openxmlformats.org/officeDocument/2006/relationships/image" Target="../media/image11.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27.xml"/><Relationship Id="rId1" Type="http://schemas.openxmlformats.org/officeDocument/2006/relationships/image" Target="../media/image11.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28.xml"/><Relationship Id="rId1" Type="http://schemas.openxmlformats.org/officeDocument/2006/relationships/image" Target="../media/image11.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29.xml"/><Relationship Id="rId1" Type="http://schemas.openxmlformats.org/officeDocument/2006/relationships/image" Target="../media/image11.png"/></Relationships>
</file>

<file path=ppt/slides/_rels/slide3.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tags" Target="../tags/tag3.xml"/><Relationship Id="rId2" Type="http://schemas.microsoft.com/office/2007/relationships/hdphoto" Target="../media/image9.wdp"/><Relationship Id="rId1"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30.xml"/><Relationship Id="rId1" Type="http://schemas.openxmlformats.org/officeDocument/2006/relationships/image" Target="../media/image11.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31.xml"/><Relationship Id="rId1" Type="http://schemas.openxmlformats.org/officeDocument/2006/relationships/image" Target="../media/image11.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32.xml"/><Relationship Id="rId1" Type="http://schemas.openxmlformats.org/officeDocument/2006/relationships/image" Target="../media/image13.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33.xml"/><Relationship Id="rId1" Type="http://schemas.openxmlformats.org/officeDocument/2006/relationships/image" Target="../media/image13.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34.xml"/><Relationship Id="rId1" Type="http://schemas.openxmlformats.org/officeDocument/2006/relationships/image" Target="../media/image13.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35.xml"/><Relationship Id="rId1" Type="http://schemas.openxmlformats.org/officeDocument/2006/relationships/image" Target="../media/image13.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36.xml"/><Relationship Id="rId1" Type="http://schemas.openxmlformats.org/officeDocument/2006/relationships/image" Target="../media/image13.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37.xml"/><Relationship Id="rId1" Type="http://schemas.openxmlformats.org/officeDocument/2006/relationships/image" Target="../media/image14.png"/></Relationships>
</file>

<file path=ppt/slides/_rels/slide38.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tags" Target="../tags/tag38.xml"/><Relationship Id="rId2" Type="http://schemas.openxmlformats.org/officeDocument/2006/relationships/image" Target="../media/image16.png"/><Relationship Id="rId1" Type="http://schemas.openxmlformats.org/officeDocument/2006/relationships/image" Target="../media/image15.png"/></Relationships>
</file>

<file path=ppt/slides/_rels/slide39.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tags" Target="../tags/tag39.xml"/><Relationship Id="rId2" Type="http://schemas.openxmlformats.org/officeDocument/2006/relationships/image" Target="../media/image18.png"/><Relationship Id="rId1"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4.xml"/><Relationship Id="rId1" Type="http://schemas.openxmlformats.org/officeDocument/2006/relationships/image" Target="../media/image10.png"/></Relationships>
</file>

<file path=ppt/slides/_rels/slide40.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tags" Target="../tags/tag40.xml"/><Relationship Id="rId2" Type="http://schemas.openxmlformats.org/officeDocument/2006/relationships/image" Target="../media/image20.png"/><Relationship Id="rId1" Type="http://schemas.openxmlformats.org/officeDocument/2006/relationships/image" Target="../media/image19.png"/></Relationships>
</file>

<file path=ppt/slides/_rels/slide41.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tags" Target="../tags/tag41.xml"/><Relationship Id="rId6" Type="http://schemas.microsoft.com/office/2007/relationships/hdphoto" Target="../media/image7.wdp"/><Relationship Id="rId5" Type="http://schemas.openxmlformats.org/officeDocument/2006/relationships/image" Target="../media/image6.png"/><Relationship Id="rId4" Type="http://schemas.openxmlformats.org/officeDocument/2006/relationships/image" Target="../media/image5.png"/><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5.xml"/><Relationship Id="rId1"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6.xml"/><Relationship Id="rId1"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7.xml"/><Relationship Id="rId1"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8.xml"/><Relationship Id="rId1"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9.xml"/><Relationship Id="rId1"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图形"/>
          <p:cNvSpPr/>
          <p:nvPr/>
        </p:nvSpPr>
        <p:spPr>
          <a:xfrm>
            <a:off x="676910" y="276225"/>
            <a:ext cx="10838180" cy="6210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字魂58号-创中黑" panose="00000500000000000000" charset="-122"/>
            </a:endParaRPr>
          </a:p>
        </p:txBody>
      </p:sp>
      <p:pic>
        <p:nvPicPr>
          <p:cNvPr id="6" name="图形" descr="043be5165d6ea7264d80d616e8sd3564af"/>
          <p:cNvPicPr>
            <a:picLocks noChangeAspect="1"/>
          </p:cNvPicPr>
          <p:nvPr/>
        </p:nvPicPr>
        <p:blipFill>
          <a:blip r:embed="rId1"/>
          <a:srcRect t="59676" r="26227"/>
          <a:stretch>
            <a:fillRect/>
          </a:stretch>
        </p:blipFill>
        <p:spPr>
          <a:xfrm>
            <a:off x="0" y="4610735"/>
            <a:ext cx="5756910" cy="2247265"/>
          </a:xfrm>
          <a:prstGeom prst="rect">
            <a:avLst/>
          </a:prstGeom>
        </p:spPr>
      </p:pic>
      <p:pic>
        <p:nvPicPr>
          <p:cNvPr id="7" name="图形" descr="043be5165d6eadfdfd7264d80d616e83564af"/>
          <p:cNvPicPr>
            <a:picLocks noChangeAspect="1"/>
          </p:cNvPicPr>
          <p:nvPr/>
        </p:nvPicPr>
        <p:blipFill rotWithShape="1">
          <a:blip r:embed="rId2"/>
          <a:srcRect l="49245" t="2929" r="27901" b="77597"/>
          <a:stretch>
            <a:fillRect/>
          </a:stretch>
        </p:blipFill>
        <p:spPr>
          <a:xfrm>
            <a:off x="683894" y="302058"/>
            <a:ext cx="2194561" cy="1335540"/>
          </a:xfrm>
          <a:prstGeom prst="rect">
            <a:avLst/>
          </a:prstGeom>
        </p:spPr>
      </p:pic>
      <p:sp>
        <p:nvSpPr>
          <p:cNvPr id="9" name="图形"/>
          <p:cNvSpPr/>
          <p:nvPr/>
        </p:nvSpPr>
        <p:spPr>
          <a:xfrm>
            <a:off x="1691639" y="2162492"/>
            <a:ext cx="8808085" cy="2154436"/>
          </a:xfrm>
          <a:prstGeom prst="rect">
            <a:avLst/>
          </a:prstGeom>
        </p:spPr>
        <p:txBody>
          <a:bodyPr wrap="square" lIns="0" tIns="0" rIns="0" bIns="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7000" dirty="0">
                <a:ln w="28575">
                  <a:noFill/>
                </a:ln>
                <a:solidFill>
                  <a:srgbClr val="3CB0FC"/>
                </a:solidFill>
                <a:latin typeface="字魂联盟综艺体" panose="00000500000000000000" pitchFamily="2" charset="-122"/>
                <a:ea typeface="字魂联盟综艺体" panose="00000500000000000000" pitchFamily="2" charset="-122"/>
              </a:rPr>
              <a:t>职业生涯规划与</a:t>
            </a:r>
            <a:endParaRPr lang="en-US" altLang="zh-CN" sz="7000" dirty="0">
              <a:ln w="28575">
                <a:noFill/>
              </a:ln>
              <a:solidFill>
                <a:srgbClr val="3CB0FC"/>
              </a:solidFill>
              <a:latin typeface="字魂联盟综艺体" panose="00000500000000000000" pitchFamily="2" charset="-122"/>
              <a:ea typeface="字魂联盟综艺体" panose="00000500000000000000" pitchFamily="2" charset="-122"/>
            </a:endParaRPr>
          </a:p>
          <a:p>
            <a:pPr algn="ctr"/>
            <a:r>
              <a:rPr lang="zh-CN" altLang="en-US" sz="7000" dirty="0">
                <a:ln w="28575">
                  <a:noFill/>
                </a:ln>
                <a:solidFill>
                  <a:srgbClr val="3CB0FC"/>
                </a:solidFill>
                <a:latin typeface="字魂联盟综艺体" panose="00000500000000000000" pitchFamily="2" charset="-122"/>
                <a:ea typeface="字魂联盟综艺体" panose="00000500000000000000" pitchFamily="2" charset="-122"/>
              </a:rPr>
              <a:t>创新赋能</a:t>
            </a:r>
            <a:endParaRPr lang="zh-CN" altLang="en-US" sz="7000" dirty="0">
              <a:ln w="28575">
                <a:noFill/>
              </a:ln>
              <a:solidFill>
                <a:srgbClr val="3CB0FC"/>
              </a:solidFill>
              <a:latin typeface="字魂联盟综艺体" panose="00000500000000000000" pitchFamily="2" charset="-122"/>
              <a:ea typeface="字魂联盟综艺体" panose="00000500000000000000" pitchFamily="2" charset="-122"/>
            </a:endParaRPr>
          </a:p>
        </p:txBody>
      </p:sp>
      <p:sp>
        <p:nvSpPr>
          <p:cNvPr id="19" name="图形"/>
          <p:cNvSpPr/>
          <p:nvPr/>
        </p:nvSpPr>
        <p:spPr>
          <a:xfrm>
            <a:off x="3579493" y="1112836"/>
            <a:ext cx="5032375" cy="551180"/>
          </a:xfrm>
          <a:prstGeom prst="roundRect">
            <a:avLst>
              <a:gd name="adj" fmla="val 50000"/>
            </a:avLst>
          </a:prstGeom>
          <a:solidFill>
            <a:schemeClr val="accent6"/>
          </a:solidFill>
          <a:ln w="190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latin typeface="字魂联盟综艺体" panose="00000500000000000000" pitchFamily="2" charset="-122"/>
                <a:ea typeface="字魂联盟综艺体" panose="00000500000000000000" pitchFamily="2" charset="-122"/>
              </a:rPr>
              <a:t>项目八 感受创新的乐趣</a:t>
            </a:r>
            <a:endParaRPr lang="zh-CN" altLang="en-US" sz="2400" dirty="0">
              <a:solidFill>
                <a:schemeClr val="tx1"/>
              </a:solidFill>
              <a:latin typeface="字魂联盟综艺体" panose="00000500000000000000" pitchFamily="2" charset="-122"/>
              <a:ea typeface="字魂联盟综艺体" panose="00000500000000000000" pitchFamily="2" charset="-122"/>
              <a:cs typeface="字魂58号-创中黑" panose="00000500000000000000" charset="-122"/>
            </a:endParaRPr>
          </a:p>
        </p:txBody>
      </p:sp>
      <p:grpSp>
        <p:nvGrpSpPr>
          <p:cNvPr id="53" name="图形"/>
          <p:cNvGrpSpPr/>
          <p:nvPr/>
        </p:nvGrpSpPr>
        <p:grpSpPr>
          <a:xfrm>
            <a:off x="9655811" y="2661602"/>
            <a:ext cx="247650" cy="247650"/>
            <a:chOff x="17382" y="9144"/>
            <a:chExt cx="390" cy="390"/>
          </a:xfrm>
          <a:gradFill>
            <a:gsLst>
              <a:gs pos="38000">
                <a:srgbClr val="32A9FC"/>
              </a:gs>
              <a:gs pos="100000">
                <a:srgbClr val="72D3FC"/>
              </a:gs>
            </a:gsLst>
            <a:lin ang="5400000" scaled="0"/>
          </a:gradFill>
        </p:grpSpPr>
        <p:sp>
          <p:nvSpPr>
            <p:cNvPr id="54" name="图形"/>
            <p:cNvSpPr/>
            <p:nvPr/>
          </p:nvSpPr>
          <p:spPr>
            <a:xfrm>
              <a:off x="17382" y="9144"/>
              <a:ext cx="391" cy="39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字魂58号-创中黑" panose="00000500000000000000" charset="-122"/>
              </a:endParaRPr>
            </a:p>
          </p:txBody>
        </p:sp>
        <p:grpSp>
          <p:nvGrpSpPr>
            <p:cNvPr id="31" name="组合 30"/>
            <p:cNvGrpSpPr/>
            <p:nvPr/>
          </p:nvGrpSpPr>
          <p:grpSpPr>
            <a:xfrm>
              <a:off x="17513" y="9222"/>
              <a:ext cx="129" cy="219"/>
              <a:chOff x="373626" y="2399071"/>
              <a:chExt cx="235974" cy="393290"/>
            </a:xfrm>
            <a:grpFill/>
          </p:grpSpPr>
          <p:cxnSp>
            <p:nvCxnSpPr>
              <p:cNvPr id="56" name="图形"/>
              <p:cNvCxnSpPr/>
              <p:nvPr/>
            </p:nvCxnSpPr>
            <p:spPr>
              <a:xfrm>
                <a:off x="373626" y="2399071"/>
                <a:ext cx="235974" cy="196645"/>
              </a:xfrm>
              <a:prstGeom prst="line">
                <a:avLst/>
              </a:prstGeom>
              <a:grpFill/>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 name="图形"/>
              <p:cNvCxnSpPr/>
              <p:nvPr/>
            </p:nvCxnSpPr>
            <p:spPr>
              <a:xfrm flipH="1">
                <a:off x="373626" y="2595716"/>
                <a:ext cx="235974" cy="196645"/>
              </a:xfrm>
              <a:prstGeom prst="line">
                <a:avLst/>
              </a:prstGeom>
              <a:grpFill/>
              <a:ln w="19050">
                <a:solidFill>
                  <a:schemeClr val="bg1"/>
                </a:solidFill>
              </a:ln>
            </p:spPr>
            <p:style>
              <a:lnRef idx="1">
                <a:schemeClr val="accent1"/>
              </a:lnRef>
              <a:fillRef idx="0">
                <a:schemeClr val="accent1"/>
              </a:fillRef>
              <a:effectRef idx="0">
                <a:schemeClr val="accent1"/>
              </a:effectRef>
              <a:fontRef idx="minor">
                <a:schemeClr val="tx1"/>
              </a:fontRef>
            </p:style>
          </p:cxnSp>
        </p:grpSp>
      </p:grpSp>
      <p:grpSp>
        <p:nvGrpSpPr>
          <p:cNvPr id="33" name="图形"/>
          <p:cNvGrpSpPr/>
          <p:nvPr/>
        </p:nvGrpSpPr>
        <p:grpSpPr>
          <a:xfrm flipH="1">
            <a:off x="2205989" y="2660967"/>
            <a:ext cx="247650" cy="247650"/>
            <a:chOff x="17382" y="9144"/>
            <a:chExt cx="390" cy="390"/>
          </a:xfrm>
          <a:gradFill>
            <a:gsLst>
              <a:gs pos="38000">
                <a:srgbClr val="32A9FC"/>
              </a:gs>
              <a:gs pos="100000">
                <a:srgbClr val="72D3FC"/>
              </a:gs>
            </a:gsLst>
            <a:lin ang="5400000" scaled="0"/>
          </a:gradFill>
        </p:grpSpPr>
        <p:sp>
          <p:nvSpPr>
            <p:cNvPr id="34" name="图形"/>
            <p:cNvSpPr/>
            <p:nvPr/>
          </p:nvSpPr>
          <p:spPr>
            <a:xfrm>
              <a:off x="17382" y="9144"/>
              <a:ext cx="391" cy="39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字魂58号-创中黑" panose="00000500000000000000" charset="-122"/>
              </a:endParaRPr>
            </a:p>
          </p:txBody>
        </p:sp>
        <p:grpSp>
          <p:nvGrpSpPr>
            <p:cNvPr id="35" name="组合 34"/>
            <p:cNvGrpSpPr/>
            <p:nvPr/>
          </p:nvGrpSpPr>
          <p:grpSpPr>
            <a:xfrm>
              <a:off x="17513" y="9222"/>
              <a:ext cx="129" cy="219"/>
              <a:chOff x="373626" y="2399071"/>
              <a:chExt cx="235974" cy="393290"/>
            </a:xfrm>
            <a:grpFill/>
          </p:grpSpPr>
          <p:cxnSp>
            <p:nvCxnSpPr>
              <p:cNvPr id="36" name="图形"/>
              <p:cNvCxnSpPr/>
              <p:nvPr/>
            </p:nvCxnSpPr>
            <p:spPr>
              <a:xfrm>
                <a:off x="373626" y="2399071"/>
                <a:ext cx="235974" cy="196645"/>
              </a:xfrm>
              <a:prstGeom prst="line">
                <a:avLst/>
              </a:prstGeom>
              <a:grpFill/>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图形"/>
              <p:cNvCxnSpPr/>
              <p:nvPr/>
            </p:nvCxnSpPr>
            <p:spPr>
              <a:xfrm flipH="1">
                <a:off x="373626" y="2595716"/>
                <a:ext cx="235974" cy="196645"/>
              </a:xfrm>
              <a:prstGeom prst="line">
                <a:avLst/>
              </a:prstGeom>
              <a:grpFill/>
              <a:ln w="19050">
                <a:solidFill>
                  <a:schemeClr val="bg1"/>
                </a:solidFill>
              </a:ln>
            </p:spPr>
            <p:style>
              <a:lnRef idx="1">
                <a:schemeClr val="accent1"/>
              </a:lnRef>
              <a:fillRef idx="0">
                <a:schemeClr val="accent1"/>
              </a:fillRef>
              <a:effectRef idx="0">
                <a:schemeClr val="accent1"/>
              </a:effectRef>
              <a:fontRef idx="minor">
                <a:schemeClr val="tx1"/>
              </a:fontRef>
            </p:style>
          </p:cxnSp>
        </p:grpSp>
      </p:grpSp>
      <p:pic>
        <p:nvPicPr>
          <p:cNvPr id="40" name="图形" descr="白色logo"/>
          <p:cNvPicPr>
            <a:picLocks noChangeAspect="1"/>
          </p:cNvPicPr>
          <p:nvPr/>
        </p:nvPicPr>
        <p:blipFill>
          <a:blip r:embed="rId3"/>
          <a:stretch>
            <a:fillRect/>
          </a:stretch>
        </p:blipFill>
        <p:spPr>
          <a:xfrm>
            <a:off x="10135870" y="1188085"/>
            <a:ext cx="588645" cy="188595"/>
          </a:xfrm>
          <a:prstGeom prst="rect">
            <a:avLst/>
          </a:prstGeom>
        </p:spPr>
      </p:pic>
      <p:pic>
        <p:nvPicPr>
          <p:cNvPr id="13" name="图片 12"/>
          <p:cNvPicPr>
            <a:picLocks noChangeAspect="1"/>
          </p:cNvPicPr>
          <p:nvPr/>
        </p:nvPicPr>
        <p:blipFill rotWithShape="1">
          <a:blip r:embed="rId4" cstate="print">
            <a:extLst>
              <a:ext uri="{28A0092B-C50C-407E-A947-70E740481C1C}">
                <a14:useLocalDpi xmlns:a14="http://schemas.microsoft.com/office/drawing/2010/main" val="0"/>
              </a:ext>
            </a:extLst>
          </a:blip>
          <a:srcRect t="16604" b="22088"/>
          <a:stretch>
            <a:fillRect/>
          </a:stretch>
        </p:blipFill>
        <p:spPr>
          <a:xfrm>
            <a:off x="7991888" y="4191270"/>
            <a:ext cx="3523202" cy="2160000"/>
          </a:xfrm>
          <a:prstGeom prst="rect">
            <a:avLst/>
          </a:prstGeom>
        </p:spPr>
      </p:pic>
      <p:pic>
        <p:nvPicPr>
          <p:cNvPr id="41" name="图形" descr="043be5165d6ea7264d80d616e8sd3564af"/>
          <p:cNvPicPr>
            <a:picLocks noChangeAspect="1"/>
          </p:cNvPicPr>
          <p:nvPr/>
        </p:nvPicPr>
        <p:blipFill>
          <a:blip r:embed="rId5">
            <a:extLst>
              <a:ext uri="{BEBA8EAE-BF5A-486C-A8C5-ECC9F3942E4B}">
                <a14:imgProps xmlns:a14="http://schemas.microsoft.com/office/drawing/2010/main">
                  <a14:imgLayer r:embed="rId6">
                    <a14:imgEffect>
                      <a14:saturation sat="300000"/>
                    </a14:imgEffect>
                  </a14:imgLayer>
                </a14:imgProps>
              </a:ext>
            </a:extLst>
          </a:blip>
          <a:srcRect l="73515" t="27898"/>
          <a:stretch>
            <a:fillRect/>
          </a:stretch>
        </p:blipFill>
        <p:spPr>
          <a:xfrm flipV="1">
            <a:off x="10572115" y="0"/>
            <a:ext cx="1619885" cy="3150870"/>
          </a:xfrm>
          <a:prstGeom prst="rect">
            <a:avLst/>
          </a:prstGeom>
        </p:spPr>
      </p:pic>
    </p:spTree>
    <p:custDataLst>
      <p:tags r:id="rId7"/>
    </p:custDataLst>
  </p:cSld>
  <p:clrMapOvr>
    <a:masterClrMapping/>
  </p:clrMapOvr>
  <mc:AlternateContent xmlns:mc="http://schemas.openxmlformats.org/markup-compatibility/2006">
    <mc:Choice xmlns:p14="http://schemas.microsoft.com/office/powerpoint/2010/main" Requires="p14">
      <p:transition p14:dur="0" advTm="2000"/>
    </mc:Choice>
    <mc:Fallback>
      <p:transition advTm="200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346710" y="322217"/>
            <a:ext cx="2129790" cy="56360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zh-CN" altLang="en-US" sz="2400" dirty="0">
                <a:latin typeface="字魂联盟综艺体" panose="00000500000000000000" pitchFamily="2" charset="-122"/>
                <a:ea typeface="字魂联盟综艺体" panose="00000500000000000000" pitchFamily="2" charset="-122"/>
              </a:rPr>
              <a:t>任务一</a:t>
            </a:r>
            <a:endParaRPr lang="zh-CN" altLang="en-US" sz="2400" dirty="0">
              <a:latin typeface="字魂联盟综艺体" panose="00000500000000000000" pitchFamily="2" charset="-122"/>
              <a:ea typeface="字魂联盟综艺体" panose="00000500000000000000" pitchFamily="2" charset="-122"/>
            </a:endParaRPr>
          </a:p>
        </p:txBody>
      </p:sp>
      <p:sp>
        <p:nvSpPr>
          <p:cNvPr id="60" name="矩形 59"/>
          <p:cNvSpPr/>
          <p:nvPr/>
        </p:nvSpPr>
        <p:spPr>
          <a:xfrm>
            <a:off x="2476500" y="322217"/>
            <a:ext cx="9368790" cy="563608"/>
          </a:xfrm>
          <a:prstGeom prst="rect">
            <a:avLst/>
          </a:prstGeom>
          <a:solidFill>
            <a:srgbClr val="3CB0F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zh-CN" altLang="en-US" sz="2400" b="1" dirty="0">
                <a:latin typeface="字魂联盟综艺体" panose="00000500000000000000" pitchFamily="2" charset="-122"/>
                <a:ea typeface="字魂联盟综艺体" panose="00000500000000000000" pitchFamily="2" charset="-122"/>
              </a:rPr>
              <a:t>破冰游戏</a:t>
            </a:r>
            <a:r>
              <a:rPr lang="en-US" altLang="zh-CN" sz="2400" b="1" dirty="0">
                <a:latin typeface="字魂联盟综艺体" panose="00000500000000000000" pitchFamily="2" charset="-122"/>
                <a:ea typeface="字魂联盟综艺体" panose="00000500000000000000" pitchFamily="2" charset="-122"/>
              </a:rPr>
              <a:t>——</a:t>
            </a:r>
            <a:r>
              <a:rPr lang="zh-CN" altLang="en-US" sz="2400" b="1" dirty="0">
                <a:latin typeface="字魂联盟综艺体" panose="00000500000000000000" pitchFamily="2" charset="-122"/>
                <a:ea typeface="字魂联盟综艺体" panose="00000500000000000000" pitchFamily="2" charset="-122"/>
              </a:rPr>
              <a:t>独一无二的我</a:t>
            </a:r>
            <a:endParaRPr lang="zh-CN" altLang="en-US" sz="2400" b="1" spc="75" dirty="0">
              <a:solidFill>
                <a:schemeClr val="tx1">
                  <a:lumMod val="85000"/>
                  <a:lumOff val="15000"/>
                </a:schemeClr>
              </a:solidFill>
              <a:latin typeface="字魂联盟综艺体" panose="00000500000000000000" pitchFamily="2" charset="-122"/>
              <a:ea typeface="字魂联盟综艺体" panose="00000500000000000000" pitchFamily="2" charset="-122"/>
              <a:cs typeface="+mn-ea"/>
              <a:sym typeface="+mn-lt"/>
            </a:endParaRPr>
          </a:p>
        </p:txBody>
      </p:sp>
      <p:sp>
        <p:nvSpPr>
          <p:cNvPr id="61" name="图形"/>
          <p:cNvSpPr/>
          <p:nvPr/>
        </p:nvSpPr>
        <p:spPr>
          <a:xfrm>
            <a:off x="557212" y="514021"/>
            <a:ext cx="180000" cy="18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Normal" panose="020B0400000000000000" charset="-122"/>
            </a:endParaRPr>
          </a:p>
        </p:txBody>
      </p:sp>
      <p:sp>
        <p:nvSpPr>
          <p:cNvPr id="62" name="图形"/>
          <p:cNvSpPr/>
          <p:nvPr/>
        </p:nvSpPr>
        <p:spPr>
          <a:xfrm>
            <a:off x="2123145" y="514021"/>
            <a:ext cx="180000" cy="18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Normal" panose="020B0400000000000000" charset="-122"/>
            </a:endParaRPr>
          </a:p>
        </p:txBody>
      </p:sp>
      <p:sp>
        <p:nvSpPr>
          <p:cNvPr id="4" name="矩形: 圆角 3"/>
          <p:cNvSpPr/>
          <p:nvPr/>
        </p:nvSpPr>
        <p:spPr>
          <a:xfrm>
            <a:off x="737211" y="1279157"/>
            <a:ext cx="3952776" cy="563608"/>
          </a:xfrm>
          <a:prstGeom prst="roundRect">
            <a:avLst/>
          </a:prstGeom>
          <a:solidFill>
            <a:srgbClr val="FCA6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latin typeface="+mj-ea"/>
                <a:ea typeface="+mj-ea"/>
              </a:rPr>
              <a:t>二、经典破冰游戏介绍</a:t>
            </a:r>
            <a:endParaRPr lang="zh-CN" altLang="en-US" sz="2400" b="1" dirty="0">
              <a:latin typeface="+mj-ea"/>
              <a:ea typeface="+mj-ea"/>
            </a:endParaRPr>
          </a:p>
        </p:txBody>
      </p:sp>
      <p:sp>
        <p:nvSpPr>
          <p:cNvPr id="5" name="矩形 4"/>
          <p:cNvSpPr/>
          <p:nvPr/>
        </p:nvSpPr>
        <p:spPr>
          <a:xfrm>
            <a:off x="1064895" y="2593397"/>
            <a:ext cx="4682065" cy="3079497"/>
          </a:xfrm>
          <a:prstGeom prst="rect">
            <a:avLst/>
          </a:prstGeom>
        </p:spPr>
        <p:txBody>
          <a:bodyPr wrap="square">
            <a:spAutoFit/>
          </a:bodyPr>
          <a:lstStyle/>
          <a:p>
            <a:pPr>
              <a:lnSpc>
                <a:spcPct val="150000"/>
              </a:lnSpc>
            </a:pPr>
            <a:r>
              <a:rPr lang="zh-CN" altLang="en-US" sz="2200" dirty="0">
                <a:solidFill>
                  <a:srgbClr val="231F20"/>
                </a:solidFill>
                <a:latin typeface="+mj-ea"/>
                <a:ea typeface="+mj-ea"/>
              </a:rPr>
              <a:t>       一个好的破冰游戏应该是：符合团体的需要和兴趣；重视过程多于结果；鼓励参与及分享；让成员感到被接受及公平对待；通常会展现一个主题或要点；令人觉得有趣且富挑战性；没有对错之分。</a:t>
            </a:r>
            <a:endParaRPr lang="zh-CN" altLang="en-US" sz="2200" dirty="0">
              <a:latin typeface="+mj-ea"/>
              <a:ea typeface="+mj-ea"/>
            </a:endParaRPr>
          </a:p>
        </p:txBody>
      </p:sp>
      <p:pic>
        <p:nvPicPr>
          <p:cNvPr id="10" name="图片 9"/>
          <p:cNvPicPr>
            <a:picLocks noChangeAspect="1"/>
          </p:cNvPicPr>
          <p:nvPr/>
        </p:nvPicPr>
        <p:blipFill>
          <a:blip r:embed="rId1"/>
          <a:stretch>
            <a:fillRect/>
          </a:stretch>
        </p:blipFill>
        <p:spPr>
          <a:xfrm>
            <a:off x="6534836" y="2088077"/>
            <a:ext cx="4592269" cy="3960000"/>
          </a:xfrm>
          <a:prstGeom prst="rect">
            <a:avLst/>
          </a:prstGeom>
        </p:spPr>
      </p:pic>
    </p:spTree>
    <p:custDataLst>
      <p:tags r:id="rId2"/>
    </p:custDataLst>
  </p:cSld>
  <p:clrMapOvr>
    <a:masterClrMapping/>
  </p:clrMapOvr>
  <mc:AlternateContent xmlns:mc="http://schemas.openxmlformats.org/markup-compatibility/2006">
    <mc:Choice xmlns:p14="http://schemas.microsoft.com/office/powerpoint/2010/main" Requires="p14">
      <p:transition p14:dur="0" advTm="2000"/>
    </mc:Choice>
    <mc:Fallback>
      <p:transition advTm="200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3"/>
          <p:cNvSpPr/>
          <p:nvPr/>
        </p:nvSpPr>
        <p:spPr>
          <a:xfrm>
            <a:off x="737211" y="1279157"/>
            <a:ext cx="2881888" cy="563608"/>
          </a:xfrm>
          <a:prstGeom prst="roundRect">
            <a:avLst/>
          </a:prstGeom>
          <a:solidFill>
            <a:srgbClr val="6DD2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latin typeface="+mj-ea"/>
                <a:ea typeface="+mj-ea"/>
              </a:rPr>
              <a:t>（一）名字接龙</a:t>
            </a:r>
            <a:endParaRPr lang="zh-CN" altLang="en-US" sz="2400" b="1" dirty="0">
              <a:latin typeface="+mj-ea"/>
              <a:ea typeface="+mj-ea"/>
            </a:endParaRPr>
          </a:p>
        </p:txBody>
      </p:sp>
      <p:sp>
        <p:nvSpPr>
          <p:cNvPr id="5" name="矩形 4"/>
          <p:cNvSpPr/>
          <p:nvPr/>
        </p:nvSpPr>
        <p:spPr>
          <a:xfrm>
            <a:off x="5973354" y="3153864"/>
            <a:ext cx="5259328" cy="2571666"/>
          </a:xfrm>
          <a:prstGeom prst="rect">
            <a:avLst/>
          </a:prstGeom>
        </p:spPr>
        <p:txBody>
          <a:bodyPr wrap="square">
            <a:spAutoFit/>
          </a:bodyPr>
          <a:lstStyle/>
          <a:p>
            <a:pPr>
              <a:lnSpc>
                <a:spcPct val="150000"/>
              </a:lnSpc>
            </a:pPr>
            <a:r>
              <a:rPr lang="zh-CN" altLang="en-US" sz="2200" dirty="0">
                <a:latin typeface="+mj-ea"/>
                <a:ea typeface="+mj-ea"/>
              </a:rPr>
              <a:t>       参与者围成圆圈，通过依次重复前面所有人的名字，并添加自己名字的方式，进行自我介绍与相互认知。在重复过程中，参与者需关注他人名字与外貌，实现快速互相认识。</a:t>
            </a:r>
            <a:endParaRPr lang="zh-CN" altLang="en-US" sz="2200" dirty="0">
              <a:latin typeface="+mj-ea"/>
              <a:ea typeface="+mj-ea"/>
            </a:endParaRPr>
          </a:p>
        </p:txBody>
      </p:sp>
      <p:sp>
        <p:nvSpPr>
          <p:cNvPr id="11" name="矩形: 圆角 10"/>
          <p:cNvSpPr/>
          <p:nvPr/>
        </p:nvSpPr>
        <p:spPr>
          <a:xfrm>
            <a:off x="3844567" y="1279157"/>
            <a:ext cx="2881888" cy="563608"/>
          </a:xfrm>
          <a:prstGeom prst="roundRect">
            <a:avLst/>
          </a:prstGeom>
          <a:solidFill>
            <a:srgbClr val="BB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solidFill>
                  <a:srgbClr val="3CB0FC"/>
                </a:solidFill>
                <a:latin typeface="+mj-ea"/>
                <a:ea typeface="+mj-ea"/>
              </a:rPr>
              <a:t>1. </a:t>
            </a:r>
            <a:r>
              <a:rPr lang="zh-CN" altLang="en-US" sz="2400" b="1" dirty="0">
                <a:solidFill>
                  <a:srgbClr val="3CB0FC"/>
                </a:solidFill>
                <a:latin typeface="+mj-ea"/>
                <a:ea typeface="+mj-ea"/>
              </a:rPr>
              <a:t>游戏内容</a:t>
            </a:r>
            <a:endParaRPr lang="zh-CN" altLang="en-US" sz="2400" b="1" dirty="0">
              <a:solidFill>
                <a:srgbClr val="3CB0FC"/>
              </a:solidFill>
              <a:latin typeface="+mj-ea"/>
              <a:ea typeface="+mj-ea"/>
            </a:endParaRPr>
          </a:p>
        </p:txBody>
      </p:sp>
      <p:pic>
        <p:nvPicPr>
          <p:cNvPr id="13" name="图片 12"/>
          <p:cNvPicPr>
            <a:picLocks noChangeAspect="1"/>
          </p:cNvPicPr>
          <p:nvPr/>
        </p:nvPicPr>
        <p:blipFill>
          <a:blip r:embed="rId1"/>
          <a:stretch>
            <a:fillRect/>
          </a:stretch>
        </p:blipFill>
        <p:spPr>
          <a:xfrm>
            <a:off x="737211" y="2370488"/>
            <a:ext cx="4994022" cy="3600000"/>
          </a:xfrm>
          <a:prstGeom prst="rect">
            <a:avLst/>
          </a:prstGeom>
        </p:spPr>
      </p:pic>
      <p:sp>
        <p:nvSpPr>
          <p:cNvPr id="14" name="矩形 13"/>
          <p:cNvSpPr/>
          <p:nvPr/>
        </p:nvSpPr>
        <p:spPr>
          <a:xfrm>
            <a:off x="346710" y="322217"/>
            <a:ext cx="2129790" cy="56360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zh-CN" altLang="en-US" sz="2400" dirty="0">
                <a:latin typeface="字魂联盟综艺体" panose="00000500000000000000" pitchFamily="2" charset="-122"/>
                <a:ea typeface="字魂联盟综艺体" panose="00000500000000000000" pitchFamily="2" charset="-122"/>
              </a:rPr>
              <a:t>任务一</a:t>
            </a:r>
            <a:endParaRPr lang="zh-CN" altLang="en-US" sz="2400" dirty="0">
              <a:latin typeface="字魂联盟综艺体" panose="00000500000000000000" pitchFamily="2" charset="-122"/>
              <a:ea typeface="字魂联盟综艺体" panose="00000500000000000000" pitchFamily="2" charset="-122"/>
            </a:endParaRPr>
          </a:p>
        </p:txBody>
      </p:sp>
      <p:sp>
        <p:nvSpPr>
          <p:cNvPr id="15" name="矩形 14"/>
          <p:cNvSpPr/>
          <p:nvPr/>
        </p:nvSpPr>
        <p:spPr>
          <a:xfrm>
            <a:off x="2476500" y="322217"/>
            <a:ext cx="9368790" cy="563608"/>
          </a:xfrm>
          <a:prstGeom prst="rect">
            <a:avLst/>
          </a:prstGeom>
          <a:solidFill>
            <a:srgbClr val="3CB0F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zh-CN" altLang="en-US" sz="2400" b="1" dirty="0">
                <a:latin typeface="字魂联盟综艺体" panose="00000500000000000000" pitchFamily="2" charset="-122"/>
                <a:ea typeface="字魂联盟综艺体" panose="00000500000000000000" pitchFamily="2" charset="-122"/>
              </a:rPr>
              <a:t>破冰游戏</a:t>
            </a:r>
            <a:r>
              <a:rPr lang="en-US" altLang="zh-CN" sz="2400" b="1" dirty="0">
                <a:latin typeface="字魂联盟综艺体" panose="00000500000000000000" pitchFamily="2" charset="-122"/>
                <a:ea typeface="字魂联盟综艺体" panose="00000500000000000000" pitchFamily="2" charset="-122"/>
              </a:rPr>
              <a:t>——</a:t>
            </a:r>
            <a:r>
              <a:rPr lang="zh-CN" altLang="en-US" sz="2400" b="1" dirty="0">
                <a:latin typeface="字魂联盟综艺体" panose="00000500000000000000" pitchFamily="2" charset="-122"/>
                <a:ea typeface="字魂联盟综艺体" panose="00000500000000000000" pitchFamily="2" charset="-122"/>
              </a:rPr>
              <a:t>独一无二的我</a:t>
            </a:r>
            <a:endParaRPr lang="zh-CN" altLang="en-US" sz="2400" b="1" spc="75" dirty="0">
              <a:solidFill>
                <a:schemeClr val="tx1">
                  <a:lumMod val="85000"/>
                  <a:lumOff val="15000"/>
                </a:schemeClr>
              </a:solidFill>
              <a:latin typeface="字魂联盟综艺体" panose="00000500000000000000" pitchFamily="2" charset="-122"/>
              <a:ea typeface="字魂联盟综艺体" panose="00000500000000000000" pitchFamily="2" charset="-122"/>
              <a:cs typeface="+mn-ea"/>
              <a:sym typeface="+mn-lt"/>
            </a:endParaRPr>
          </a:p>
        </p:txBody>
      </p:sp>
      <p:sp>
        <p:nvSpPr>
          <p:cNvPr id="16" name="图形"/>
          <p:cNvSpPr/>
          <p:nvPr/>
        </p:nvSpPr>
        <p:spPr>
          <a:xfrm>
            <a:off x="557212" y="514021"/>
            <a:ext cx="180000" cy="18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Normal" panose="020B0400000000000000" charset="-122"/>
            </a:endParaRPr>
          </a:p>
        </p:txBody>
      </p:sp>
      <p:sp>
        <p:nvSpPr>
          <p:cNvPr id="17" name="图形"/>
          <p:cNvSpPr/>
          <p:nvPr/>
        </p:nvSpPr>
        <p:spPr>
          <a:xfrm>
            <a:off x="2123145" y="514021"/>
            <a:ext cx="180000" cy="18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Normal" panose="020B0400000000000000" charset="-122"/>
            </a:endParaRPr>
          </a:p>
        </p:txBody>
      </p:sp>
    </p:spTree>
    <p:custDataLst>
      <p:tags r:id="rId2"/>
    </p:custDataLst>
  </p:cSld>
  <p:clrMapOvr>
    <a:masterClrMapping/>
  </p:clrMapOvr>
  <mc:AlternateContent xmlns:mc="http://schemas.openxmlformats.org/markup-compatibility/2006">
    <mc:Choice xmlns:p14="http://schemas.microsoft.com/office/powerpoint/2010/main" Requires="p14">
      <p:transition p14:dur="0" advTm="2000"/>
    </mc:Choice>
    <mc:Fallback>
      <p:transition advTm="200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3"/>
          <p:cNvSpPr/>
          <p:nvPr/>
        </p:nvSpPr>
        <p:spPr>
          <a:xfrm>
            <a:off x="737211" y="1279157"/>
            <a:ext cx="2804886" cy="563608"/>
          </a:xfrm>
          <a:prstGeom prst="roundRect">
            <a:avLst/>
          </a:prstGeom>
          <a:solidFill>
            <a:srgbClr val="BB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solidFill>
                  <a:srgbClr val="3CB0FC"/>
                </a:solidFill>
                <a:latin typeface="+mj-ea"/>
                <a:ea typeface="+mj-ea"/>
              </a:rPr>
              <a:t>2. </a:t>
            </a:r>
            <a:r>
              <a:rPr lang="zh-CN" altLang="en-US" sz="2400" b="1" dirty="0">
                <a:solidFill>
                  <a:srgbClr val="3CB0FC"/>
                </a:solidFill>
                <a:latin typeface="+mj-ea"/>
                <a:ea typeface="+mj-ea"/>
              </a:rPr>
              <a:t>游戏目的</a:t>
            </a:r>
            <a:endParaRPr lang="zh-CN" altLang="en-US" sz="2400" b="1" dirty="0">
              <a:solidFill>
                <a:srgbClr val="3CB0FC"/>
              </a:solidFill>
              <a:latin typeface="+mj-ea"/>
              <a:ea typeface="+mj-ea"/>
            </a:endParaRPr>
          </a:p>
        </p:txBody>
      </p:sp>
      <p:sp>
        <p:nvSpPr>
          <p:cNvPr id="9" name="矩形 8"/>
          <p:cNvSpPr/>
          <p:nvPr/>
        </p:nvSpPr>
        <p:spPr>
          <a:xfrm>
            <a:off x="346710" y="322217"/>
            <a:ext cx="2129790" cy="56360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zh-CN" altLang="en-US" sz="2400" dirty="0">
                <a:latin typeface="字魂联盟综艺体" panose="00000500000000000000" pitchFamily="2" charset="-122"/>
                <a:ea typeface="字魂联盟综艺体" panose="00000500000000000000" pitchFamily="2" charset="-122"/>
              </a:rPr>
              <a:t>任务一</a:t>
            </a:r>
            <a:endParaRPr lang="zh-CN" altLang="en-US" sz="2400" dirty="0">
              <a:latin typeface="字魂联盟综艺体" panose="00000500000000000000" pitchFamily="2" charset="-122"/>
              <a:ea typeface="字魂联盟综艺体" panose="00000500000000000000" pitchFamily="2" charset="-122"/>
            </a:endParaRPr>
          </a:p>
        </p:txBody>
      </p:sp>
      <p:sp>
        <p:nvSpPr>
          <p:cNvPr id="11" name="矩形 10"/>
          <p:cNvSpPr/>
          <p:nvPr/>
        </p:nvSpPr>
        <p:spPr>
          <a:xfrm>
            <a:off x="2476500" y="322217"/>
            <a:ext cx="9368790" cy="563608"/>
          </a:xfrm>
          <a:prstGeom prst="rect">
            <a:avLst/>
          </a:prstGeom>
          <a:solidFill>
            <a:srgbClr val="3CB0F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zh-CN" altLang="en-US" sz="2400" b="1" dirty="0">
                <a:latin typeface="字魂联盟综艺体" panose="00000500000000000000" pitchFamily="2" charset="-122"/>
                <a:ea typeface="字魂联盟综艺体" panose="00000500000000000000" pitchFamily="2" charset="-122"/>
              </a:rPr>
              <a:t>破冰游戏</a:t>
            </a:r>
            <a:r>
              <a:rPr lang="en-US" altLang="zh-CN" sz="2400" b="1" dirty="0">
                <a:latin typeface="字魂联盟综艺体" panose="00000500000000000000" pitchFamily="2" charset="-122"/>
                <a:ea typeface="字魂联盟综艺体" panose="00000500000000000000" pitchFamily="2" charset="-122"/>
              </a:rPr>
              <a:t>——</a:t>
            </a:r>
            <a:r>
              <a:rPr lang="zh-CN" altLang="en-US" sz="2400" b="1" dirty="0">
                <a:latin typeface="字魂联盟综艺体" panose="00000500000000000000" pitchFamily="2" charset="-122"/>
                <a:ea typeface="字魂联盟综艺体" panose="00000500000000000000" pitchFamily="2" charset="-122"/>
              </a:rPr>
              <a:t>独一无二的我</a:t>
            </a:r>
            <a:endParaRPr lang="zh-CN" altLang="en-US" sz="2400" b="1" spc="75" dirty="0">
              <a:solidFill>
                <a:schemeClr val="tx1">
                  <a:lumMod val="85000"/>
                  <a:lumOff val="15000"/>
                </a:schemeClr>
              </a:solidFill>
              <a:latin typeface="字魂联盟综艺体" panose="00000500000000000000" pitchFamily="2" charset="-122"/>
              <a:ea typeface="字魂联盟综艺体" panose="00000500000000000000" pitchFamily="2" charset="-122"/>
              <a:cs typeface="+mn-ea"/>
              <a:sym typeface="+mn-lt"/>
            </a:endParaRPr>
          </a:p>
        </p:txBody>
      </p:sp>
      <p:sp>
        <p:nvSpPr>
          <p:cNvPr id="12" name="图形"/>
          <p:cNvSpPr/>
          <p:nvPr/>
        </p:nvSpPr>
        <p:spPr>
          <a:xfrm>
            <a:off x="557212" y="514021"/>
            <a:ext cx="180000" cy="18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Normal" panose="020B0400000000000000" charset="-122"/>
            </a:endParaRPr>
          </a:p>
        </p:txBody>
      </p:sp>
      <p:sp>
        <p:nvSpPr>
          <p:cNvPr id="13" name="图形"/>
          <p:cNvSpPr/>
          <p:nvPr/>
        </p:nvSpPr>
        <p:spPr>
          <a:xfrm>
            <a:off x="2123145" y="514021"/>
            <a:ext cx="180000" cy="18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Normal" panose="020B0400000000000000" charset="-122"/>
            </a:endParaRPr>
          </a:p>
        </p:txBody>
      </p:sp>
      <p:sp>
        <p:nvSpPr>
          <p:cNvPr id="14" name="矩形 13"/>
          <p:cNvSpPr/>
          <p:nvPr/>
        </p:nvSpPr>
        <p:spPr>
          <a:xfrm>
            <a:off x="5973354" y="2970982"/>
            <a:ext cx="5259328" cy="2571666"/>
          </a:xfrm>
          <a:prstGeom prst="rect">
            <a:avLst/>
          </a:prstGeom>
        </p:spPr>
        <p:txBody>
          <a:bodyPr wrap="square">
            <a:spAutoFit/>
          </a:bodyPr>
          <a:lstStyle/>
          <a:p>
            <a:pPr>
              <a:lnSpc>
                <a:spcPct val="150000"/>
              </a:lnSpc>
            </a:pPr>
            <a:r>
              <a:rPr lang="zh-CN" altLang="en-US" sz="2200" dirty="0">
                <a:latin typeface="+mj-ea"/>
                <a:ea typeface="+mj-ea"/>
              </a:rPr>
              <a:t>       （</a:t>
            </a:r>
            <a:r>
              <a:rPr lang="en-US" altLang="zh-CN" sz="2200" dirty="0">
                <a:latin typeface="+mj-ea"/>
                <a:ea typeface="+mj-ea"/>
              </a:rPr>
              <a:t>1</a:t>
            </a:r>
            <a:r>
              <a:rPr lang="zh-CN" altLang="en-US" sz="2200" dirty="0">
                <a:latin typeface="+mj-ea"/>
                <a:ea typeface="+mj-ea"/>
              </a:rPr>
              <a:t>）帮助参与者快速记住彼此的名字，减少因叫不出名字产生的尴尬。​</a:t>
            </a:r>
            <a:endParaRPr lang="zh-CN" altLang="en-US" sz="2200" dirty="0">
              <a:latin typeface="+mj-ea"/>
              <a:ea typeface="+mj-ea"/>
            </a:endParaRPr>
          </a:p>
          <a:p>
            <a:pPr>
              <a:lnSpc>
                <a:spcPct val="150000"/>
              </a:lnSpc>
            </a:pPr>
            <a:r>
              <a:rPr lang="zh-CN" altLang="en-US" sz="2200" dirty="0">
                <a:latin typeface="+mj-ea"/>
                <a:ea typeface="+mj-ea"/>
              </a:rPr>
              <a:t>       （</a:t>
            </a:r>
            <a:r>
              <a:rPr lang="en-US" altLang="zh-CN" sz="2200" dirty="0">
                <a:latin typeface="+mj-ea"/>
                <a:ea typeface="+mj-ea"/>
              </a:rPr>
              <a:t>2</a:t>
            </a:r>
            <a:r>
              <a:rPr lang="zh-CN" altLang="en-US" sz="2200" dirty="0">
                <a:latin typeface="+mj-ea"/>
                <a:ea typeface="+mj-ea"/>
              </a:rPr>
              <a:t>）通过倾听和重复他人的信息，促使参与者更加专注于彼此，增进对每个人特点的了解，减少陌生感。</a:t>
            </a:r>
            <a:endParaRPr lang="zh-CN" altLang="en-US" sz="2200" dirty="0">
              <a:latin typeface="+mj-ea"/>
              <a:ea typeface="+mj-ea"/>
            </a:endParaRPr>
          </a:p>
        </p:txBody>
      </p:sp>
      <p:pic>
        <p:nvPicPr>
          <p:cNvPr id="15" name="图片 14"/>
          <p:cNvPicPr>
            <a:picLocks noChangeAspect="1"/>
          </p:cNvPicPr>
          <p:nvPr/>
        </p:nvPicPr>
        <p:blipFill>
          <a:blip r:embed="rId1"/>
          <a:stretch>
            <a:fillRect/>
          </a:stretch>
        </p:blipFill>
        <p:spPr>
          <a:xfrm>
            <a:off x="737211" y="2370488"/>
            <a:ext cx="4994022" cy="3600000"/>
          </a:xfrm>
          <a:prstGeom prst="rect">
            <a:avLst/>
          </a:prstGeom>
        </p:spPr>
      </p:pic>
    </p:spTree>
    <p:custDataLst>
      <p:tags r:id="rId2"/>
    </p:custDataLst>
  </p:cSld>
  <p:clrMapOvr>
    <a:masterClrMapping/>
  </p:clrMapOvr>
  <mc:AlternateContent xmlns:mc="http://schemas.openxmlformats.org/markup-compatibility/2006">
    <mc:Choice xmlns:p14="http://schemas.microsoft.com/office/powerpoint/2010/main" Requires="p14">
      <p:transition p14:dur="0" advTm="2000"/>
    </mc:Choice>
    <mc:Fallback>
      <p:transition advTm="200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666462" y="2166157"/>
            <a:ext cx="10755353" cy="3849631"/>
          </a:xfrm>
          <a:prstGeom prst="rect">
            <a:avLst/>
          </a:prstGeom>
          <a:solidFill>
            <a:schemeClr val="bg1"/>
          </a:solidFill>
          <a:ln w="28575">
            <a:solidFill>
              <a:srgbClr val="3CB0F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圆角 3"/>
          <p:cNvSpPr/>
          <p:nvPr/>
        </p:nvSpPr>
        <p:spPr>
          <a:xfrm>
            <a:off x="737211" y="1279157"/>
            <a:ext cx="2804886" cy="563608"/>
          </a:xfrm>
          <a:prstGeom prst="roundRect">
            <a:avLst/>
          </a:prstGeom>
          <a:solidFill>
            <a:srgbClr val="BB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solidFill>
                  <a:srgbClr val="3CB0FC"/>
                </a:solidFill>
                <a:latin typeface="+mj-ea"/>
                <a:ea typeface="+mj-ea"/>
              </a:rPr>
              <a:t>3. </a:t>
            </a:r>
            <a:r>
              <a:rPr lang="zh-CN" altLang="en-US" sz="2400" b="1" dirty="0">
                <a:solidFill>
                  <a:srgbClr val="3CB0FC"/>
                </a:solidFill>
                <a:latin typeface="+mj-ea"/>
                <a:ea typeface="+mj-ea"/>
              </a:rPr>
              <a:t>游戏流程</a:t>
            </a:r>
            <a:endParaRPr lang="zh-CN" altLang="en-US" sz="2400" b="1" dirty="0">
              <a:solidFill>
                <a:srgbClr val="3CB0FC"/>
              </a:solidFill>
              <a:latin typeface="+mj-ea"/>
              <a:ea typeface="+mj-ea"/>
            </a:endParaRPr>
          </a:p>
        </p:txBody>
      </p:sp>
      <p:sp>
        <p:nvSpPr>
          <p:cNvPr id="9" name="矩形 8"/>
          <p:cNvSpPr/>
          <p:nvPr/>
        </p:nvSpPr>
        <p:spPr>
          <a:xfrm>
            <a:off x="346710" y="322217"/>
            <a:ext cx="2129790" cy="56360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zh-CN" altLang="en-US" sz="2400" dirty="0">
                <a:latin typeface="字魂联盟综艺体" panose="00000500000000000000" pitchFamily="2" charset="-122"/>
                <a:ea typeface="字魂联盟综艺体" panose="00000500000000000000" pitchFamily="2" charset="-122"/>
              </a:rPr>
              <a:t>任务一</a:t>
            </a:r>
            <a:endParaRPr lang="zh-CN" altLang="en-US" sz="2400" dirty="0">
              <a:latin typeface="字魂联盟综艺体" panose="00000500000000000000" pitchFamily="2" charset="-122"/>
              <a:ea typeface="字魂联盟综艺体" panose="00000500000000000000" pitchFamily="2" charset="-122"/>
            </a:endParaRPr>
          </a:p>
        </p:txBody>
      </p:sp>
      <p:sp>
        <p:nvSpPr>
          <p:cNvPr id="11" name="矩形 10"/>
          <p:cNvSpPr/>
          <p:nvPr/>
        </p:nvSpPr>
        <p:spPr>
          <a:xfrm>
            <a:off x="2476500" y="322217"/>
            <a:ext cx="9368790" cy="563608"/>
          </a:xfrm>
          <a:prstGeom prst="rect">
            <a:avLst/>
          </a:prstGeom>
          <a:solidFill>
            <a:srgbClr val="3CB0F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zh-CN" altLang="en-US" sz="2400" b="1" dirty="0">
                <a:latin typeface="字魂联盟综艺体" panose="00000500000000000000" pitchFamily="2" charset="-122"/>
                <a:ea typeface="字魂联盟综艺体" panose="00000500000000000000" pitchFamily="2" charset="-122"/>
              </a:rPr>
              <a:t>破冰游戏</a:t>
            </a:r>
            <a:r>
              <a:rPr lang="en-US" altLang="zh-CN" sz="2400" b="1" dirty="0">
                <a:latin typeface="字魂联盟综艺体" panose="00000500000000000000" pitchFamily="2" charset="-122"/>
                <a:ea typeface="字魂联盟综艺体" panose="00000500000000000000" pitchFamily="2" charset="-122"/>
              </a:rPr>
              <a:t>——</a:t>
            </a:r>
            <a:r>
              <a:rPr lang="zh-CN" altLang="en-US" sz="2400" b="1" dirty="0">
                <a:latin typeface="字魂联盟综艺体" panose="00000500000000000000" pitchFamily="2" charset="-122"/>
                <a:ea typeface="字魂联盟综艺体" panose="00000500000000000000" pitchFamily="2" charset="-122"/>
              </a:rPr>
              <a:t>独一无二的我</a:t>
            </a:r>
            <a:endParaRPr lang="zh-CN" altLang="en-US" sz="2400" b="1" spc="75" dirty="0">
              <a:solidFill>
                <a:schemeClr val="tx1">
                  <a:lumMod val="85000"/>
                  <a:lumOff val="15000"/>
                </a:schemeClr>
              </a:solidFill>
              <a:latin typeface="字魂联盟综艺体" panose="00000500000000000000" pitchFamily="2" charset="-122"/>
              <a:ea typeface="字魂联盟综艺体" panose="00000500000000000000" pitchFamily="2" charset="-122"/>
              <a:cs typeface="+mn-ea"/>
              <a:sym typeface="+mn-lt"/>
            </a:endParaRPr>
          </a:p>
        </p:txBody>
      </p:sp>
      <p:sp>
        <p:nvSpPr>
          <p:cNvPr id="12" name="图形"/>
          <p:cNvSpPr/>
          <p:nvPr/>
        </p:nvSpPr>
        <p:spPr>
          <a:xfrm>
            <a:off x="557212" y="514021"/>
            <a:ext cx="180000" cy="18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Normal" panose="020B0400000000000000" charset="-122"/>
            </a:endParaRPr>
          </a:p>
        </p:txBody>
      </p:sp>
      <p:sp>
        <p:nvSpPr>
          <p:cNvPr id="13" name="图形"/>
          <p:cNvSpPr/>
          <p:nvPr/>
        </p:nvSpPr>
        <p:spPr>
          <a:xfrm>
            <a:off x="2123145" y="514021"/>
            <a:ext cx="180000" cy="18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Normal" panose="020B0400000000000000" charset="-122"/>
            </a:endParaRPr>
          </a:p>
        </p:txBody>
      </p:sp>
      <p:sp>
        <p:nvSpPr>
          <p:cNvPr id="14" name="矩形 13"/>
          <p:cNvSpPr/>
          <p:nvPr/>
        </p:nvSpPr>
        <p:spPr>
          <a:xfrm>
            <a:off x="972400" y="2263607"/>
            <a:ext cx="10247199" cy="3587329"/>
          </a:xfrm>
          <a:prstGeom prst="rect">
            <a:avLst/>
          </a:prstGeom>
        </p:spPr>
        <p:txBody>
          <a:bodyPr wrap="square">
            <a:spAutoFit/>
          </a:bodyPr>
          <a:lstStyle/>
          <a:p>
            <a:pPr algn="just">
              <a:lnSpc>
                <a:spcPct val="150000"/>
              </a:lnSpc>
            </a:pPr>
            <a:r>
              <a:rPr lang="zh-CN" altLang="en-US" sz="2200" dirty="0">
                <a:latin typeface="+mj-ea"/>
                <a:ea typeface="+mj-ea"/>
              </a:rPr>
              <a:t>       （</a:t>
            </a:r>
            <a:r>
              <a:rPr lang="en-US" altLang="zh-CN" sz="2200" dirty="0">
                <a:latin typeface="+mj-ea"/>
                <a:ea typeface="+mj-ea"/>
              </a:rPr>
              <a:t>1</a:t>
            </a:r>
            <a:r>
              <a:rPr lang="zh-CN" altLang="en-US" sz="2200" dirty="0">
                <a:latin typeface="+mj-ea"/>
                <a:ea typeface="+mj-ea"/>
              </a:rPr>
              <a:t>）所有人围成圆圈，每个人先做简单的自我介绍，便于大家迅速记得自己的名字。</a:t>
            </a:r>
            <a:endParaRPr lang="zh-CN" altLang="en-US" sz="2200" dirty="0">
              <a:latin typeface="+mj-ea"/>
              <a:ea typeface="+mj-ea"/>
            </a:endParaRPr>
          </a:p>
          <a:p>
            <a:pPr algn="just">
              <a:lnSpc>
                <a:spcPct val="150000"/>
              </a:lnSpc>
            </a:pPr>
            <a:r>
              <a:rPr lang="zh-CN" altLang="en-US" sz="2200" dirty="0">
                <a:latin typeface="+mj-ea"/>
                <a:ea typeface="+mj-ea"/>
              </a:rPr>
              <a:t>       （</a:t>
            </a:r>
            <a:r>
              <a:rPr lang="en-US" altLang="zh-CN" sz="2200" dirty="0">
                <a:latin typeface="+mj-ea"/>
                <a:ea typeface="+mj-ea"/>
              </a:rPr>
              <a:t>2</a:t>
            </a:r>
            <a:r>
              <a:rPr lang="zh-CN" altLang="en-US" sz="2200" dirty="0">
                <a:latin typeface="+mj-ea"/>
                <a:ea typeface="+mj-ea"/>
              </a:rPr>
              <a:t>）从任意一位参与者开始，说出自己的名字，如我是“张三”，然后顺时针或者逆时针到下一个参与者，接着说“我是张三旁边的李四”，然后下一位，继续说“我是张三旁边的李四旁边的王五”</a:t>
            </a:r>
            <a:r>
              <a:rPr lang="en-US" altLang="zh-CN" sz="2200" dirty="0">
                <a:latin typeface="+mj-ea"/>
                <a:ea typeface="+mj-ea"/>
              </a:rPr>
              <a:t>……</a:t>
            </a:r>
            <a:r>
              <a:rPr lang="zh-CN" altLang="en-US" sz="2200" dirty="0">
                <a:latin typeface="+mj-ea"/>
                <a:ea typeface="+mj-ea"/>
              </a:rPr>
              <a:t>以此类推。</a:t>
            </a:r>
            <a:endParaRPr lang="zh-CN" altLang="en-US" sz="2200" dirty="0">
              <a:latin typeface="+mj-ea"/>
              <a:ea typeface="+mj-ea"/>
            </a:endParaRPr>
          </a:p>
          <a:p>
            <a:pPr algn="just">
              <a:lnSpc>
                <a:spcPct val="150000"/>
              </a:lnSpc>
            </a:pPr>
            <a:r>
              <a:rPr lang="zh-CN" altLang="en-US" sz="2200" dirty="0">
                <a:latin typeface="+mj-ea"/>
                <a:ea typeface="+mj-ea"/>
              </a:rPr>
              <a:t>       （</a:t>
            </a:r>
            <a:r>
              <a:rPr lang="en-US" altLang="zh-CN" sz="2200" dirty="0">
                <a:latin typeface="+mj-ea"/>
                <a:ea typeface="+mj-ea"/>
              </a:rPr>
              <a:t>3</a:t>
            </a:r>
            <a:r>
              <a:rPr lang="zh-CN" altLang="en-US" sz="2200" dirty="0">
                <a:latin typeface="+mj-ea"/>
                <a:ea typeface="+mj-ea"/>
              </a:rPr>
              <a:t>）当接龙到达最后一位参与者时，其需完整重复前面所有人的名字并加上自己的名字，完成整个游戏流程。</a:t>
            </a:r>
            <a:endParaRPr lang="zh-CN" altLang="en-US" sz="2200" dirty="0">
              <a:latin typeface="+mj-ea"/>
              <a:ea typeface="+mj-ea"/>
            </a:endParaRPr>
          </a:p>
        </p:txBody>
      </p:sp>
    </p:spTree>
    <p:custDataLst>
      <p:tags r:id="rId1"/>
    </p:custDataLst>
  </p:cSld>
  <p:clrMapOvr>
    <a:masterClrMapping/>
  </p:clrMapOvr>
  <mc:AlternateContent xmlns:mc="http://schemas.openxmlformats.org/markup-compatibility/2006">
    <mc:Choice xmlns:p14="http://schemas.microsoft.com/office/powerpoint/2010/main" Requires="p14">
      <p:transition p14:dur="0" advTm="2000"/>
    </mc:Choice>
    <mc:Fallback>
      <p:transition advTm="200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3"/>
          <p:cNvSpPr/>
          <p:nvPr/>
        </p:nvSpPr>
        <p:spPr>
          <a:xfrm>
            <a:off x="737211" y="1279157"/>
            <a:ext cx="2881888" cy="563608"/>
          </a:xfrm>
          <a:prstGeom prst="roundRect">
            <a:avLst/>
          </a:prstGeom>
          <a:solidFill>
            <a:srgbClr val="6DD2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latin typeface="+mj-ea"/>
                <a:ea typeface="+mj-ea"/>
              </a:rPr>
              <a:t>（二）关键词接龙</a:t>
            </a:r>
            <a:endParaRPr lang="zh-CN" altLang="en-US" sz="2400" b="1" dirty="0">
              <a:latin typeface="+mj-ea"/>
              <a:ea typeface="+mj-ea"/>
            </a:endParaRPr>
          </a:p>
        </p:txBody>
      </p:sp>
      <p:sp>
        <p:nvSpPr>
          <p:cNvPr id="5" name="矩形 4"/>
          <p:cNvSpPr/>
          <p:nvPr/>
        </p:nvSpPr>
        <p:spPr>
          <a:xfrm>
            <a:off x="5973354" y="3153864"/>
            <a:ext cx="5259328" cy="2063835"/>
          </a:xfrm>
          <a:prstGeom prst="rect">
            <a:avLst/>
          </a:prstGeom>
        </p:spPr>
        <p:txBody>
          <a:bodyPr wrap="square">
            <a:spAutoFit/>
          </a:bodyPr>
          <a:lstStyle/>
          <a:p>
            <a:pPr>
              <a:lnSpc>
                <a:spcPct val="150000"/>
              </a:lnSpc>
            </a:pPr>
            <a:r>
              <a:rPr lang="zh-CN" altLang="en-US" sz="2200" dirty="0">
                <a:latin typeface="+mj-ea"/>
                <a:ea typeface="+mj-ea"/>
              </a:rPr>
              <a:t>       每位参与者用一个关键词形容自己，后续参与者需要在前面所有关键词的基础上，再添加一个新的关键词来形容自己，且关键词不能重复。</a:t>
            </a:r>
            <a:endParaRPr lang="zh-CN" altLang="en-US" sz="2200" dirty="0">
              <a:latin typeface="+mj-ea"/>
              <a:ea typeface="+mj-ea"/>
            </a:endParaRPr>
          </a:p>
        </p:txBody>
      </p:sp>
      <p:sp>
        <p:nvSpPr>
          <p:cNvPr id="11" name="矩形: 圆角 10"/>
          <p:cNvSpPr/>
          <p:nvPr/>
        </p:nvSpPr>
        <p:spPr>
          <a:xfrm>
            <a:off x="3844567" y="1279157"/>
            <a:ext cx="2881888" cy="563608"/>
          </a:xfrm>
          <a:prstGeom prst="roundRect">
            <a:avLst/>
          </a:prstGeom>
          <a:solidFill>
            <a:srgbClr val="BB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solidFill>
                  <a:srgbClr val="3CB0FC"/>
                </a:solidFill>
                <a:latin typeface="+mj-ea"/>
                <a:ea typeface="+mj-ea"/>
              </a:rPr>
              <a:t>1. </a:t>
            </a:r>
            <a:r>
              <a:rPr lang="zh-CN" altLang="en-US" sz="2400" b="1" dirty="0">
                <a:solidFill>
                  <a:srgbClr val="3CB0FC"/>
                </a:solidFill>
                <a:latin typeface="+mj-ea"/>
                <a:ea typeface="+mj-ea"/>
              </a:rPr>
              <a:t>游戏内容</a:t>
            </a:r>
            <a:endParaRPr lang="zh-CN" altLang="en-US" sz="2400" b="1" dirty="0">
              <a:solidFill>
                <a:srgbClr val="3CB0FC"/>
              </a:solidFill>
              <a:latin typeface="+mj-ea"/>
              <a:ea typeface="+mj-ea"/>
            </a:endParaRPr>
          </a:p>
        </p:txBody>
      </p:sp>
      <p:pic>
        <p:nvPicPr>
          <p:cNvPr id="13" name="图片 12"/>
          <p:cNvPicPr>
            <a:picLocks noChangeAspect="1"/>
          </p:cNvPicPr>
          <p:nvPr/>
        </p:nvPicPr>
        <p:blipFill>
          <a:blip r:embed="rId1"/>
          <a:stretch>
            <a:fillRect/>
          </a:stretch>
        </p:blipFill>
        <p:spPr>
          <a:xfrm>
            <a:off x="737211" y="2370488"/>
            <a:ext cx="4994022" cy="3600000"/>
          </a:xfrm>
          <a:prstGeom prst="rect">
            <a:avLst/>
          </a:prstGeom>
        </p:spPr>
      </p:pic>
      <p:sp>
        <p:nvSpPr>
          <p:cNvPr id="14" name="矩形 13"/>
          <p:cNvSpPr/>
          <p:nvPr/>
        </p:nvSpPr>
        <p:spPr>
          <a:xfrm>
            <a:off x="346710" y="322217"/>
            <a:ext cx="2129790" cy="56360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zh-CN" altLang="en-US" sz="2400" dirty="0">
                <a:latin typeface="字魂联盟综艺体" panose="00000500000000000000" pitchFamily="2" charset="-122"/>
                <a:ea typeface="字魂联盟综艺体" panose="00000500000000000000" pitchFamily="2" charset="-122"/>
              </a:rPr>
              <a:t>任务一</a:t>
            </a:r>
            <a:endParaRPr lang="zh-CN" altLang="en-US" sz="2400" dirty="0">
              <a:latin typeface="字魂联盟综艺体" panose="00000500000000000000" pitchFamily="2" charset="-122"/>
              <a:ea typeface="字魂联盟综艺体" panose="00000500000000000000" pitchFamily="2" charset="-122"/>
            </a:endParaRPr>
          </a:p>
        </p:txBody>
      </p:sp>
      <p:sp>
        <p:nvSpPr>
          <p:cNvPr id="15" name="矩形 14"/>
          <p:cNvSpPr/>
          <p:nvPr/>
        </p:nvSpPr>
        <p:spPr>
          <a:xfrm>
            <a:off x="2476500" y="322217"/>
            <a:ext cx="9368790" cy="563608"/>
          </a:xfrm>
          <a:prstGeom prst="rect">
            <a:avLst/>
          </a:prstGeom>
          <a:solidFill>
            <a:srgbClr val="3CB0F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zh-CN" altLang="en-US" sz="2400" b="1" dirty="0">
                <a:latin typeface="字魂联盟综艺体" panose="00000500000000000000" pitchFamily="2" charset="-122"/>
                <a:ea typeface="字魂联盟综艺体" panose="00000500000000000000" pitchFamily="2" charset="-122"/>
              </a:rPr>
              <a:t>破冰游戏</a:t>
            </a:r>
            <a:r>
              <a:rPr lang="en-US" altLang="zh-CN" sz="2400" b="1" dirty="0">
                <a:latin typeface="字魂联盟综艺体" panose="00000500000000000000" pitchFamily="2" charset="-122"/>
                <a:ea typeface="字魂联盟综艺体" panose="00000500000000000000" pitchFamily="2" charset="-122"/>
              </a:rPr>
              <a:t>——</a:t>
            </a:r>
            <a:r>
              <a:rPr lang="zh-CN" altLang="en-US" sz="2400" b="1" dirty="0">
                <a:latin typeface="字魂联盟综艺体" panose="00000500000000000000" pitchFamily="2" charset="-122"/>
                <a:ea typeface="字魂联盟综艺体" panose="00000500000000000000" pitchFamily="2" charset="-122"/>
              </a:rPr>
              <a:t>独一无二的我</a:t>
            </a:r>
            <a:endParaRPr lang="zh-CN" altLang="en-US" sz="2400" b="1" spc="75" dirty="0">
              <a:solidFill>
                <a:schemeClr val="tx1">
                  <a:lumMod val="85000"/>
                  <a:lumOff val="15000"/>
                </a:schemeClr>
              </a:solidFill>
              <a:latin typeface="字魂联盟综艺体" panose="00000500000000000000" pitchFamily="2" charset="-122"/>
              <a:ea typeface="字魂联盟综艺体" panose="00000500000000000000" pitchFamily="2" charset="-122"/>
              <a:cs typeface="+mn-ea"/>
              <a:sym typeface="+mn-lt"/>
            </a:endParaRPr>
          </a:p>
        </p:txBody>
      </p:sp>
      <p:sp>
        <p:nvSpPr>
          <p:cNvPr id="16" name="图形"/>
          <p:cNvSpPr/>
          <p:nvPr/>
        </p:nvSpPr>
        <p:spPr>
          <a:xfrm>
            <a:off x="557212" y="514021"/>
            <a:ext cx="180000" cy="18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Normal" panose="020B0400000000000000" charset="-122"/>
            </a:endParaRPr>
          </a:p>
        </p:txBody>
      </p:sp>
      <p:sp>
        <p:nvSpPr>
          <p:cNvPr id="17" name="图形"/>
          <p:cNvSpPr/>
          <p:nvPr/>
        </p:nvSpPr>
        <p:spPr>
          <a:xfrm>
            <a:off x="2123145" y="514021"/>
            <a:ext cx="180000" cy="18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Normal" panose="020B0400000000000000" charset="-122"/>
            </a:endParaRPr>
          </a:p>
        </p:txBody>
      </p:sp>
    </p:spTree>
    <p:custDataLst>
      <p:tags r:id="rId2"/>
    </p:custDataLst>
  </p:cSld>
  <p:clrMapOvr>
    <a:masterClrMapping/>
  </p:clrMapOvr>
  <mc:AlternateContent xmlns:mc="http://schemas.openxmlformats.org/markup-compatibility/2006">
    <mc:Choice xmlns:p14="http://schemas.microsoft.com/office/powerpoint/2010/main" Requires="p14">
      <p:transition p14:dur="0" advTm="2000"/>
    </mc:Choice>
    <mc:Fallback>
      <p:transition advTm="200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3"/>
          <p:cNvSpPr/>
          <p:nvPr/>
        </p:nvSpPr>
        <p:spPr>
          <a:xfrm>
            <a:off x="737211" y="1279157"/>
            <a:ext cx="2804886" cy="563608"/>
          </a:xfrm>
          <a:prstGeom prst="roundRect">
            <a:avLst/>
          </a:prstGeom>
          <a:solidFill>
            <a:srgbClr val="BB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solidFill>
                  <a:srgbClr val="3CB0FC"/>
                </a:solidFill>
                <a:latin typeface="+mj-ea"/>
                <a:ea typeface="+mj-ea"/>
              </a:rPr>
              <a:t>2. </a:t>
            </a:r>
            <a:r>
              <a:rPr lang="zh-CN" altLang="en-US" sz="2400" b="1" dirty="0">
                <a:solidFill>
                  <a:srgbClr val="3CB0FC"/>
                </a:solidFill>
                <a:latin typeface="+mj-ea"/>
                <a:ea typeface="+mj-ea"/>
              </a:rPr>
              <a:t>游戏目的</a:t>
            </a:r>
            <a:endParaRPr lang="zh-CN" altLang="en-US" sz="2400" b="1" dirty="0">
              <a:solidFill>
                <a:srgbClr val="3CB0FC"/>
              </a:solidFill>
              <a:latin typeface="+mj-ea"/>
              <a:ea typeface="+mj-ea"/>
            </a:endParaRPr>
          </a:p>
        </p:txBody>
      </p:sp>
      <p:sp>
        <p:nvSpPr>
          <p:cNvPr id="9" name="矩形 8"/>
          <p:cNvSpPr/>
          <p:nvPr/>
        </p:nvSpPr>
        <p:spPr>
          <a:xfrm>
            <a:off x="346710" y="322217"/>
            <a:ext cx="2129790" cy="56360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zh-CN" altLang="en-US" sz="2400" dirty="0">
                <a:latin typeface="字魂联盟综艺体" panose="00000500000000000000" pitchFamily="2" charset="-122"/>
                <a:ea typeface="字魂联盟综艺体" panose="00000500000000000000" pitchFamily="2" charset="-122"/>
              </a:rPr>
              <a:t>任务一</a:t>
            </a:r>
            <a:endParaRPr lang="zh-CN" altLang="en-US" sz="2400" dirty="0">
              <a:latin typeface="字魂联盟综艺体" panose="00000500000000000000" pitchFamily="2" charset="-122"/>
              <a:ea typeface="字魂联盟综艺体" panose="00000500000000000000" pitchFamily="2" charset="-122"/>
            </a:endParaRPr>
          </a:p>
        </p:txBody>
      </p:sp>
      <p:sp>
        <p:nvSpPr>
          <p:cNvPr id="11" name="矩形 10"/>
          <p:cNvSpPr/>
          <p:nvPr/>
        </p:nvSpPr>
        <p:spPr>
          <a:xfrm>
            <a:off x="2476500" y="322217"/>
            <a:ext cx="9368790" cy="563608"/>
          </a:xfrm>
          <a:prstGeom prst="rect">
            <a:avLst/>
          </a:prstGeom>
          <a:solidFill>
            <a:srgbClr val="3CB0F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zh-CN" altLang="en-US" sz="2400" b="1" dirty="0">
                <a:latin typeface="字魂联盟综艺体" panose="00000500000000000000" pitchFamily="2" charset="-122"/>
                <a:ea typeface="字魂联盟综艺体" panose="00000500000000000000" pitchFamily="2" charset="-122"/>
              </a:rPr>
              <a:t>破冰游戏</a:t>
            </a:r>
            <a:r>
              <a:rPr lang="en-US" altLang="zh-CN" sz="2400" b="1" dirty="0">
                <a:latin typeface="字魂联盟综艺体" panose="00000500000000000000" pitchFamily="2" charset="-122"/>
                <a:ea typeface="字魂联盟综艺体" panose="00000500000000000000" pitchFamily="2" charset="-122"/>
              </a:rPr>
              <a:t>——</a:t>
            </a:r>
            <a:r>
              <a:rPr lang="zh-CN" altLang="en-US" sz="2400" b="1" dirty="0">
                <a:latin typeface="字魂联盟综艺体" panose="00000500000000000000" pitchFamily="2" charset="-122"/>
                <a:ea typeface="字魂联盟综艺体" panose="00000500000000000000" pitchFamily="2" charset="-122"/>
              </a:rPr>
              <a:t>独一无二的我</a:t>
            </a:r>
            <a:endParaRPr lang="zh-CN" altLang="en-US" sz="2400" b="1" spc="75" dirty="0">
              <a:solidFill>
                <a:schemeClr val="tx1">
                  <a:lumMod val="85000"/>
                  <a:lumOff val="15000"/>
                </a:schemeClr>
              </a:solidFill>
              <a:latin typeface="字魂联盟综艺体" panose="00000500000000000000" pitchFamily="2" charset="-122"/>
              <a:ea typeface="字魂联盟综艺体" panose="00000500000000000000" pitchFamily="2" charset="-122"/>
              <a:cs typeface="+mn-ea"/>
              <a:sym typeface="+mn-lt"/>
            </a:endParaRPr>
          </a:p>
        </p:txBody>
      </p:sp>
      <p:sp>
        <p:nvSpPr>
          <p:cNvPr id="12" name="图形"/>
          <p:cNvSpPr/>
          <p:nvPr/>
        </p:nvSpPr>
        <p:spPr>
          <a:xfrm>
            <a:off x="557212" y="514021"/>
            <a:ext cx="180000" cy="18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Normal" panose="020B0400000000000000" charset="-122"/>
            </a:endParaRPr>
          </a:p>
        </p:txBody>
      </p:sp>
      <p:sp>
        <p:nvSpPr>
          <p:cNvPr id="13" name="图形"/>
          <p:cNvSpPr/>
          <p:nvPr/>
        </p:nvSpPr>
        <p:spPr>
          <a:xfrm>
            <a:off x="2123145" y="514021"/>
            <a:ext cx="180000" cy="18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Normal" panose="020B0400000000000000" charset="-122"/>
            </a:endParaRPr>
          </a:p>
        </p:txBody>
      </p:sp>
      <p:sp>
        <p:nvSpPr>
          <p:cNvPr id="14" name="矩形 13"/>
          <p:cNvSpPr/>
          <p:nvPr/>
        </p:nvSpPr>
        <p:spPr>
          <a:xfrm>
            <a:off x="5973354" y="2970982"/>
            <a:ext cx="5259328" cy="2571666"/>
          </a:xfrm>
          <a:prstGeom prst="rect">
            <a:avLst/>
          </a:prstGeom>
        </p:spPr>
        <p:txBody>
          <a:bodyPr wrap="square">
            <a:spAutoFit/>
          </a:bodyPr>
          <a:lstStyle/>
          <a:p>
            <a:pPr>
              <a:lnSpc>
                <a:spcPct val="150000"/>
              </a:lnSpc>
            </a:pPr>
            <a:r>
              <a:rPr lang="zh-CN" altLang="en-US" sz="2200" dirty="0">
                <a:latin typeface="+mj-ea"/>
                <a:ea typeface="+mj-ea"/>
              </a:rPr>
              <a:t>       （</a:t>
            </a:r>
            <a:r>
              <a:rPr lang="en-US" altLang="zh-CN" sz="2200" dirty="0">
                <a:latin typeface="+mj-ea"/>
                <a:ea typeface="+mj-ea"/>
              </a:rPr>
              <a:t>1</a:t>
            </a:r>
            <a:r>
              <a:rPr lang="zh-CN" altLang="en-US" sz="2200" dirty="0">
                <a:latin typeface="+mj-ea"/>
                <a:ea typeface="+mj-ea"/>
              </a:rPr>
              <a:t>）让参与者通过关键词展现自己的特点，加深彼此对个人特质的印象。</a:t>
            </a:r>
            <a:endParaRPr lang="zh-CN" altLang="en-US" sz="2200" dirty="0">
              <a:latin typeface="+mj-ea"/>
              <a:ea typeface="+mj-ea"/>
            </a:endParaRPr>
          </a:p>
          <a:p>
            <a:pPr>
              <a:lnSpc>
                <a:spcPct val="150000"/>
              </a:lnSpc>
            </a:pPr>
            <a:r>
              <a:rPr lang="zh-CN" altLang="en-US" sz="2200" dirty="0">
                <a:latin typeface="+mj-ea"/>
                <a:ea typeface="+mj-ea"/>
              </a:rPr>
              <a:t>       （</a:t>
            </a:r>
            <a:r>
              <a:rPr lang="en-US" altLang="zh-CN" sz="2200" dirty="0">
                <a:latin typeface="+mj-ea"/>
                <a:ea typeface="+mj-ea"/>
              </a:rPr>
              <a:t>2</a:t>
            </a:r>
            <a:r>
              <a:rPr lang="zh-CN" altLang="en-US" sz="2200" dirty="0">
                <a:latin typeface="+mj-ea"/>
                <a:ea typeface="+mj-ea"/>
              </a:rPr>
              <a:t>）在接龙过程中，增强参与者的注意力和记忆力，同时在互动中营造轻松的氛围，促进相互认识和交流。</a:t>
            </a:r>
            <a:endParaRPr lang="zh-CN" altLang="en-US" sz="2200" dirty="0">
              <a:latin typeface="+mj-ea"/>
              <a:ea typeface="+mj-ea"/>
            </a:endParaRPr>
          </a:p>
        </p:txBody>
      </p:sp>
      <p:pic>
        <p:nvPicPr>
          <p:cNvPr id="15" name="图片 14"/>
          <p:cNvPicPr>
            <a:picLocks noChangeAspect="1"/>
          </p:cNvPicPr>
          <p:nvPr/>
        </p:nvPicPr>
        <p:blipFill>
          <a:blip r:embed="rId1"/>
          <a:stretch>
            <a:fillRect/>
          </a:stretch>
        </p:blipFill>
        <p:spPr>
          <a:xfrm>
            <a:off x="737211" y="2370488"/>
            <a:ext cx="4994022" cy="3600000"/>
          </a:xfrm>
          <a:prstGeom prst="rect">
            <a:avLst/>
          </a:prstGeom>
        </p:spPr>
      </p:pic>
    </p:spTree>
    <p:custDataLst>
      <p:tags r:id="rId2"/>
    </p:custDataLst>
  </p:cSld>
  <p:clrMapOvr>
    <a:masterClrMapping/>
  </p:clrMapOvr>
  <mc:AlternateContent xmlns:mc="http://schemas.openxmlformats.org/markup-compatibility/2006">
    <mc:Choice xmlns:p14="http://schemas.microsoft.com/office/powerpoint/2010/main" Requires="p14">
      <p:transition p14:dur="0" advTm="2000"/>
    </mc:Choice>
    <mc:Fallback>
      <p:transition advTm="200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718322" y="2577289"/>
            <a:ext cx="10755353" cy="2849078"/>
          </a:xfrm>
          <a:prstGeom prst="rect">
            <a:avLst/>
          </a:prstGeom>
          <a:solidFill>
            <a:schemeClr val="bg1"/>
          </a:solidFill>
          <a:ln w="28575">
            <a:solidFill>
              <a:srgbClr val="3CB0F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圆角 3"/>
          <p:cNvSpPr/>
          <p:nvPr/>
        </p:nvSpPr>
        <p:spPr>
          <a:xfrm>
            <a:off x="737211" y="1279157"/>
            <a:ext cx="2804886" cy="563608"/>
          </a:xfrm>
          <a:prstGeom prst="roundRect">
            <a:avLst/>
          </a:prstGeom>
          <a:solidFill>
            <a:srgbClr val="BB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solidFill>
                  <a:srgbClr val="3CB0FC"/>
                </a:solidFill>
                <a:latin typeface="+mj-ea"/>
                <a:ea typeface="+mj-ea"/>
              </a:rPr>
              <a:t>3. </a:t>
            </a:r>
            <a:r>
              <a:rPr lang="zh-CN" altLang="en-US" sz="2400" b="1" dirty="0">
                <a:solidFill>
                  <a:srgbClr val="3CB0FC"/>
                </a:solidFill>
                <a:latin typeface="+mj-ea"/>
                <a:ea typeface="+mj-ea"/>
              </a:rPr>
              <a:t>游戏流程</a:t>
            </a:r>
            <a:endParaRPr lang="zh-CN" altLang="en-US" sz="2400" b="1" dirty="0">
              <a:solidFill>
                <a:srgbClr val="3CB0FC"/>
              </a:solidFill>
              <a:latin typeface="+mj-ea"/>
              <a:ea typeface="+mj-ea"/>
            </a:endParaRPr>
          </a:p>
        </p:txBody>
      </p:sp>
      <p:sp>
        <p:nvSpPr>
          <p:cNvPr id="9" name="矩形 8"/>
          <p:cNvSpPr/>
          <p:nvPr/>
        </p:nvSpPr>
        <p:spPr>
          <a:xfrm>
            <a:off x="346710" y="322217"/>
            <a:ext cx="2129790" cy="56360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zh-CN" altLang="en-US" sz="2400" dirty="0">
                <a:latin typeface="字魂联盟综艺体" panose="00000500000000000000" pitchFamily="2" charset="-122"/>
                <a:ea typeface="字魂联盟综艺体" panose="00000500000000000000" pitchFamily="2" charset="-122"/>
              </a:rPr>
              <a:t>任务一</a:t>
            </a:r>
            <a:endParaRPr lang="zh-CN" altLang="en-US" sz="2400" dirty="0">
              <a:latin typeface="字魂联盟综艺体" panose="00000500000000000000" pitchFamily="2" charset="-122"/>
              <a:ea typeface="字魂联盟综艺体" panose="00000500000000000000" pitchFamily="2" charset="-122"/>
            </a:endParaRPr>
          </a:p>
        </p:txBody>
      </p:sp>
      <p:sp>
        <p:nvSpPr>
          <p:cNvPr id="11" name="矩形 10"/>
          <p:cNvSpPr/>
          <p:nvPr/>
        </p:nvSpPr>
        <p:spPr>
          <a:xfrm>
            <a:off x="2476500" y="322217"/>
            <a:ext cx="9368790" cy="563608"/>
          </a:xfrm>
          <a:prstGeom prst="rect">
            <a:avLst/>
          </a:prstGeom>
          <a:solidFill>
            <a:srgbClr val="3CB0F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zh-CN" altLang="en-US" sz="2400" b="1" dirty="0">
                <a:latin typeface="字魂联盟综艺体" panose="00000500000000000000" pitchFamily="2" charset="-122"/>
                <a:ea typeface="字魂联盟综艺体" panose="00000500000000000000" pitchFamily="2" charset="-122"/>
              </a:rPr>
              <a:t>破冰游戏</a:t>
            </a:r>
            <a:r>
              <a:rPr lang="en-US" altLang="zh-CN" sz="2400" b="1" dirty="0">
                <a:latin typeface="字魂联盟综艺体" panose="00000500000000000000" pitchFamily="2" charset="-122"/>
                <a:ea typeface="字魂联盟综艺体" panose="00000500000000000000" pitchFamily="2" charset="-122"/>
              </a:rPr>
              <a:t>——</a:t>
            </a:r>
            <a:r>
              <a:rPr lang="zh-CN" altLang="en-US" sz="2400" b="1" dirty="0">
                <a:latin typeface="字魂联盟综艺体" panose="00000500000000000000" pitchFamily="2" charset="-122"/>
                <a:ea typeface="字魂联盟综艺体" panose="00000500000000000000" pitchFamily="2" charset="-122"/>
              </a:rPr>
              <a:t>独一无二的我</a:t>
            </a:r>
            <a:endParaRPr lang="zh-CN" altLang="en-US" sz="2400" b="1" spc="75" dirty="0">
              <a:solidFill>
                <a:schemeClr val="tx1">
                  <a:lumMod val="85000"/>
                  <a:lumOff val="15000"/>
                </a:schemeClr>
              </a:solidFill>
              <a:latin typeface="字魂联盟综艺体" panose="00000500000000000000" pitchFamily="2" charset="-122"/>
              <a:ea typeface="字魂联盟综艺体" panose="00000500000000000000" pitchFamily="2" charset="-122"/>
              <a:cs typeface="+mn-ea"/>
              <a:sym typeface="+mn-lt"/>
            </a:endParaRPr>
          </a:p>
        </p:txBody>
      </p:sp>
      <p:sp>
        <p:nvSpPr>
          <p:cNvPr id="12" name="图形"/>
          <p:cNvSpPr/>
          <p:nvPr/>
        </p:nvSpPr>
        <p:spPr>
          <a:xfrm>
            <a:off x="557212" y="514021"/>
            <a:ext cx="180000" cy="18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Normal" panose="020B0400000000000000" charset="-122"/>
            </a:endParaRPr>
          </a:p>
        </p:txBody>
      </p:sp>
      <p:sp>
        <p:nvSpPr>
          <p:cNvPr id="13" name="图形"/>
          <p:cNvSpPr/>
          <p:nvPr/>
        </p:nvSpPr>
        <p:spPr>
          <a:xfrm>
            <a:off x="2123145" y="514021"/>
            <a:ext cx="180000" cy="18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Normal" panose="020B0400000000000000" charset="-122"/>
            </a:endParaRPr>
          </a:p>
        </p:txBody>
      </p:sp>
      <p:sp>
        <p:nvSpPr>
          <p:cNvPr id="14" name="矩形 13"/>
          <p:cNvSpPr/>
          <p:nvPr/>
        </p:nvSpPr>
        <p:spPr>
          <a:xfrm>
            <a:off x="972400" y="2610117"/>
            <a:ext cx="10247199" cy="2571666"/>
          </a:xfrm>
          <a:prstGeom prst="rect">
            <a:avLst/>
          </a:prstGeom>
        </p:spPr>
        <p:txBody>
          <a:bodyPr wrap="square">
            <a:spAutoFit/>
          </a:bodyPr>
          <a:lstStyle/>
          <a:p>
            <a:pPr algn="just">
              <a:lnSpc>
                <a:spcPct val="150000"/>
              </a:lnSpc>
            </a:pPr>
            <a:r>
              <a:rPr lang="zh-CN" altLang="en-US" sz="2200" dirty="0">
                <a:latin typeface="+mj-ea"/>
                <a:ea typeface="+mj-ea"/>
              </a:rPr>
              <a:t>       （</a:t>
            </a:r>
            <a:r>
              <a:rPr lang="en-US" altLang="zh-CN" sz="2200" dirty="0">
                <a:latin typeface="+mj-ea"/>
                <a:ea typeface="+mj-ea"/>
              </a:rPr>
              <a:t>1</a:t>
            </a:r>
            <a:r>
              <a:rPr lang="zh-CN" altLang="en-US" sz="2200" dirty="0">
                <a:latin typeface="+mj-ea"/>
                <a:ea typeface="+mj-ea"/>
              </a:rPr>
              <a:t>）主持人率先说出一个形容自己的关键词，如“开朗”。</a:t>
            </a:r>
            <a:endParaRPr lang="zh-CN" altLang="en-US" sz="2200" dirty="0">
              <a:latin typeface="+mj-ea"/>
              <a:ea typeface="+mj-ea"/>
            </a:endParaRPr>
          </a:p>
          <a:p>
            <a:pPr algn="just">
              <a:lnSpc>
                <a:spcPct val="150000"/>
              </a:lnSpc>
            </a:pPr>
            <a:r>
              <a:rPr lang="zh-CN" altLang="en-US" sz="2200" dirty="0">
                <a:latin typeface="+mj-ea"/>
                <a:ea typeface="+mj-ea"/>
              </a:rPr>
              <a:t>       （</a:t>
            </a:r>
            <a:r>
              <a:rPr lang="en-US" altLang="zh-CN" sz="2200" dirty="0">
                <a:latin typeface="+mj-ea"/>
                <a:ea typeface="+mj-ea"/>
              </a:rPr>
              <a:t>2</a:t>
            </a:r>
            <a:r>
              <a:rPr lang="zh-CN" altLang="en-US" sz="2200" dirty="0">
                <a:latin typeface="+mj-ea"/>
                <a:ea typeface="+mj-ea"/>
              </a:rPr>
              <a:t>）下一位参与者要重复前面的关键词，然后说出自己的关键词，如“开朗，热爱运动”</a:t>
            </a:r>
            <a:r>
              <a:rPr lang="en-US" altLang="zh-CN" sz="2200" dirty="0">
                <a:latin typeface="+mj-ea"/>
                <a:ea typeface="+mj-ea"/>
              </a:rPr>
              <a:t>……</a:t>
            </a:r>
            <a:r>
              <a:rPr lang="zh-CN" altLang="en-US" sz="2200" dirty="0">
                <a:latin typeface="+mj-ea"/>
                <a:ea typeface="+mj-ea"/>
              </a:rPr>
              <a:t>以此类推，参与者不断叠加关键词。</a:t>
            </a:r>
            <a:endParaRPr lang="zh-CN" altLang="en-US" sz="2200" dirty="0">
              <a:latin typeface="+mj-ea"/>
              <a:ea typeface="+mj-ea"/>
            </a:endParaRPr>
          </a:p>
          <a:p>
            <a:pPr algn="just">
              <a:lnSpc>
                <a:spcPct val="150000"/>
              </a:lnSpc>
            </a:pPr>
            <a:r>
              <a:rPr lang="zh-CN" altLang="en-US" sz="2200" dirty="0">
                <a:latin typeface="+mj-ea"/>
                <a:ea typeface="+mj-ea"/>
              </a:rPr>
              <a:t>       （</a:t>
            </a:r>
            <a:r>
              <a:rPr lang="en-US" altLang="zh-CN" sz="2200" dirty="0">
                <a:latin typeface="+mj-ea"/>
                <a:ea typeface="+mj-ea"/>
              </a:rPr>
              <a:t>3</a:t>
            </a:r>
            <a:r>
              <a:rPr lang="zh-CN" altLang="en-US" sz="2200" dirty="0">
                <a:latin typeface="+mj-ea"/>
                <a:ea typeface="+mj-ea"/>
              </a:rPr>
              <a:t>）如果有人忘记前面的关键词或者说出重复的关键词，则淘汰出局，最后留下的参与者获得小奖品。</a:t>
            </a:r>
            <a:endParaRPr lang="zh-CN" altLang="en-US" sz="2200" dirty="0">
              <a:latin typeface="+mj-ea"/>
              <a:ea typeface="+mj-ea"/>
            </a:endParaRPr>
          </a:p>
        </p:txBody>
      </p:sp>
    </p:spTree>
    <p:custDataLst>
      <p:tags r:id="rId1"/>
    </p:custDataLst>
  </p:cSld>
  <p:clrMapOvr>
    <a:masterClrMapping/>
  </p:clrMapOvr>
  <mc:AlternateContent xmlns:mc="http://schemas.openxmlformats.org/markup-compatibility/2006">
    <mc:Choice xmlns:p14="http://schemas.microsoft.com/office/powerpoint/2010/main" Requires="p14">
      <p:transition p14:dur="0" advTm="2000"/>
    </mc:Choice>
    <mc:Fallback>
      <p:transition advTm="200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3"/>
          <p:cNvSpPr/>
          <p:nvPr/>
        </p:nvSpPr>
        <p:spPr>
          <a:xfrm>
            <a:off x="737211" y="1279157"/>
            <a:ext cx="2881888" cy="563608"/>
          </a:xfrm>
          <a:prstGeom prst="roundRect">
            <a:avLst/>
          </a:prstGeom>
          <a:solidFill>
            <a:srgbClr val="6DD2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latin typeface="+mj-ea"/>
                <a:ea typeface="+mj-ea"/>
              </a:rPr>
              <a:t>（三）寻找同类</a:t>
            </a:r>
            <a:endParaRPr lang="zh-CN" altLang="en-US" sz="2400" b="1" dirty="0">
              <a:latin typeface="+mj-ea"/>
              <a:ea typeface="+mj-ea"/>
            </a:endParaRPr>
          </a:p>
        </p:txBody>
      </p:sp>
      <p:sp>
        <p:nvSpPr>
          <p:cNvPr id="5" name="矩形 4"/>
          <p:cNvSpPr/>
          <p:nvPr/>
        </p:nvSpPr>
        <p:spPr>
          <a:xfrm>
            <a:off x="5973354" y="2788103"/>
            <a:ext cx="5259328" cy="2571666"/>
          </a:xfrm>
          <a:prstGeom prst="rect">
            <a:avLst/>
          </a:prstGeom>
        </p:spPr>
        <p:txBody>
          <a:bodyPr wrap="square">
            <a:spAutoFit/>
          </a:bodyPr>
          <a:lstStyle/>
          <a:p>
            <a:pPr>
              <a:lnSpc>
                <a:spcPct val="150000"/>
              </a:lnSpc>
            </a:pPr>
            <a:r>
              <a:rPr lang="zh-CN" altLang="en-US" sz="2200" dirty="0">
                <a:latin typeface="+mj-ea"/>
                <a:ea typeface="+mj-ea"/>
              </a:rPr>
              <a:t>       主持人提前准备一些描述个人特征或喜好的卡片，如“喜欢看科幻电影”“会弹吉他”“养宠物”等，参与者随机抽取卡片，然后根据卡片内容寻找拥有相同特征或喜好的人，组成小组。</a:t>
            </a:r>
            <a:endParaRPr lang="zh-CN" altLang="en-US" sz="2200" dirty="0">
              <a:latin typeface="+mj-ea"/>
              <a:ea typeface="+mj-ea"/>
            </a:endParaRPr>
          </a:p>
        </p:txBody>
      </p:sp>
      <p:sp>
        <p:nvSpPr>
          <p:cNvPr id="11" name="矩形: 圆角 10"/>
          <p:cNvSpPr/>
          <p:nvPr/>
        </p:nvSpPr>
        <p:spPr>
          <a:xfrm>
            <a:off x="3844567" y="1279157"/>
            <a:ext cx="2881888" cy="563608"/>
          </a:xfrm>
          <a:prstGeom prst="roundRect">
            <a:avLst/>
          </a:prstGeom>
          <a:solidFill>
            <a:srgbClr val="BB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solidFill>
                  <a:srgbClr val="3CB0FC"/>
                </a:solidFill>
                <a:latin typeface="+mj-ea"/>
                <a:ea typeface="+mj-ea"/>
              </a:rPr>
              <a:t>1. </a:t>
            </a:r>
            <a:r>
              <a:rPr lang="zh-CN" altLang="en-US" sz="2400" b="1" dirty="0">
                <a:solidFill>
                  <a:srgbClr val="3CB0FC"/>
                </a:solidFill>
                <a:latin typeface="+mj-ea"/>
                <a:ea typeface="+mj-ea"/>
              </a:rPr>
              <a:t>游戏内容</a:t>
            </a:r>
            <a:endParaRPr lang="zh-CN" altLang="en-US" sz="2400" b="1" dirty="0">
              <a:solidFill>
                <a:srgbClr val="3CB0FC"/>
              </a:solidFill>
              <a:latin typeface="+mj-ea"/>
              <a:ea typeface="+mj-ea"/>
            </a:endParaRPr>
          </a:p>
        </p:txBody>
      </p:sp>
      <p:pic>
        <p:nvPicPr>
          <p:cNvPr id="13" name="图片 12"/>
          <p:cNvPicPr>
            <a:picLocks noChangeAspect="1"/>
          </p:cNvPicPr>
          <p:nvPr/>
        </p:nvPicPr>
        <p:blipFill>
          <a:blip r:embed="rId1"/>
          <a:stretch>
            <a:fillRect/>
          </a:stretch>
        </p:blipFill>
        <p:spPr>
          <a:xfrm>
            <a:off x="737211" y="2370488"/>
            <a:ext cx="4994022" cy="3600000"/>
          </a:xfrm>
          <a:prstGeom prst="rect">
            <a:avLst/>
          </a:prstGeom>
        </p:spPr>
      </p:pic>
      <p:sp>
        <p:nvSpPr>
          <p:cNvPr id="14" name="矩形 13"/>
          <p:cNvSpPr/>
          <p:nvPr/>
        </p:nvSpPr>
        <p:spPr>
          <a:xfrm>
            <a:off x="346710" y="322217"/>
            <a:ext cx="2129790" cy="56360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zh-CN" altLang="en-US" sz="2400" dirty="0">
                <a:latin typeface="字魂联盟综艺体" panose="00000500000000000000" pitchFamily="2" charset="-122"/>
                <a:ea typeface="字魂联盟综艺体" panose="00000500000000000000" pitchFamily="2" charset="-122"/>
              </a:rPr>
              <a:t>任务一</a:t>
            </a:r>
            <a:endParaRPr lang="zh-CN" altLang="en-US" sz="2400" dirty="0">
              <a:latin typeface="字魂联盟综艺体" panose="00000500000000000000" pitchFamily="2" charset="-122"/>
              <a:ea typeface="字魂联盟综艺体" panose="00000500000000000000" pitchFamily="2" charset="-122"/>
            </a:endParaRPr>
          </a:p>
        </p:txBody>
      </p:sp>
      <p:sp>
        <p:nvSpPr>
          <p:cNvPr id="15" name="矩形 14"/>
          <p:cNvSpPr/>
          <p:nvPr/>
        </p:nvSpPr>
        <p:spPr>
          <a:xfrm>
            <a:off x="2476500" y="322217"/>
            <a:ext cx="9368790" cy="563608"/>
          </a:xfrm>
          <a:prstGeom prst="rect">
            <a:avLst/>
          </a:prstGeom>
          <a:solidFill>
            <a:srgbClr val="3CB0F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zh-CN" altLang="en-US" sz="2400" b="1" dirty="0">
                <a:latin typeface="字魂联盟综艺体" panose="00000500000000000000" pitchFamily="2" charset="-122"/>
                <a:ea typeface="字魂联盟综艺体" panose="00000500000000000000" pitchFamily="2" charset="-122"/>
              </a:rPr>
              <a:t>破冰游戏</a:t>
            </a:r>
            <a:r>
              <a:rPr lang="en-US" altLang="zh-CN" sz="2400" b="1" dirty="0">
                <a:latin typeface="字魂联盟综艺体" panose="00000500000000000000" pitchFamily="2" charset="-122"/>
                <a:ea typeface="字魂联盟综艺体" panose="00000500000000000000" pitchFamily="2" charset="-122"/>
              </a:rPr>
              <a:t>——</a:t>
            </a:r>
            <a:r>
              <a:rPr lang="zh-CN" altLang="en-US" sz="2400" b="1" dirty="0">
                <a:latin typeface="字魂联盟综艺体" panose="00000500000000000000" pitchFamily="2" charset="-122"/>
                <a:ea typeface="字魂联盟综艺体" panose="00000500000000000000" pitchFamily="2" charset="-122"/>
              </a:rPr>
              <a:t>独一无二的我</a:t>
            </a:r>
            <a:endParaRPr lang="zh-CN" altLang="en-US" sz="2400" b="1" spc="75" dirty="0">
              <a:solidFill>
                <a:schemeClr val="tx1">
                  <a:lumMod val="85000"/>
                  <a:lumOff val="15000"/>
                </a:schemeClr>
              </a:solidFill>
              <a:latin typeface="字魂联盟综艺体" panose="00000500000000000000" pitchFamily="2" charset="-122"/>
              <a:ea typeface="字魂联盟综艺体" panose="00000500000000000000" pitchFamily="2" charset="-122"/>
              <a:cs typeface="+mn-ea"/>
              <a:sym typeface="+mn-lt"/>
            </a:endParaRPr>
          </a:p>
        </p:txBody>
      </p:sp>
      <p:sp>
        <p:nvSpPr>
          <p:cNvPr id="16" name="图形"/>
          <p:cNvSpPr/>
          <p:nvPr/>
        </p:nvSpPr>
        <p:spPr>
          <a:xfrm>
            <a:off x="557212" y="514021"/>
            <a:ext cx="180000" cy="18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Normal" panose="020B0400000000000000" charset="-122"/>
            </a:endParaRPr>
          </a:p>
        </p:txBody>
      </p:sp>
      <p:sp>
        <p:nvSpPr>
          <p:cNvPr id="17" name="图形"/>
          <p:cNvSpPr/>
          <p:nvPr/>
        </p:nvSpPr>
        <p:spPr>
          <a:xfrm>
            <a:off x="2123145" y="514021"/>
            <a:ext cx="180000" cy="18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Normal" panose="020B0400000000000000" charset="-122"/>
            </a:endParaRPr>
          </a:p>
        </p:txBody>
      </p:sp>
    </p:spTree>
    <p:custDataLst>
      <p:tags r:id="rId2"/>
    </p:custDataLst>
  </p:cSld>
  <p:clrMapOvr>
    <a:masterClrMapping/>
  </p:clrMapOvr>
  <mc:AlternateContent xmlns:mc="http://schemas.openxmlformats.org/markup-compatibility/2006">
    <mc:Choice xmlns:p14="http://schemas.microsoft.com/office/powerpoint/2010/main" Requires="p14">
      <p:transition p14:dur="0" advTm="2000"/>
    </mc:Choice>
    <mc:Fallback>
      <p:transition advTm="200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3"/>
          <p:cNvSpPr/>
          <p:nvPr/>
        </p:nvSpPr>
        <p:spPr>
          <a:xfrm>
            <a:off x="737211" y="1279157"/>
            <a:ext cx="2804886" cy="563608"/>
          </a:xfrm>
          <a:prstGeom prst="roundRect">
            <a:avLst/>
          </a:prstGeom>
          <a:solidFill>
            <a:srgbClr val="BB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solidFill>
                  <a:srgbClr val="3CB0FC"/>
                </a:solidFill>
                <a:latin typeface="+mj-ea"/>
                <a:ea typeface="+mj-ea"/>
              </a:rPr>
              <a:t>2. </a:t>
            </a:r>
            <a:r>
              <a:rPr lang="zh-CN" altLang="en-US" sz="2400" b="1" dirty="0">
                <a:solidFill>
                  <a:srgbClr val="3CB0FC"/>
                </a:solidFill>
                <a:latin typeface="+mj-ea"/>
                <a:ea typeface="+mj-ea"/>
              </a:rPr>
              <a:t>游戏目的</a:t>
            </a:r>
            <a:endParaRPr lang="zh-CN" altLang="en-US" sz="2400" b="1" dirty="0">
              <a:solidFill>
                <a:srgbClr val="3CB0FC"/>
              </a:solidFill>
              <a:latin typeface="+mj-ea"/>
              <a:ea typeface="+mj-ea"/>
            </a:endParaRPr>
          </a:p>
        </p:txBody>
      </p:sp>
      <p:sp>
        <p:nvSpPr>
          <p:cNvPr id="9" name="矩形 8"/>
          <p:cNvSpPr/>
          <p:nvPr/>
        </p:nvSpPr>
        <p:spPr>
          <a:xfrm>
            <a:off x="346710" y="322217"/>
            <a:ext cx="2129790" cy="56360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zh-CN" altLang="en-US" sz="2400" dirty="0">
                <a:latin typeface="字魂联盟综艺体" panose="00000500000000000000" pitchFamily="2" charset="-122"/>
                <a:ea typeface="字魂联盟综艺体" panose="00000500000000000000" pitchFamily="2" charset="-122"/>
              </a:rPr>
              <a:t>任务一</a:t>
            </a:r>
            <a:endParaRPr lang="zh-CN" altLang="en-US" sz="2400" dirty="0">
              <a:latin typeface="字魂联盟综艺体" panose="00000500000000000000" pitchFamily="2" charset="-122"/>
              <a:ea typeface="字魂联盟综艺体" panose="00000500000000000000" pitchFamily="2" charset="-122"/>
            </a:endParaRPr>
          </a:p>
        </p:txBody>
      </p:sp>
      <p:sp>
        <p:nvSpPr>
          <p:cNvPr id="11" name="矩形 10"/>
          <p:cNvSpPr/>
          <p:nvPr/>
        </p:nvSpPr>
        <p:spPr>
          <a:xfrm>
            <a:off x="2476500" y="322217"/>
            <a:ext cx="9368790" cy="563608"/>
          </a:xfrm>
          <a:prstGeom prst="rect">
            <a:avLst/>
          </a:prstGeom>
          <a:solidFill>
            <a:srgbClr val="3CB0F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zh-CN" altLang="en-US" sz="2400" b="1" dirty="0">
                <a:latin typeface="字魂联盟综艺体" panose="00000500000000000000" pitchFamily="2" charset="-122"/>
                <a:ea typeface="字魂联盟综艺体" panose="00000500000000000000" pitchFamily="2" charset="-122"/>
              </a:rPr>
              <a:t>破冰游戏</a:t>
            </a:r>
            <a:r>
              <a:rPr lang="en-US" altLang="zh-CN" sz="2400" b="1" dirty="0">
                <a:latin typeface="字魂联盟综艺体" panose="00000500000000000000" pitchFamily="2" charset="-122"/>
                <a:ea typeface="字魂联盟综艺体" panose="00000500000000000000" pitchFamily="2" charset="-122"/>
              </a:rPr>
              <a:t>——</a:t>
            </a:r>
            <a:r>
              <a:rPr lang="zh-CN" altLang="en-US" sz="2400" b="1" dirty="0">
                <a:latin typeface="字魂联盟综艺体" panose="00000500000000000000" pitchFamily="2" charset="-122"/>
                <a:ea typeface="字魂联盟综艺体" panose="00000500000000000000" pitchFamily="2" charset="-122"/>
              </a:rPr>
              <a:t>独一无二的我</a:t>
            </a:r>
            <a:endParaRPr lang="zh-CN" altLang="en-US" sz="2400" b="1" spc="75" dirty="0">
              <a:solidFill>
                <a:schemeClr val="tx1">
                  <a:lumMod val="85000"/>
                  <a:lumOff val="15000"/>
                </a:schemeClr>
              </a:solidFill>
              <a:latin typeface="字魂联盟综艺体" panose="00000500000000000000" pitchFamily="2" charset="-122"/>
              <a:ea typeface="字魂联盟综艺体" panose="00000500000000000000" pitchFamily="2" charset="-122"/>
              <a:cs typeface="+mn-ea"/>
              <a:sym typeface="+mn-lt"/>
            </a:endParaRPr>
          </a:p>
        </p:txBody>
      </p:sp>
      <p:sp>
        <p:nvSpPr>
          <p:cNvPr id="12" name="图形"/>
          <p:cNvSpPr/>
          <p:nvPr/>
        </p:nvSpPr>
        <p:spPr>
          <a:xfrm>
            <a:off x="557212" y="514021"/>
            <a:ext cx="180000" cy="18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Normal" panose="020B0400000000000000" charset="-122"/>
            </a:endParaRPr>
          </a:p>
        </p:txBody>
      </p:sp>
      <p:sp>
        <p:nvSpPr>
          <p:cNvPr id="13" name="图形"/>
          <p:cNvSpPr/>
          <p:nvPr/>
        </p:nvSpPr>
        <p:spPr>
          <a:xfrm>
            <a:off x="2123145" y="514021"/>
            <a:ext cx="180000" cy="18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Normal" panose="020B0400000000000000" charset="-122"/>
            </a:endParaRPr>
          </a:p>
        </p:txBody>
      </p:sp>
      <p:sp>
        <p:nvSpPr>
          <p:cNvPr id="14" name="矩形 13"/>
          <p:cNvSpPr/>
          <p:nvPr/>
        </p:nvSpPr>
        <p:spPr>
          <a:xfrm>
            <a:off x="6011855" y="2537845"/>
            <a:ext cx="5259328" cy="3079497"/>
          </a:xfrm>
          <a:prstGeom prst="rect">
            <a:avLst/>
          </a:prstGeom>
        </p:spPr>
        <p:txBody>
          <a:bodyPr wrap="square">
            <a:spAutoFit/>
          </a:bodyPr>
          <a:lstStyle/>
          <a:p>
            <a:pPr>
              <a:lnSpc>
                <a:spcPct val="150000"/>
              </a:lnSpc>
            </a:pPr>
            <a:r>
              <a:rPr lang="zh-CN" altLang="en-US" sz="2200" dirty="0">
                <a:latin typeface="+mj-ea"/>
                <a:ea typeface="+mj-ea"/>
              </a:rPr>
              <a:t>       （</a:t>
            </a:r>
            <a:r>
              <a:rPr lang="en-US" altLang="zh-CN" sz="2200" dirty="0">
                <a:latin typeface="+mj-ea"/>
                <a:ea typeface="+mj-ea"/>
              </a:rPr>
              <a:t>1</a:t>
            </a:r>
            <a:r>
              <a:rPr lang="zh-CN" altLang="en-US" sz="2200" dirty="0">
                <a:latin typeface="+mj-ea"/>
                <a:ea typeface="+mj-ea"/>
              </a:rPr>
              <a:t>）以共同的特征或喜好为纽带，快速将参与者分组，方便大家在小组内深入交流，认识更多志同道合的伙伴。</a:t>
            </a:r>
            <a:endParaRPr lang="zh-CN" altLang="en-US" sz="2200" dirty="0">
              <a:latin typeface="+mj-ea"/>
              <a:ea typeface="+mj-ea"/>
            </a:endParaRPr>
          </a:p>
          <a:p>
            <a:pPr>
              <a:lnSpc>
                <a:spcPct val="150000"/>
              </a:lnSpc>
            </a:pPr>
            <a:r>
              <a:rPr lang="zh-CN" altLang="en-US" sz="2200" dirty="0">
                <a:latin typeface="+mj-ea"/>
                <a:ea typeface="+mj-ea"/>
              </a:rPr>
              <a:t>       （</a:t>
            </a:r>
            <a:r>
              <a:rPr lang="en-US" altLang="zh-CN" sz="2200" dirty="0">
                <a:latin typeface="+mj-ea"/>
                <a:ea typeface="+mj-ea"/>
              </a:rPr>
              <a:t>2</a:t>
            </a:r>
            <a:r>
              <a:rPr lang="zh-CN" altLang="en-US" sz="2200" dirty="0">
                <a:latin typeface="+mj-ea"/>
                <a:ea typeface="+mj-ea"/>
              </a:rPr>
              <a:t>）通过分享经历和故事，进一步加深彼此的了解，发现更多共同话题，为后续的互动和合作奠定基础。</a:t>
            </a:r>
            <a:endParaRPr lang="zh-CN" altLang="en-US" sz="2200" dirty="0">
              <a:latin typeface="+mj-ea"/>
              <a:ea typeface="+mj-ea"/>
            </a:endParaRPr>
          </a:p>
        </p:txBody>
      </p:sp>
      <p:pic>
        <p:nvPicPr>
          <p:cNvPr id="15" name="图片 14"/>
          <p:cNvPicPr>
            <a:picLocks noChangeAspect="1"/>
          </p:cNvPicPr>
          <p:nvPr/>
        </p:nvPicPr>
        <p:blipFill>
          <a:blip r:embed="rId1"/>
          <a:stretch>
            <a:fillRect/>
          </a:stretch>
        </p:blipFill>
        <p:spPr>
          <a:xfrm>
            <a:off x="737211" y="2370488"/>
            <a:ext cx="4994022" cy="3600000"/>
          </a:xfrm>
          <a:prstGeom prst="rect">
            <a:avLst/>
          </a:prstGeom>
        </p:spPr>
      </p:pic>
    </p:spTree>
    <p:custDataLst>
      <p:tags r:id="rId2"/>
    </p:custDataLst>
  </p:cSld>
  <p:clrMapOvr>
    <a:masterClrMapping/>
  </p:clrMapOvr>
  <mc:AlternateContent xmlns:mc="http://schemas.openxmlformats.org/markup-compatibility/2006">
    <mc:Choice xmlns:p14="http://schemas.microsoft.com/office/powerpoint/2010/main" Requires="p14">
      <p:transition p14:dur="0" advTm="2000"/>
    </mc:Choice>
    <mc:Fallback>
      <p:transition advTm="200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718322" y="2067149"/>
            <a:ext cx="10755353" cy="4198896"/>
          </a:xfrm>
          <a:prstGeom prst="rect">
            <a:avLst/>
          </a:prstGeom>
          <a:solidFill>
            <a:schemeClr val="bg1"/>
          </a:solidFill>
          <a:ln w="28575">
            <a:solidFill>
              <a:srgbClr val="3CB0F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圆角 3"/>
          <p:cNvSpPr/>
          <p:nvPr/>
        </p:nvSpPr>
        <p:spPr>
          <a:xfrm>
            <a:off x="737211" y="1279157"/>
            <a:ext cx="2804886" cy="563608"/>
          </a:xfrm>
          <a:prstGeom prst="roundRect">
            <a:avLst/>
          </a:prstGeom>
          <a:solidFill>
            <a:srgbClr val="BB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solidFill>
                  <a:srgbClr val="3CB0FC"/>
                </a:solidFill>
                <a:latin typeface="+mj-ea"/>
                <a:ea typeface="+mj-ea"/>
              </a:rPr>
              <a:t>3. </a:t>
            </a:r>
            <a:r>
              <a:rPr lang="zh-CN" altLang="en-US" sz="2400" b="1" dirty="0">
                <a:solidFill>
                  <a:srgbClr val="3CB0FC"/>
                </a:solidFill>
                <a:latin typeface="+mj-ea"/>
                <a:ea typeface="+mj-ea"/>
              </a:rPr>
              <a:t>游戏流程</a:t>
            </a:r>
            <a:endParaRPr lang="zh-CN" altLang="en-US" sz="2400" b="1" dirty="0">
              <a:solidFill>
                <a:srgbClr val="3CB0FC"/>
              </a:solidFill>
              <a:latin typeface="+mj-ea"/>
              <a:ea typeface="+mj-ea"/>
            </a:endParaRPr>
          </a:p>
        </p:txBody>
      </p:sp>
      <p:sp>
        <p:nvSpPr>
          <p:cNvPr id="9" name="矩形 8"/>
          <p:cNvSpPr/>
          <p:nvPr/>
        </p:nvSpPr>
        <p:spPr>
          <a:xfrm>
            <a:off x="346710" y="322217"/>
            <a:ext cx="2129790" cy="56360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zh-CN" altLang="en-US" sz="2400" dirty="0">
                <a:latin typeface="字魂联盟综艺体" panose="00000500000000000000" pitchFamily="2" charset="-122"/>
                <a:ea typeface="字魂联盟综艺体" panose="00000500000000000000" pitchFamily="2" charset="-122"/>
              </a:rPr>
              <a:t>任务一</a:t>
            </a:r>
            <a:endParaRPr lang="zh-CN" altLang="en-US" sz="2400" dirty="0">
              <a:latin typeface="字魂联盟综艺体" panose="00000500000000000000" pitchFamily="2" charset="-122"/>
              <a:ea typeface="字魂联盟综艺体" panose="00000500000000000000" pitchFamily="2" charset="-122"/>
            </a:endParaRPr>
          </a:p>
        </p:txBody>
      </p:sp>
      <p:sp>
        <p:nvSpPr>
          <p:cNvPr id="11" name="矩形 10"/>
          <p:cNvSpPr/>
          <p:nvPr/>
        </p:nvSpPr>
        <p:spPr>
          <a:xfrm>
            <a:off x="2476500" y="322217"/>
            <a:ext cx="9368790" cy="563608"/>
          </a:xfrm>
          <a:prstGeom prst="rect">
            <a:avLst/>
          </a:prstGeom>
          <a:solidFill>
            <a:srgbClr val="3CB0F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zh-CN" altLang="en-US" sz="2400" b="1" dirty="0">
                <a:latin typeface="字魂联盟综艺体" panose="00000500000000000000" pitchFamily="2" charset="-122"/>
                <a:ea typeface="字魂联盟综艺体" panose="00000500000000000000" pitchFamily="2" charset="-122"/>
              </a:rPr>
              <a:t>破冰游戏</a:t>
            </a:r>
            <a:r>
              <a:rPr lang="en-US" altLang="zh-CN" sz="2400" b="1" dirty="0">
                <a:latin typeface="字魂联盟综艺体" panose="00000500000000000000" pitchFamily="2" charset="-122"/>
                <a:ea typeface="字魂联盟综艺体" panose="00000500000000000000" pitchFamily="2" charset="-122"/>
              </a:rPr>
              <a:t>——</a:t>
            </a:r>
            <a:r>
              <a:rPr lang="zh-CN" altLang="en-US" sz="2400" b="1" dirty="0">
                <a:latin typeface="字魂联盟综艺体" panose="00000500000000000000" pitchFamily="2" charset="-122"/>
                <a:ea typeface="字魂联盟综艺体" panose="00000500000000000000" pitchFamily="2" charset="-122"/>
              </a:rPr>
              <a:t>独一无二的我</a:t>
            </a:r>
            <a:endParaRPr lang="zh-CN" altLang="en-US" sz="2400" b="1" spc="75" dirty="0">
              <a:solidFill>
                <a:schemeClr val="tx1">
                  <a:lumMod val="85000"/>
                  <a:lumOff val="15000"/>
                </a:schemeClr>
              </a:solidFill>
              <a:latin typeface="字魂联盟综艺体" panose="00000500000000000000" pitchFamily="2" charset="-122"/>
              <a:ea typeface="字魂联盟综艺体" panose="00000500000000000000" pitchFamily="2" charset="-122"/>
              <a:cs typeface="+mn-ea"/>
              <a:sym typeface="+mn-lt"/>
            </a:endParaRPr>
          </a:p>
        </p:txBody>
      </p:sp>
      <p:sp>
        <p:nvSpPr>
          <p:cNvPr id="12" name="图形"/>
          <p:cNvSpPr/>
          <p:nvPr/>
        </p:nvSpPr>
        <p:spPr>
          <a:xfrm>
            <a:off x="557212" y="514021"/>
            <a:ext cx="180000" cy="18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Normal" panose="020B0400000000000000" charset="-122"/>
            </a:endParaRPr>
          </a:p>
        </p:txBody>
      </p:sp>
      <p:sp>
        <p:nvSpPr>
          <p:cNvPr id="13" name="图形"/>
          <p:cNvSpPr/>
          <p:nvPr/>
        </p:nvSpPr>
        <p:spPr>
          <a:xfrm>
            <a:off x="2123145" y="514021"/>
            <a:ext cx="180000" cy="18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Normal" panose="020B0400000000000000" charset="-122"/>
            </a:endParaRPr>
          </a:p>
        </p:txBody>
      </p:sp>
      <p:sp>
        <p:nvSpPr>
          <p:cNvPr id="14" name="矩形 13"/>
          <p:cNvSpPr/>
          <p:nvPr/>
        </p:nvSpPr>
        <p:spPr>
          <a:xfrm>
            <a:off x="972400" y="2099977"/>
            <a:ext cx="10247199" cy="4095160"/>
          </a:xfrm>
          <a:prstGeom prst="rect">
            <a:avLst/>
          </a:prstGeom>
        </p:spPr>
        <p:txBody>
          <a:bodyPr wrap="square">
            <a:spAutoFit/>
          </a:bodyPr>
          <a:lstStyle/>
          <a:p>
            <a:pPr algn="just">
              <a:lnSpc>
                <a:spcPct val="150000"/>
              </a:lnSpc>
            </a:pPr>
            <a:r>
              <a:rPr lang="zh-CN" altLang="en-US" sz="2200" dirty="0">
                <a:latin typeface="+mj-ea"/>
                <a:ea typeface="+mj-ea"/>
              </a:rPr>
              <a:t>       （</a:t>
            </a:r>
            <a:r>
              <a:rPr lang="en-US" altLang="zh-CN" sz="2200" dirty="0">
                <a:latin typeface="+mj-ea"/>
                <a:ea typeface="+mj-ea"/>
              </a:rPr>
              <a:t>1</a:t>
            </a:r>
            <a:r>
              <a:rPr lang="zh-CN" altLang="en-US" sz="2200" dirty="0">
                <a:latin typeface="+mj-ea"/>
                <a:ea typeface="+mj-ea"/>
              </a:rPr>
              <a:t>）主持人将准备好的卡片打乱顺序，分发给每位参与者。</a:t>
            </a:r>
            <a:endParaRPr lang="zh-CN" altLang="en-US" sz="2200" dirty="0">
              <a:latin typeface="+mj-ea"/>
              <a:ea typeface="+mj-ea"/>
            </a:endParaRPr>
          </a:p>
          <a:p>
            <a:pPr algn="just">
              <a:lnSpc>
                <a:spcPct val="150000"/>
              </a:lnSpc>
            </a:pPr>
            <a:r>
              <a:rPr lang="zh-CN" altLang="en-US" sz="2200" dirty="0">
                <a:latin typeface="+mj-ea"/>
                <a:ea typeface="+mj-ea"/>
              </a:rPr>
              <a:t>       （</a:t>
            </a:r>
            <a:r>
              <a:rPr lang="en-US" altLang="zh-CN" sz="2200" dirty="0">
                <a:latin typeface="+mj-ea"/>
                <a:ea typeface="+mj-ea"/>
              </a:rPr>
              <a:t>2</a:t>
            </a:r>
            <a:r>
              <a:rPr lang="zh-CN" altLang="en-US" sz="2200" dirty="0">
                <a:latin typeface="+mj-ea"/>
                <a:ea typeface="+mj-ea"/>
              </a:rPr>
              <a:t>）参与者拿到卡片后，迅速在场地内寻找与自己卡片内容相符的其他参与者。</a:t>
            </a:r>
            <a:endParaRPr lang="zh-CN" altLang="en-US" sz="2200" dirty="0">
              <a:latin typeface="+mj-ea"/>
              <a:ea typeface="+mj-ea"/>
            </a:endParaRPr>
          </a:p>
          <a:p>
            <a:pPr algn="just">
              <a:lnSpc>
                <a:spcPct val="150000"/>
              </a:lnSpc>
            </a:pPr>
            <a:r>
              <a:rPr lang="zh-CN" altLang="en-US" sz="2200" dirty="0">
                <a:latin typeface="+mj-ea"/>
                <a:ea typeface="+mj-ea"/>
              </a:rPr>
              <a:t>       （</a:t>
            </a:r>
            <a:r>
              <a:rPr lang="en-US" altLang="zh-CN" sz="2200" dirty="0">
                <a:latin typeface="+mj-ea"/>
                <a:ea typeface="+mj-ea"/>
              </a:rPr>
              <a:t>3</a:t>
            </a:r>
            <a:r>
              <a:rPr lang="zh-CN" altLang="en-US" sz="2200" dirty="0">
                <a:latin typeface="+mj-ea"/>
                <a:ea typeface="+mj-ea"/>
              </a:rPr>
              <a:t>）找到同类后，组成小组围坐在一起，互相介绍自己，分享与卡片内容相关的经历或故事。例如抽到“喜欢看科幻电影”卡片的小组，可以交流最喜欢的科幻电影及原因。</a:t>
            </a:r>
            <a:endParaRPr lang="zh-CN" altLang="en-US" sz="2200" dirty="0">
              <a:latin typeface="+mj-ea"/>
              <a:ea typeface="+mj-ea"/>
            </a:endParaRPr>
          </a:p>
          <a:p>
            <a:pPr algn="just">
              <a:lnSpc>
                <a:spcPct val="150000"/>
              </a:lnSpc>
            </a:pPr>
            <a:r>
              <a:rPr lang="zh-CN" altLang="en-US" sz="2200" dirty="0">
                <a:latin typeface="+mj-ea"/>
                <a:ea typeface="+mj-ea"/>
              </a:rPr>
              <a:t>       （</a:t>
            </a:r>
            <a:r>
              <a:rPr lang="en-US" altLang="zh-CN" sz="2200" dirty="0">
                <a:latin typeface="+mj-ea"/>
                <a:ea typeface="+mj-ea"/>
              </a:rPr>
              <a:t>4</a:t>
            </a:r>
            <a:r>
              <a:rPr lang="zh-CN" altLang="en-US" sz="2200" dirty="0">
                <a:latin typeface="+mj-ea"/>
                <a:ea typeface="+mj-ea"/>
              </a:rPr>
              <a:t>）每个小组推选一名代表，向全体成员介绍小组内成员的基本信息以及大家的共同爱好。</a:t>
            </a:r>
            <a:endParaRPr lang="zh-CN" altLang="en-US" sz="2200" dirty="0">
              <a:latin typeface="+mj-ea"/>
              <a:ea typeface="+mj-ea"/>
            </a:endParaRPr>
          </a:p>
        </p:txBody>
      </p:sp>
    </p:spTree>
    <p:custDataLst>
      <p:tags r:id="rId1"/>
    </p:custDataLst>
  </p:cSld>
  <p:clrMapOvr>
    <a:masterClrMapping/>
  </p:clrMapOvr>
  <mc:AlternateContent xmlns:mc="http://schemas.openxmlformats.org/markup-compatibility/2006">
    <mc:Choice xmlns:p14="http://schemas.microsoft.com/office/powerpoint/2010/main" Requires="p14">
      <p:transition p14:dur="0" advTm="2000"/>
    </mc:Choice>
    <mc:Fallback>
      <p:transition advTm="200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矩形: 圆角 26"/>
          <p:cNvSpPr/>
          <p:nvPr/>
        </p:nvSpPr>
        <p:spPr>
          <a:xfrm>
            <a:off x="364032" y="304800"/>
            <a:ext cx="11463936" cy="6205220"/>
          </a:xfrm>
          <a:prstGeom prst="roundRect">
            <a:avLst>
              <a:gd name="adj" fmla="val 457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形" descr="043be5165d6ea7264d80d616e8sd3564af"/>
          <p:cNvPicPr>
            <a:picLocks noChangeAspect="1"/>
          </p:cNvPicPr>
          <p:nvPr/>
        </p:nvPicPr>
        <p:blipFill>
          <a:blip r:embed="rId1"/>
          <a:srcRect l="73515" t="27898"/>
          <a:stretch>
            <a:fillRect/>
          </a:stretch>
        </p:blipFill>
        <p:spPr>
          <a:xfrm flipV="1">
            <a:off x="10572115" y="0"/>
            <a:ext cx="1619885" cy="3150870"/>
          </a:xfrm>
          <a:prstGeom prst="rect">
            <a:avLst/>
          </a:prstGeom>
        </p:spPr>
      </p:pic>
      <p:grpSp>
        <p:nvGrpSpPr>
          <p:cNvPr id="10" name="组合 9"/>
          <p:cNvGrpSpPr/>
          <p:nvPr/>
        </p:nvGrpSpPr>
        <p:grpSpPr>
          <a:xfrm>
            <a:off x="1472979" y="2257240"/>
            <a:ext cx="2193330" cy="2573964"/>
            <a:chOff x="2591346" y="2663035"/>
            <a:chExt cx="2193330" cy="2573964"/>
          </a:xfrm>
        </p:grpSpPr>
        <p:sp>
          <p:nvSpPr>
            <p:cNvPr id="48" name="图形"/>
            <p:cNvSpPr txBox="1"/>
            <p:nvPr/>
          </p:nvSpPr>
          <p:spPr>
            <a:xfrm>
              <a:off x="2591346" y="4101945"/>
              <a:ext cx="2193330" cy="1135054"/>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50000"/>
                </a:lnSpc>
              </a:pPr>
              <a:r>
                <a:rPr lang="zh-CN" altLang="en-US" sz="2400" b="1" dirty="0">
                  <a:latin typeface="+mj-ea"/>
                  <a:ea typeface="+mj-ea"/>
                </a:rPr>
                <a:t>破冰游戏</a:t>
              </a:r>
              <a:endParaRPr lang="en-US" altLang="zh-CN" sz="2400" b="1" dirty="0">
                <a:latin typeface="+mj-ea"/>
                <a:ea typeface="+mj-ea"/>
              </a:endParaRPr>
            </a:p>
            <a:p>
              <a:pPr algn="ctr">
                <a:lnSpc>
                  <a:spcPct val="150000"/>
                </a:lnSpc>
              </a:pPr>
              <a:r>
                <a:rPr lang="zh-CN" altLang="en-US" sz="2400" b="1" dirty="0">
                  <a:latin typeface="+mj-ea"/>
                  <a:ea typeface="+mj-ea"/>
                </a:rPr>
                <a:t>独一无二的我</a:t>
              </a:r>
              <a:endParaRPr lang="zh-CN" altLang="en-US" sz="2400" b="1" spc="75" dirty="0">
                <a:latin typeface="+mj-ea"/>
                <a:ea typeface="+mj-ea"/>
                <a:cs typeface="+mn-ea"/>
                <a:sym typeface="+mn-lt"/>
              </a:endParaRPr>
            </a:p>
          </p:txBody>
        </p:sp>
        <p:grpSp>
          <p:nvGrpSpPr>
            <p:cNvPr id="43" name="组合 42"/>
            <p:cNvGrpSpPr/>
            <p:nvPr/>
          </p:nvGrpSpPr>
          <p:grpSpPr>
            <a:xfrm>
              <a:off x="3022690" y="2663035"/>
              <a:ext cx="1282065" cy="1282065"/>
              <a:chOff x="3724323" y="1908536"/>
              <a:chExt cx="1329153" cy="1329153"/>
            </a:xfrm>
          </p:grpSpPr>
          <p:sp>
            <p:nvSpPr>
              <p:cNvPr id="44" name="图形"/>
              <p:cNvSpPr/>
              <p:nvPr/>
            </p:nvSpPr>
            <p:spPr>
              <a:xfrm>
                <a:off x="3724323" y="1908536"/>
                <a:ext cx="1329153" cy="1329153"/>
              </a:xfrm>
              <a:prstGeom prst="ellipse">
                <a:avLst/>
              </a:prstGeom>
              <a:gradFill>
                <a:gsLst>
                  <a:gs pos="0">
                    <a:srgbClr val="72D3FC"/>
                  </a:gs>
                  <a:gs pos="72000">
                    <a:srgbClr val="32A9FC"/>
                  </a:gs>
                </a:gsLst>
                <a:lin ang="13500000" scaled="0"/>
              </a:gradFill>
              <a:ln w="28575">
                <a:noFill/>
              </a:ln>
              <a:effectLst>
                <a:outerShdw blurRad="2794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85000"/>
                      <a:lumOff val="15000"/>
                    </a:schemeClr>
                  </a:solidFill>
                  <a:cs typeface="字魂58号-创中黑" panose="00000500000000000000" charset="-122"/>
                </a:endParaRPr>
              </a:p>
            </p:txBody>
          </p:sp>
          <p:sp>
            <p:nvSpPr>
              <p:cNvPr id="46" name="图形"/>
              <p:cNvSpPr/>
              <p:nvPr/>
            </p:nvSpPr>
            <p:spPr>
              <a:xfrm>
                <a:off x="3840969" y="2024052"/>
                <a:ext cx="1098122" cy="1098122"/>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5000" b="1" dirty="0">
                    <a:solidFill>
                      <a:srgbClr val="3CB0FC"/>
                    </a:solidFill>
                    <a:latin typeface="Times New Roman" panose="02020603050405020304" pitchFamily="18" charset="0"/>
                    <a:cs typeface="Times New Roman" panose="02020603050405020304" pitchFamily="18" charset="0"/>
                  </a:rPr>
                  <a:t>1</a:t>
                </a:r>
                <a:endParaRPr lang="zh-CN" altLang="en-US" sz="5000" b="1" dirty="0">
                  <a:solidFill>
                    <a:srgbClr val="3CB0FC"/>
                  </a:solidFill>
                  <a:latin typeface="Times New Roman" panose="02020603050405020304" pitchFamily="18" charset="0"/>
                  <a:cs typeface="Times New Roman" panose="02020603050405020304" pitchFamily="18" charset="0"/>
                </a:endParaRPr>
              </a:p>
            </p:txBody>
          </p:sp>
        </p:grpSp>
      </p:grpSp>
      <p:grpSp>
        <p:nvGrpSpPr>
          <p:cNvPr id="17" name="组合 16"/>
          <p:cNvGrpSpPr/>
          <p:nvPr/>
        </p:nvGrpSpPr>
        <p:grpSpPr>
          <a:xfrm>
            <a:off x="4981345" y="2245020"/>
            <a:ext cx="2479361" cy="2585405"/>
            <a:chOff x="4981345" y="2663035"/>
            <a:chExt cx="2479361" cy="2585405"/>
          </a:xfrm>
        </p:grpSpPr>
        <p:sp>
          <p:nvSpPr>
            <p:cNvPr id="13" name="图形"/>
            <p:cNvSpPr txBox="1"/>
            <p:nvPr/>
          </p:nvSpPr>
          <p:spPr>
            <a:xfrm>
              <a:off x="4981345" y="4113386"/>
              <a:ext cx="2479361" cy="1135054"/>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50000"/>
                </a:lnSpc>
              </a:pPr>
              <a:r>
                <a:rPr lang="zh-CN" altLang="en-US" sz="2400" b="1" dirty="0">
                  <a:latin typeface="+mj-ea"/>
                  <a:ea typeface="+mj-ea"/>
                </a:rPr>
                <a:t>创新实践大挑战</a:t>
              </a:r>
              <a:endParaRPr lang="en-US" altLang="zh-CN" sz="2400" b="1" dirty="0">
                <a:latin typeface="+mj-ea"/>
                <a:ea typeface="+mj-ea"/>
              </a:endParaRPr>
            </a:p>
            <a:p>
              <a:pPr algn="ctr">
                <a:lnSpc>
                  <a:spcPct val="150000"/>
                </a:lnSpc>
              </a:pPr>
              <a:r>
                <a:rPr lang="zh-CN" altLang="en-US" sz="2400" b="1" dirty="0">
                  <a:latin typeface="+mj-ea"/>
                  <a:ea typeface="+mj-ea"/>
                </a:rPr>
                <a:t>创新思维大挑战</a:t>
              </a:r>
              <a:endParaRPr lang="zh-CN" altLang="en-US" sz="2400" b="1" spc="75" dirty="0">
                <a:latin typeface="+mj-ea"/>
                <a:ea typeface="+mj-ea"/>
                <a:cs typeface="+mn-ea"/>
                <a:sym typeface="+mn-lt"/>
              </a:endParaRPr>
            </a:p>
          </p:txBody>
        </p:sp>
        <p:grpSp>
          <p:nvGrpSpPr>
            <p:cNvPr id="14" name="组合 13"/>
            <p:cNvGrpSpPr/>
            <p:nvPr/>
          </p:nvGrpSpPr>
          <p:grpSpPr>
            <a:xfrm>
              <a:off x="5518875" y="2663035"/>
              <a:ext cx="1282065" cy="1282065"/>
              <a:chOff x="3724323" y="1908536"/>
              <a:chExt cx="1329153" cy="1329153"/>
            </a:xfrm>
          </p:grpSpPr>
          <p:sp>
            <p:nvSpPr>
              <p:cNvPr id="15" name="图形"/>
              <p:cNvSpPr/>
              <p:nvPr/>
            </p:nvSpPr>
            <p:spPr>
              <a:xfrm>
                <a:off x="3724323" y="1908536"/>
                <a:ext cx="1329153" cy="1329153"/>
              </a:xfrm>
              <a:prstGeom prst="ellipse">
                <a:avLst/>
              </a:prstGeom>
              <a:solidFill>
                <a:schemeClr val="accent6"/>
              </a:solidFill>
              <a:ln w="28575">
                <a:noFill/>
              </a:ln>
              <a:effectLst>
                <a:outerShdw blurRad="2794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lumMod val="85000"/>
                      <a:lumOff val="15000"/>
                    </a:schemeClr>
                  </a:solidFill>
                  <a:cs typeface="字魂58号-创中黑" panose="00000500000000000000" charset="-122"/>
                </a:endParaRPr>
              </a:p>
            </p:txBody>
          </p:sp>
          <p:sp>
            <p:nvSpPr>
              <p:cNvPr id="64" name="图形"/>
              <p:cNvSpPr/>
              <p:nvPr/>
            </p:nvSpPr>
            <p:spPr>
              <a:xfrm>
                <a:off x="3839838" y="2024052"/>
                <a:ext cx="1098122" cy="1098122"/>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5000" b="1" dirty="0">
                    <a:solidFill>
                      <a:schemeClr val="accent6"/>
                    </a:solidFill>
                    <a:latin typeface="Times New Roman" panose="02020603050405020304" pitchFamily="18" charset="0"/>
                    <a:cs typeface="Times New Roman" panose="02020603050405020304" pitchFamily="18" charset="0"/>
                  </a:rPr>
                  <a:t>2</a:t>
                </a:r>
                <a:endParaRPr lang="zh-CN" altLang="en-US" sz="5000" b="1" dirty="0">
                  <a:solidFill>
                    <a:schemeClr val="accent6"/>
                  </a:solidFill>
                  <a:latin typeface="Times New Roman" panose="02020603050405020304" pitchFamily="18" charset="0"/>
                  <a:cs typeface="Times New Roman" panose="02020603050405020304" pitchFamily="18" charset="0"/>
                </a:endParaRPr>
              </a:p>
            </p:txBody>
          </p:sp>
        </p:grpSp>
      </p:grpSp>
      <p:grpSp>
        <p:nvGrpSpPr>
          <p:cNvPr id="12" name="组合 11"/>
          <p:cNvGrpSpPr/>
          <p:nvPr/>
        </p:nvGrpSpPr>
        <p:grpSpPr>
          <a:xfrm>
            <a:off x="8710867" y="2257240"/>
            <a:ext cx="2193330" cy="2573964"/>
            <a:chOff x="7614090" y="2663035"/>
            <a:chExt cx="2193330" cy="2573964"/>
          </a:xfrm>
        </p:grpSpPr>
        <p:sp>
          <p:nvSpPr>
            <p:cNvPr id="16" name="图形"/>
            <p:cNvSpPr txBox="1"/>
            <p:nvPr/>
          </p:nvSpPr>
          <p:spPr>
            <a:xfrm>
              <a:off x="7614090" y="4101945"/>
              <a:ext cx="2193330" cy="1135054"/>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50000"/>
                </a:lnSpc>
              </a:pPr>
              <a:r>
                <a:rPr lang="zh-CN" altLang="en-US" sz="2400" b="1" spc="75" dirty="0">
                  <a:latin typeface="+mj-ea"/>
                  <a:ea typeface="+mj-ea"/>
                  <a:cs typeface="+mn-ea"/>
                  <a:sym typeface="+mn-lt"/>
                </a:rPr>
                <a:t>思维妙具</a:t>
              </a:r>
              <a:endParaRPr lang="en-US" altLang="zh-CN" sz="2400" b="1" spc="75" dirty="0">
                <a:latin typeface="+mj-ea"/>
                <a:ea typeface="+mj-ea"/>
                <a:cs typeface="+mn-ea"/>
                <a:sym typeface="+mn-lt"/>
              </a:endParaRPr>
            </a:p>
            <a:p>
              <a:pPr algn="ctr">
                <a:lnSpc>
                  <a:spcPct val="150000"/>
                </a:lnSpc>
              </a:pPr>
              <a:r>
                <a:rPr lang="zh-CN" altLang="en-US" sz="2400" b="1" spc="75" dirty="0">
                  <a:latin typeface="+mj-ea"/>
                  <a:ea typeface="+mj-ea"/>
                  <a:cs typeface="+mn-ea"/>
                  <a:sym typeface="+mn-lt"/>
                </a:rPr>
                <a:t>六顶思考帽法</a:t>
              </a:r>
              <a:endParaRPr lang="zh-CN" altLang="en-US" sz="2400" b="1" spc="75" dirty="0">
                <a:latin typeface="+mj-ea"/>
                <a:ea typeface="+mj-ea"/>
                <a:cs typeface="+mn-ea"/>
                <a:sym typeface="+mn-lt"/>
              </a:endParaRPr>
            </a:p>
          </p:txBody>
        </p:sp>
        <p:grpSp>
          <p:nvGrpSpPr>
            <p:cNvPr id="19" name="组合 18"/>
            <p:cNvGrpSpPr/>
            <p:nvPr/>
          </p:nvGrpSpPr>
          <p:grpSpPr>
            <a:xfrm>
              <a:off x="8036650" y="2663035"/>
              <a:ext cx="1282065" cy="1282065"/>
              <a:chOff x="3724323" y="1908536"/>
              <a:chExt cx="1329153" cy="1329153"/>
            </a:xfrm>
          </p:grpSpPr>
          <p:sp>
            <p:nvSpPr>
              <p:cNvPr id="24" name="图形"/>
              <p:cNvSpPr/>
              <p:nvPr/>
            </p:nvSpPr>
            <p:spPr>
              <a:xfrm>
                <a:off x="3724323" y="1908536"/>
                <a:ext cx="1329153" cy="1329153"/>
              </a:xfrm>
              <a:prstGeom prst="ellipse">
                <a:avLst/>
              </a:prstGeom>
              <a:gradFill>
                <a:gsLst>
                  <a:gs pos="0">
                    <a:srgbClr val="72D3FC"/>
                  </a:gs>
                  <a:gs pos="72000">
                    <a:srgbClr val="32A9FC"/>
                  </a:gs>
                </a:gsLst>
                <a:lin ang="13500000" scaled="0"/>
              </a:gradFill>
              <a:ln w="28575">
                <a:noFill/>
              </a:ln>
              <a:effectLst>
                <a:outerShdw blurRad="2794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85000"/>
                      <a:lumOff val="15000"/>
                    </a:schemeClr>
                  </a:solidFill>
                  <a:cs typeface="字魂58号-创中黑" panose="00000500000000000000" charset="-122"/>
                </a:endParaRPr>
              </a:p>
            </p:txBody>
          </p:sp>
          <p:sp>
            <p:nvSpPr>
              <p:cNvPr id="25" name="图形"/>
              <p:cNvSpPr/>
              <p:nvPr/>
            </p:nvSpPr>
            <p:spPr>
              <a:xfrm>
                <a:off x="3839838" y="2024052"/>
                <a:ext cx="1098122" cy="1098122"/>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5000" b="1" dirty="0">
                    <a:solidFill>
                      <a:srgbClr val="3CB0FC"/>
                    </a:solidFill>
                    <a:latin typeface="Times New Roman" panose="02020603050405020304" pitchFamily="18" charset="0"/>
                    <a:cs typeface="Times New Roman" panose="02020603050405020304" pitchFamily="18" charset="0"/>
                  </a:rPr>
                  <a:t>3</a:t>
                </a:r>
                <a:endParaRPr lang="zh-CN" altLang="en-US" sz="5000" b="1" dirty="0">
                  <a:solidFill>
                    <a:srgbClr val="3CB0FC"/>
                  </a:solidFill>
                  <a:latin typeface="Times New Roman" panose="02020603050405020304" pitchFamily="18" charset="0"/>
                  <a:cs typeface="Times New Roman" panose="02020603050405020304" pitchFamily="18" charset="0"/>
                </a:endParaRPr>
              </a:p>
            </p:txBody>
          </p:sp>
        </p:grpSp>
      </p:grpSp>
      <p:sp>
        <p:nvSpPr>
          <p:cNvPr id="49" name="图形"/>
          <p:cNvSpPr txBox="1"/>
          <p:nvPr/>
        </p:nvSpPr>
        <p:spPr>
          <a:xfrm>
            <a:off x="5342255" y="865505"/>
            <a:ext cx="1663700" cy="922020"/>
          </a:xfrm>
          <a:prstGeom prst="rect">
            <a:avLst/>
          </a:prstGeom>
          <a:noFill/>
        </p:spPr>
        <p:txBody>
          <a:bodyPr wrap="square" rtlCol="0" anchor="t">
            <a:spAutoFit/>
          </a:bodyPr>
          <a:lstStyle/>
          <a:p>
            <a:pPr marL="0" marR="0" lvl="0" indent="0" algn="dist" defTabSz="914400" rtl="0" eaLnBrk="1" fontAlgn="auto" latinLnBrk="0" hangingPunct="1">
              <a:spcBef>
                <a:spcPct val="0"/>
              </a:spcBef>
              <a:spcAft>
                <a:spcPts val="0"/>
              </a:spcAft>
              <a:buClrTx/>
              <a:buSzTx/>
              <a:buFontTx/>
              <a:buNone/>
              <a:defRPr/>
            </a:pPr>
            <a:r>
              <a:rPr lang="zh-CN" altLang="en-US" sz="5400" noProof="0" dirty="0">
                <a:ln>
                  <a:noFill/>
                </a:ln>
                <a:solidFill>
                  <a:schemeClr val="tx1">
                    <a:lumMod val="95000"/>
                    <a:lumOff val="5000"/>
                  </a:schemeClr>
                </a:solidFill>
                <a:effectLst/>
                <a:uLnTx/>
                <a:uFillTx/>
                <a:latin typeface="字魂联盟综艺体" panose="00000500000000000000" pitchFamily="2" charset="-122"/>
                <a:ea typeface="字魂联盟综艺体" panose="00000500000000000000" pitchFamily="2" charset="-122"/>
                <a:cs typeface="思源黑体 CN Bold" panose="020B0800000000000000" charset="-122"/>
                <a:sym typeface="+mn-ea"/>
              </a:rPr>
              <a:t>目录</a:t>
            </a:r>
            <a:endParaRPr lang="zh-CN" altLang="en-US" sz="5400" noProof="0" dirty="0">
              <a:ln>
                <a:noFill/>
              </a:ln>
              <a:solidFill>
                <a:schemeClr val="tx1">
                  <a:lumMod val="95000"/>
                  <a:lumOff val="5000"/>
                </a:schemeClr>
              </a:solidFill>
              <a:effectLst/>
              <a:uLnTx/>
              <a:uFillTx/>
              <a:latin typeface="字魂联盟综艺体" panose="00000500000000000000" pitchFamily="2" charset="-122"/>
              <a:ea typeface="字魂联盟综艺体" panose="00000500000000000000" pitchFamily="2" charset="-122"/>
              <a:cs typeface="思源黑体 CN Bold" panose="020B0800000000000000" charset="-122"/>
              <a:sym typeface="+mn-ea"/>
            </a:endParaRPr>
          </a:p>
        </p:txBody>
      </p:sp>
      <p:grpSp>
        <p:nvGrpSpPr>
          <p:cNvPr id="50" name="组合 49"/>
          <p:cNvGrpSpPr/>
          <p:nvPr/>
        </p:nvGrpSpPr>
        <p:grpSpPr>
          <a:xfrm>
            <a:off x="3816350" y="1268095"/>
            <a:ext cx="1381760" cy="106045"/>
            <a:chOff x="2301" y="7416"/>
            <a:chExt cx="3123" cy="240"/>
          </a:xfrm>
          <a:gradFill>
            <a:gsLst>
              <a:gs pos="0">
                <a:srgbClr val="5C11CD"/>
              </a:gs>
              <a:gs pos="100000">
                <a:srgbClr val="792BED"/>
              </a:gs>
            </a:gsLst>
            <a:lin ang="5400000" scaled="0"/>
          </a:gradFill>
        </p:grpSpPr>
        <p:sp>
          <p:nvSpPr>
            <p:cNvPr id="51" name="图形"/>
            <p:cNvSpPr/>
            <p:nvPr/>
          </p:nvSpPr>
          <p:spPr>
            <a:xfrm rot="5400000">
              <a:off x="2286" y="7443"/>
              <a:ext cx="217" cy="187"/>
            </a:xfrm>
            <a:prstGeom prst="triangle">
              <a:avLst/>
            </a:prstGeom>
            <a:gradFill>
              <a:gsLst>
                <a:gs pos="8000">
                  <a:srgbClr val="32A9FC"/>
                </a:gs>
                <a:gs pos="100000">
                  <a:srgbClr val="72D3FC"/>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52" name="图形"/>
            <p:cNvSpPr/>
            <p:nvPr/>
          </p:nvSpPr>
          <p:spPr>
            <a:xfrm rot="5400000">
              <a:off x="2995" y="7443"/>
              <a:ext cx="217" cy="187"/>
            </a:xfrm>
            <a:prstGeom prst="triangle">
              <a:avLst/>
            </a:prstGeom>
            <a:gradFill>
              <a:gsLst>
                <a:gs pos="8000">
                  <a:srgbClr val="FC9FB1"/>
                </a:gs>
                <a:gs pos="100000">
                  <a:srgbClr val="FCAEBD"/>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53" name="图形"/>
            <p:cNvSpPr/>
            <p:nvPr/>
          </p:nvSpPr>
          <p:spPr>
            <a:xfrm rot="5400000">
              <a:off x="3705" y="7443"/>
              <a:ext cx="217" cy="187"/>
            </a:xfrm>
            <a:prstGeom prst="triangle">
              <a:avLst/>
            </a:prstGeom>
            <a:gradFill>
              <a:gsLst>
                <a:gs pos="8000">
                  <a:srgbClr val="32A9FC"/>
                </a:gs>
                <a:gs pos="100000">
                  <a:srgbClr val="72D3FC"/>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54" name="图形"/>
            <p:cNvSpPr/>
            <p:nvPr/>
          </p:nvSpPr>
          <p:spPr>
            <a:xfrm rot="5400000">
              <a:off x="4414" y="7443"/>
              <a:ext cx="217" cy="187"/>
            </a:xfrm>
            <a:prstGeom prst="triangle">
              <a:avLst/>
            </a:prstGeom>
            <a:gradFill>
              <a:gsLst>
                <a:gs pos="8000">
                  <a:srgbClr val="FC9FB1"/>
                </a:gs>
                <a:gs pos="100000">
                  <a:srgbClr val="FCAEBD"/>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56" name="图形"/>
            <p:cNvSpPr/>
            <p:nvPr/>
          </p:nvSpPr>
          <p:spPr>
            <a:xfrm>
              <a:off x="5184" y="7416"/>
              <a:ext cx="240" cy="240"/>
            </a:xfrm>
            <a:prstGeom prst="ellipse">
              <a:avLst/>
            </a:prstGeom>
            <a:gradFill>
              <a:gsLst>
                <a:gs pos="8000">
                  <a:srgbClr val="32A9FC"/>
                </a:gs>
                <a:gs pos="100000">
                  <a:srgbClr val="72D3FC"/>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grpSp>
      <p:grpSp>
        <p:nvGrpSpPr>
          <p:cNvPr id="66" name="组合 65"/>
          <p:cNvGrpSpPr/>
          <p:nvPr/>
        </p:nvGrpSpPr>
        <p:grpSpPr>
          <a:xfrm flipH="1">
            <a:off x="7131050" y="1273810"/>
            <a:ext cx="1381760" cy="106045"/>
            <a:chOff x="2301" y="7416"/>
            <a:chExt cx="3123" cy="240"/>
          </a:xfrm>
          <a:gradFill>
            <a:gsLst>
              <a:gs pos="0">
                <a:srgbClr val="5C11CD"/>
              </a:gs>
              <a:gs pos="100000">
                <a:srgbClr val="792BED"/>
              </a:gs>
            </a:gsLst>
            <a:lin ang="5400000" scaled="0"/>
          </a:gradFill>
        </p:grpSpPr>
        <p:sp>
          <p:nvSpPr>
            <p:cNvPr id="68" name="图形"/>
            <p:cNvSpPr/>
            <p:nvPr/>
          </p:nvSpPr>
          <p:spPr>
            <a:xfrm rot="5400000">
              <a:off x="2286" y="7443"/>
              <a:ext cx="217" cy="187"/>
            </a:xfrm>
            <a:prstGeom prst="triangle">
              <a:avLst/>
            </a:prstGeom>
            <a:gradFill>
              <a:gsLst>
                <a:gs pos="8000">
                  <a:srgbClr val="32A9FC"/>
                </a:gs>
                <a:gs pos="100000">
                  <a:srgbClr val="72D3FC"/>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69" name="图形"/>
            <p:cNvSpPr/>
            <p:nvPr/>
          </p:nvSpPr>
          <p:spPr>
            <a:xfrm rot="5400000">
              <a:off x="2995" y="7443"/>
              <a:ext cx="217" cy="187"/>
            </a:xfrm>
            <a:prstGeom prst="triangle">
              <a:avLst/>
            </a:prstGeom>
            <a:gradFill>
              <a:gsLst>
                <a:gs pos="8000">
                  <a:srgbClr val="FC9FB1"/>
                </a:gs>
                <a:gs pos="100000">
                  <a:srgbClr val="FCAEBD"/>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70" name="图形"/>
            <p:cNvSpPr/>
            <p:nvPr/>
          </p:nvSpPr>
          <p:spPr>
            <a:xfrm rot="5400000">
              <a:off x="3705" y="7443"/>
              <a:ext cx="217" cy="187"/>
            </a:xfrm>
            <a:prstGeom prst="triangle">
              <a:avLst/>
            </a:prstGeom>
            <a:gradFill>
              <a:gsLst>
                <a:gs pos="8000">
                  <a:srgbClr val="32A9FC"/>
                </a:gs>
                <a:gs pos="100000">
                  <a:srgbClr val="72D3FC"/>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71" name="图形"/>
            <p:cNvSpPr/>
            <p:nvPr/>
          </p:nvSpPr>
          <p:spPr>
            <a:xfrm rot="5400000">
              <a:off x="4414" y="7443"/>
              <a:ext cx="217" cy="187"/>
            </a:xfrm>
            <a:prstGeom prst="triangle">
              <a:avLst/>
            </a:prstGeom>
            <a:gradFill>
              <a:gsLst>
                <a:gs pos="8000">
                  <a:srgbClr val="FC9FB1"/>
                </a:gs>
                <a:gs pos="100000">
                  <a:srgbClr val="FCAEBD"/>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72" name="图形"/>
            <p:cNvSpPr/>
            <p:nvPr/>
          </p:nvSpPr>
          <p:spPr>
            <a:xfrm>
              <a:off x="5184" y="7416"/>
              <a:ext cx="240" cy="240"/>
            </a:xfrm>
            <a:prstGeom prst="ellipse">
              <a:avLst/>
            </a:prstGeom>
            <a:gradFill>
              <a:gsLst>
                <a:gs pos="8000">
                  <a:srgbClr val="32A9FC"/>
                </a:gs>
                <a:gs pos="100000">
                  <a:srgbClr val="72D3FC"/>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grpSp>
      <p:pic>
        <p:nvPicPr>
          <p:cNvPr id="67" name="图形" descr="043be5165d6ea7264d80d616e8sd3564af"/>
          <p:cNvPicPr>
            <a:picLocks noChangeAspect="1"/>
          </p:cNvPicPr>
          <p:nvPr/>
        </p:nvPicPr>
        <p:blipFill>
          <a:blip r:embed="rId1"/>
          <a:srcRect t="59676" r="26227"/>
          <a:stretch>
            <a:fillRect/>
          </a:stretch>
        </p:blipFill>
        <p:spPr>
          <a:xfrm>
            <a:off x="0" y="4610735"/>
            <a:ext cx="5756910" cy="2247265"/>
          </a:xfrm>
          <a:prstGeom prst="rect">
            <a:avLst/>
          </a:prstGeom>
        </p:spPr>
      </p:pic>
      <p:pic>
        <p:nvPicPr>
          <p:cNvPr id="73" name="图形" descr="043be5165d6eadfdfd7264d80d616e83564af"/>
          <p:cNvPicPr>
            <a:picLocks noChangeAspect="1"/>
          </p:cNvPicPr>
          <p:nvPr/>
        </p:nvPicPr>
        <p:blipFill rotWithShape="1">
          <a:blip r:embed="rId2"/>
          <a:srcRect l="49245" t="2929" r="27901" b="77597"/>
          <a:stretch>
            <a:fillRect/>
          </a:stretch>
        </p:blipFill>
        <p:spPr>
          <a:xfrm>
            <a:off x="533416" y="476048"/>
            <a:ext cx="2194561" cy="1335540"/>
          </a:xfrm>
          <a:prstGeom prst="rect">
            <a:avLst/>
          </a:prstGeom>
        </p:spPr>
      </p:pic>
    </p:spTree>
    <p:custDataLst>
      <p:tags r:id="rId3"/>
    </p:custDataLst>
  </p:cSld>
  <p:clrMapOvr>
    <a:masterClrMapping/>
  </p:clrMapOvr>
  <mc:AlternateContent xmlns:mc="http://schemas.openxmlformats.org/markup-compatibility/2006">
    <mc:Choice xmlns:p14="http://schemas.microsoft.com/office/powerpoint/2010/main" Requires="p14">
      <p:transition p14:dur="0" advTm="2000"/>
    </mc:Choice>
    <mc:Fallback>
      <p:transition advTm="200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3"/>
          <p:cNvSpPr/>
          <p:nvPr/>
        </p:nvSpPr>
        <p:spPr>
          <a:xfrm>
            <a:off x="737211" y="1279157"/>
            <a:ext cx="2881888" cy="563608"/>
          </a:xfrm>
          <a:prstGeom prst="roundRect">
            <a:avLst/>
          </a:prstGeom>
          <a:solidFill>
            <a:srgbClr val="6DD2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latin typeface="+mj-ea"/>
                <a:ea typeface="+mj-ea"/>
              </a:rPr>
              <a:t>（四）人物拼图</a:t>
            </a:r>
            <a:endParaRPr lang="zh-CN" altLang="en-US" sz="2400" b="1" dirty="0">
              <a:latin typeface="+mj-ea"/>
              <a:ea typeface="+mj-ea"/>
            </a:endParaRPr>
          </a:p>
        </p:txBody>
      </p:sp>
      <p:sp>
        <p:nvSpPr>
          <p:cNvPr id="5" name="矩形 4"/>
          <p:cNvSpPr/>
          <p:nvPr/>
        </p:nvSpPr>
        <p:spPr>
          <a:xfrm>
            <a:off x="5973354" y="2370488"/>
            <a:ext cx="5259328" cy="3583673"/>
          </a:xfrm>
          <a:prstGeom prst="rect">
            <a:avLst/>
          </a:prstGeom>
        </p:spPr>
        <p:txBody>
          <a:bodyPr wrap="square">
            <a:spAutoFit/>
          </a:bodyPr>
          <a:lstStyle/>
          <a:p>
            <a:pPr>
              <a:lnSpc>
                <a:spcPct val="150000"/>
              </a:lnSpc>
            </a:pPr>
            <a:r>
              <a:rPr lang="zh-CN" altLang="en-US" sz="2200" dirty="0">
                <a:latin typeface="+mj-ea"/>
                <a:ea typeface="+mj-ea"/>
              </a:rPr>
              <a:t>       将参与者分成若干小组，每个小组获得一套拼图，拼图上印有不同人物的头像，每个人物头像旁边设置若干与该人物相关的问题，如“这个人最喜欢的颜色是什么”“这个人的职业是什么”等。小组成员需通过交流各自的信息，将自己与拼图上的人物对应起来，完成拼图。​</a:t>
            </a:r>
            <a:endParaRPr lang="zh-CN" altLang="en-US" sz="2200" dirty="0">
              <a:latin typeface="+mj-ea"/>
              <a:ea typeface="+mj-ea"/>
            </a:endParaRPr>
          </a:p>
        </p:txBody>
      </p:sp>
      <p:sp>
        <p:nvSpPr>
          <p:cNvPr id="11" name="矩形: 圆角 10"/>
          <p:cNvSpPr/>
          <p:nvPr/>
        </p:nvSpPr>
        <p:spPr>
          <a:xfrm>
            <a:off x="3844567" y="1279157"/>
            <a:ext cx="2881888" cy="563608"/>
          </a:xfrm>
          <a:prstGeom prst="roundRect">
            <a:avLst/>
          </a:prstGeom>
          <a:solidFill>
            <a:srgbClr val="BB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solidFill>
                  <a:srgbClr val="3CB0FC"/>
                </a:solidFill>
                <a:latin typeface="+mj-ea"/>
                <a:ea typeface="+mj-ea"/>
              </a:rPr>
              <a:t>1. </a:t>
            </a:r>
            <a:r>
              <a:rPr lang="zh-CN" altLang="en-US" sz="2400" b="1" dirty="0">
                <a:solidFill>
                  <a:srgbClr val="3CB0FC"/>
                </a:solidFill>
                <a:latin typeface="+mj-ea"/>
                <a:ea typeface="+mj-ea"/>
              </a:rPr>
              <a:t>游戏内容</a:t>
            </a:r>
            <a:endParaRPr lang="zh-CN" altLang="en-US" sz="2400" b="1" dirty="0">
              <a:solidFill>
                <a:srgbClr val="3CB0FC"/>
              </a:solidFill>
              <a:latin typeface="+mj-ea"/>
              <a:ea typeface="+mj-ea"/>
            </a:endParaRPr>
          </a:p>
        </p:txBody>
      </p:sp>
      <p:pic>
        <p:nvPicPr>
          <p:cNvPr id="13" name="图片 12"/>
          <p:cNvPicPr>
            <a:picLocks noChangeAspect="1"/>
          </p:cNvPicPr>
          <p:nvPr/>
        </p:nvPicPr>
        <p:blipFill>
          <a:blip r:embed="rId1"/>
          <a:stretch>
            <a:fillRect/>
          </a:stretch>
        </p:blipFill>
        <p:spPr>
          <a:xfrm>
            <a:off x="737211" y="2370488"/>
            <a:ext cx="4994022" cy="3600000"/>
          </a:xfrm>
          <a:prstGeom prst="rect">
            <a:avLst/>
          </a:prstGeom>
        </p:spPr>
      </p:pic>
      <p:sp>
        <p:nvSpPr>
          <p:cNvPr id="14" name="矩形 13"/>
          <p:cNvSpPr/>
          <p:nvPr/>
        </p:nvSpPr>
        <p:spPr>
          <a:xfrm>
            <a:off x="346710" y="322217"/>
            <a:ext cx="2129790" cy="56360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zh-CN" altLang="en-US" sz="2400" dirty="0">
                <a:latin typeface="字魂联盟综艺体" panose="00000500000000000000" pitchFamily="2" charset="-122"/>
                <a:ea typeface="字魂联盟综艺体" panose="00000500000000000000" pitchFamily="2" charset="-122"/>
              </a:rPr>
              <a:t>任务一</a:t>
            </a:r>
            <a:endParaRPr lang="zh-CN" altLang="en-US" sz="2400" dirty="0">
              <a:latin typeface="字魂联盟综艺体" panose="00000500000000000000" pitchFamily="2" charset="-122"/>
              <a:ea typeface="字魂联盟综艺体" panose="00000500000000000000" pitchFamily="2" charset="-122"/>
            </a:endParaRPr>
          </a:p>
        </p:txBody>
      </p:sp>
      <p:sp>
        <p:nvSpPr>
          <p:cNvPr id="15" name="矩形 14"/>
          <p:cNvSpPr/>
          <p:nvPr/>
        </p:nvSpPr>
        <p:spPr>
          <a:xfrm>
            <a:off x="2476500" y="322217"/>
            <a:ext cx="9368790" cy="563608"/>
          </a:xfrm>
          <a:prstGeom prst="rect">
            <a:avLst/>
          </a:prstGeom>
          <a:solidFill>
            <a:srgbClr val="3CB0F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zh-CN" altLang="en-US" sz="2400" b="1" dirty="0">
                <a:latin typeface="字魂联盟综艺体" panose="00000500000000000000" pitchFamily="2" charset="-122"/>
                <a:ea typeface="字魂联盟综艺体" panose="00000500000000000000" pitchFamily="2" charset="-122"/>
              </a:rPr>
              <a:t>破冰游戏</a:t>
            </a:r>
            <a:r>
              <a:rPr lang="en-US" altLang="zh-CN" sz="2400" b="1" dirty="0">
                <a:latin typeface="字魂联盟综艺体" panose="00000500000000000000" pitchFamily="2" charset="-122"/>
                <a:ea typeface="字魂联盟综艺体" panose="00000500000000000000" pitchFamily="2" charset="-122"/>
              </a:rPr>
              <a:t>——</a:t>
            </a:r>
            <a:r>
              <a:rPr lang="zh-CN" altLang="en-US" sz="2400" b="1" dirty="0">
                <a:latin typeface="字魂联盟综艺体" panose="00000500000000000000" pitchFamily="2" charset="-122"/>
                <a:ea typeface="字魂联盟综艺体" panose="00000500000000000000" pitchFamily="2" charset="-122"/>
              </a:rPr>
              <a:t>独一无二的我</a:t>
            </a:r>
            <a:endParaRPr lang="zh-CN" altLang="en-US" sz="2400" b="1" spc="75" dirty="0">
              <a:solidFill>
                <a:schemeClr val="tx1">
                  <a:lumMod val="85000"/>
                  <a:lumOff val="15000"/>
                </a:schemeClr>
              </a:solidFill>
              <a:latin typeface="字魂联盟综艺体" panose="00000500000000000000" pitchFamily="2" charset="-122"/>
              <a:ea typeface="字魂联盟综艺体" panose="00000500000000000000" pitchFamily="2" charset="-122"/>
              <a:cs typeface="+mn-ea"/>
              <a:sym typeface="+mn-lt"/>
            </a:endParaRPr>
          </a:p>
        </p:txBody>
      </p:sp>
      <p:sp>
        <p:nvSpPr>
          <p:cNvPr id="16" name="图形"/>
          <p:cNvSpPr/>
          <p:nvPr/>
        </p:nvSpPr>
        <p:spPr>
          <a:xfrm>
            <a:off x="557212" y="514021"/>
            <a:ext cx="180000" cy="18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Normal" panose="020B0400000000000000" charset="-122"/>
            </a:endParaRPr>
          </a:p>
        </p:txBody>
      </p:sp>
      <p:sp>
        <p:nvSpPr>
          <p:cNvPr id="17" name="图形"/>
          <p:cNvSpPr/>
          <p:nvPr/>
        </p:nvSpPr>
        <p:spPr>
          <a:xfrm>
            <a:off x="2123145" y="514021"/>
            <a:ext cx="180000" cy="18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Normal" panose="020B0400000000000000" charset="-122"/>
            </a:endParaRPr>
          </a:p>
        </p:txBody>
      </p:sp>
    </p:spTree>
    <p:custDataLst>
      <p:tags r:id="rId2"/>
    </p:custDataLst>
  </p:cSld>
  <p:clrMapOvr>
    <a:masterClrMapping/>
  </p:clrMapOvr>
  <mc:AlternateContent xmlns:mc="http://schemas.openxmlformats.org/markup-compatibility/2006">
    <mc:Choice xmlns:p14="http://schemas.microsoft.com/office/powerpoint/2010/main" Requires="p14">
      <p:transition p14:dur="0" advTm="2000"/>
    </mc:Choice>
    <mc:Fallback>
      <p:transition advTm="200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3"/>
          <p:cNvSpPr/>
          <p:nvPr/>
        </p:nvSpPr>
        <p:spPr>
          <a:xfrm>
            <a:off x="737211" y="1279157"/>
            <a:ext cx="2804886" cy="563608"/>
          </a:xfrm>
          <a:prstGeom prst="roundRect">
            <a:avLst/>
          </a:prstGeom>
          <a:solidFill>
            <a:srgbClr val="BB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solidFill>
                  <a:srgbClr val="3CB0FC"/>
                </a:solidFill>
                <a:latin typeface="+mj-ea"/>
                <a:ea typeface="+mj-ea"/>
              </a:rPr>
              <a:t>2. </a:t>
            </a:r>
            <a:r>
              <a:rPr lang="zh-CN" altLang="en-US" sz="2400" b="1" dirty="0">
                <a:solidFill>
                  <a:srgbClr val="3CB0FC"/>
                </a:solidFill>
                <a:latin typeface="+mj-ea"/>
                <a:ea typeface="+mj-ea"/>
              </a:rPr>
              <a:t>游戏目的</a:t>
            </a:r>
            <a:endParaRPr lang="zh-CN" altLang="en-US" sz="2400" b="1" dirty="0">
              <a:solidFill>
                <a:srgbClr val="3CB0FC"/>
              </a:solidFill>
              <a:latin typeface="+mj-ea"/>
              <a:ea typeface="+mj-ea"/>
            </a:endParaRPr>
          </a:p>
        </p:txBody>
      </p:sp>
      <p:sp>
        <p:nvSpPr>
          <p:cNvPr id="9" name="矩形 8"/>
          <p:cNvSpPr/>
          <p:nvPr/>
        </p:nvSpPr>
        <p:spPr>
          <a:xfrm>
            <a:off x="346710" y="322217"/>
            <a:ext cx="2129790" cy="56360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zh-CN" altLang="en-US" sz="2400" dirty="0">
                <a:latin typeface="字魂联盟综艺体" panose="00000500000000000000" pitchFamily="2" charset="-122"/>
                <a:ea typeface="字魂联盟综艺体" panose="00000500000000000000" pitchFamily="2" charset="-122"/>
              </a:rPr>
              <a:t>任务一</a:t>
            </a:r>
            <a:endParaRPr lang="zh-CN" altLang="en-US" sz="2400" dirty="0">
              <a:latin typeface="字魂联盟综艺体" panose="00000500000000000000" pitchFamily="2" charset="-122"/>
              <a:ea typeface="字魂联盟综艺体" panose="00000500000000000000" pitchFamily="2" charset="-122"/>
            </a:endParaRPr>
          </a:p>
        </p:txBody>
      </p:sp>
      <p:sp>
        <p:nvSpPr>
          <p:cNvPr id="11" name="矩形 10"/>
          <p:cNvSpPr/>
          <p:nvPr/>
        </p:nvSpPr>
        <p:spPr>
          <a:xfrm>
            <a:off x="2476500" y="322217"/>
            <a:ext cx="9368790" cy="563608"/>
          </a:xfrm>
          <a:prstGeom prst="rect">
            <a:avLst/>
          </a:prstGeom>
          <a:solidFill>
            <a:srgbClr val="3CB0F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zh-CN" altLang="en-US" sz="2400" b="1" dirty="0">
                <a:latin typeface="字魂联盟综艺体" panose="00000500000000000000" pitchFamily="2" charset="-122"/>
                <a:ea typeface="字魂联盟综艺体" panose="00000500000000000000" pitchFamily="2" charset="-122"/>
              </a:rPr>
              <a:t>破冰游戏</a:t>
            </a:r>
            <a:r>
              <a:rPr lang="en-US" altLang="zh-CN" sz="2400" b="1" dirty="0">
                <a:latin typeface="字魂联盟综艺体" panose="00000500000000000000" pitchFamily="2" charset="-122"/>
                <a:ea typeface="字魂联盟综艺体" panose="00000500000000000000" pitchFamily="2" charset="-122"/>
              </a:rPr>
              <a:t>——</a:t>
            </a:r>
            <a:r>
              <a:rPr lang="zh-CN" altLang="en-US" sz="2400" b="1" dirty="0">
                <a:latin typeface="字魂联盟综艺体" panose="00000500000000000000" pitchFamily="2" charset="-122"/>
                <a:ea typeface="字魂联盟综艺体" panose="00000500000000000000" pitchFamily="2" charset="-122"/>
              </a:rPr>
              <a:t>独一无二的我</a:t>
            </a:r>
            <a:endParaRPr lang="zh-CN" altLang="en-US" sz="2400" b="1" spc="75" dirty="0">
              <a:solidFill>
                <a:schemeClr val="tx1">
                  <a:lumMod val="85000"/>
                  <a:lumOff val="15000"/>
                </a:schemeClr>
              </a:solidFill>
              <a:latin typeface="字魂联盟综艺体" panose="00000500000000000000" pitchFamily="2" charset="-122"/>
              <a:ea typeface="字魂联盟综艺体" panose="00000500000000000000" pitchFamily="2" charset="-122"/>
              <a:cs typeface="+mn-ea"/>
              <a:sym typeface="+mn-lt"/>
            </a:endParaRPr>
          </a:p>
        </p:txBody>
      </p:sp>
      <p:sp>
        <p:nvSpPr>
          <p:cNvPr id="12" name="图形"/>
          <p:cNvSpPr/>
          <p:nvPr/>
        </p:nvSpPr>
        <p:spPr>
          <a:xfrm>
            <a:off x="557212" y="514021"/>
            <a:ext cx="180000" cy="18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Normal" panose="020B0400000000000000" charset="-122"/>
            </a:endParaRPr>
          </a:p>
        </p:txBody>
      </p:sp>
      <p:sp>
        <p:nvSpPr>
          <p:cNvPr id="13" name="图形"/>
          <p:cNvSpPr/>
          <p:nvPr/>
        </p:nvSpPr>
        <p:spPr>
          <a:xfrm>
            <a:off x="2123145" y="514021"/>
            <a:ext cx="180000" cy="18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Normal" panose="020B0400000000000000" charset="-122"/>
            </a:endParaRPr>
          </a:p>
        </p:txBody>
      </p:sp>
      <p:sp>
        <p:nvSpPr>
          <p:cNvPr id="14" name="矩形 13"/>
          <p:cNvSpPr/>
          <p:nvPr/>
        </p:nvSpPr>
        <p:spPr>
          <a:xfrm>
            <a:off x="6011855" y="2537845"/>
            <a:ext cx="5259328" cy="3079497"/>
          </a:xfrm>
          <a:prstGeom prst="rect">
            <a:avLst/>
          </a:prstGeom>
        </p:spPr>
        <p:txBody>
          <a:bodyPr wrap="square">
            <a:spAutoFit/>
          </a:bodyPr>
          <a:lstStyle/>
          <a:p>
            <a:pPr>
              <a:lnSpc>
                <a:spcPct val="150000"/>
              </a:lnSpc>
            </a:pPr>
            <a:r>
              <a:rPr lang="zh-CN" altLang="en-US" sz="2200" dirty="0">
                <a:latin typeface="+mj-ea"/>
                <a:ea typeface="+mj-ea"/>
              </a:rPr>
              <a:t>       （</a:t>
            </a:r>
            <a:r>
              <a:rPr lang="en-US" altLang="zh-CN" sz="2200" dirty="0">
                <a:latin typeface="+mj-ea"/>
                <a:ea typeface="+mj-ea"/>
              </a:rPr>
              <a:t>1</a:t>
            </a:r>
            <a:r>
              <a:rPr lang="zh-CN" altLang="en-US" sz="2200" dirty="0">
                <a:latin typeface="+mj-ea"/>
                <a:ea typeface="+mj-ea"/>
              </a:rPr>
              <a:t>）以小组合作的形式，促使参与者主动分享个人信息，在交流和推理过程中增进对彼此的了解。​</a:t>
            </a:r>
            <a:endParaRPr lang="zh-CN" altLang="en-US" sz="2200" dirty="0">
              <a:latin typeface="+mj-ea"/>
              <a:ea typeface="+mj-ea"/>
            </a:endParaRPr>
          </a:p>
          <a:p>
            <a:pPr>
              <a:lnSpc>
                <a:spcPct val="150000"/>
              </a:lnSpc>
            </a:pPr>
            <a:r>
              <a:rPr lang="zh-CN" altLang="en-US" sz="2200" dirty="0">
                <a:latin typeface="+mj-ea"/>
                <a:ea typeface="+mj-ea"/>
              </a:rPr>
              <a:t>       （</a:t>
            </a:r>
            <a:r>
              <a:rPr lang="en-US" altLang="zh-CN" sz="2200" dirty="0">
                <a:latin typeface="+mj-ea"/>
                <a:ea typeface="+mj-ea"/>
              </a:rPr>
              <a:t>2</a:t>
            </a:r>
            <a:r>
              <a:rPr lang="zh-CN" altLang="en-US" sz="2200" dirty="0">
                <a:latin typeface="+mj-ea"/>
                <a:ea typeface="+mj-ea"/>
              </a:rPr>
              <a:t>）培养团队协作能力和沟通能力，同时通过有趣的拼图任务，让参与者在轻松愉快的氛围中快速熟悉起来。</a:t>
            </a:r>
            <a:endParaRPr lang="zh-CN" altLang="en-US" sz="2200" dirty="0">
              <a:latin typeface="+mj-ea"/>
              <a:ea typeface="+mj-ea"/>
            </a:endParaRPr>
          </a:p>
        </p:txBody>
      </p:sp>
      <p:pic>
        <p:nvPicPr>
          <p:cNvPr id="15" name="图片 14"/>
          <p:cNvPicPr>
            <a:picLocks noChangeAspect="1"/>
          </p:cNvPicPr>
          <p:nvPr/>
        </p:nvPicPr>
        <p:blipFill>
          <a:blip r:embed="rId1"/>
          <a:stretch>
            <a:fillRect/>
          </a:stretch>
        </p:blipFill>
        <p:spPr>
          <a:xfrm>
            <a:off x="737211" y="2370488"/>
            <a:ext cx="4994022" cy="3600000"/>
          </a:xfrm>
          <a:prstGeom prst="rect">
            <a:avLst/>
          </a:prstGeom>
        </p:spPr>
      </p:pic>
    </p:spTree>
    <p:custDataLst>
      <p:tags r:id="rId2"/>
    </p:custDataLst>
  </p:cSld>
  <p:clrMapOvr>
    <a:masterClrMapping/>
  </p:clrMapOvr>
  <mc:AlternateContent xmlns:mc="http://schemas.openxmlformats.org/markup-compatibility/2006">
    <mc:Choice xmlns:p14="http://schemas.microsoft.com/office/powerpoint/2010/main" Requires="p14">
      <p:transition p14:dur="0" advTm="2000"/>
    </mc:Choice>
    <mc:Fallback>
      <p:transition advTm="200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718322" y="2067149"/>
            <a:ext cx="10755353" cy="4198896"/>
          </a:xfrm>
          <a:prstGeom prst="rect">
            <a:avLst/>
          </a:prstGeom>
          <a:solidFill>
            <a:schemeClr val="bg1"/>
          </a:solidFill>
          <a:ln w="28575">
            <a:solidFill>
              <a:srgbClr val="3CB0F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圆角 3"/>
          <p:cNvSpPr/>
          <p:nvPr/>
        </p:nvSpPr>
        <p:spPr>
          <a:xfrm>
            <a:off x="737211" y="1279157"/>
            <a:ext cx="2804886" cy="563608"/>
          </a:xfrm>
          <a:prstGeom prst="roundRect">
            <a:avLst/>
          </a:prstGeom>
          <a:solidFill>
            <a:srgbClr val="BB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solidFill>
                  <a:srgbClr val="3CB0FC"/>
                </a:solidFill>
                <a:latin typeface="+mj-ea"/>
                <a:ea typeface="+mj-ea"/>
              </a:rPr>
              <a:t>3. </a:t>
            </a:r>
            <a:r>
              <a:rPr lang="zh-CN" altLang="en-US" sz="2400" b="1" dirty="0">
                <a:solidFill>
                  <a:srgbClr val="3CB0FC"/>
                </a:solidFill>
                <a:latin typeface="+mj-ea"/>
                <a:ea typeface="+mj-ea"/>
              </a:rPr>
              <a:t>游戏流程</a:t>
            </a:r>
            <a:endParaRPr lang="zh-CN" altLang="en-US" sz="2400" b="1" dirty="0">
              <a:solidFill>
                <a:srgbClr val="3CB0FC"/>
              </a:solidFill>
              <a:latin typeface="+mj-ea"/>
              <a:ea typeface="+mj-ea"/>
            </a:endParaRPr>
          </a:p>
        </p:txBody>
      </p:sp>
      <p:sp>
        <p:nvSpPr>
          <p:cNvPr id="9" name="矩形 8"/>
          <p:cNvSpPr/>
          <p:nvPr/>
        </p:nvSpPr>
        <p:spPr>
          <a:xfrm>
            <a:off x="346710" y="322217"/>
            <a:ext cx="2129790" cy="56360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zh-CN" altLang="en-US" sz="2400" dirty="0">
                <a:latin typeface="字魂联盟综艺体" panose="00000500000000000000" pitchFamily="2" charset="-122"/>
                <a:ea typeface="字魂联盟综艺体" panose="00000500000000000000" pitchFamily="2" charset="-122"/>
              </a:rPr>
              <a:t>任务一</a:t>
            </a:r>
            <a:endParaRPr lang="zh-CN" altLang="en-US" sz="2400" dirty="0">
              <a:latin typeface="字魂联盟综艺体" panose="00000500000000000000" pitchFamily="2" charset="-122"/>
              <a:ea typeface="字魂联盟综艺体" panose="00000500000000000000" pitchFamily="2" charset="-122"/>
            </a:endParaRPr>
          </a:p>
        </p:txBody>
      </p:sp>
      <p:sp>
        <p:nvSpPr>
          <p:cNvPr id="11" name="矩形 10"/>
          <p:cNvSpPr/>
          <p:nvPr/>
        </p:nvSpPr>
        <p:spPr>
          <a:xfrm>
            <a:off x="2476500" y="322217"/>
            <a:ext cx="9368790" cy="563608"/>
          </a:xfrm>
          <a:prstGeom prst="rect">
            <a:avLst/>
          </a:prstGeom>
          <a:solidFill>
            <a:srgbClr val="3CB0F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zh-CN" altLang="en-US" sz="2400" b="1" dirty="0">
                <a:latin typeface="字魂联盟综艺体" panose="00000500000000000000" pitchFamily="2" charset="-122"/>
                <a:ea typeface="字魂联盟综艺体" panose="00000500000000000000" pitchFamily="2" charset="-122"/>
              </a:rPr>
              <a:t>破冰游戏</a:t>
            </a:r>
            <a:r>
              <a:rPr lang="en-US" altLang="zh-CN" sz="2400" b="1" dirty="0">
                <a:latin typeface="字魂联盟综艺体" panose="00000500000000000000" pitchFamily="2" charset="-122"/>
                <a:ea typeface="字魂联盟综艺体" panose="00000500000000000000" pitchFamily="2" charset="-122"/>
              </a:rPr>
              <a:t>——</a:t>
            </a:r>
            <a:r>
              <a:rPr lang="zh-CN" altLang="en-US" sz="2400" b="1" dirty="0">
                <a:latin typeface="字魂联盟综艺体" panose="00000500000000000000" pitchFamily="2" charset="-122"/>
                <a:ea typeface="字魂联盟综艺体" panose="00000500000000000000" pitchFamily="2" charset="-122"/>
              </a:rPr>
              <a:t>独一无二的我</a:t>
            </a:r>
            <a:endParaRPr lang="zh-CN" altLang="en-US" sz="2400" b="1" spc="75" dirty="0">
              <a:solidFill>
                <a:schemeClr val="tx1">
                  <a:lumMod val="85000"/>
                  <a:lumOff val="15000"/>
                </a:schemeClr>
              </a:solidFill>
              <a:latin typeface="字魂联盟综艺体" panose="00000500000000000000" pitchFamily="2" charset="-122"/>
              <a:ea typeface="字魂联盟综艺体" panose="00000500000000000000" pitchFamily="2" charset="-122"/>
              <a:cs typeface="+mn-ea"/>
              <a:sym typeface="+mn-lt"/>
            </a:endParaRPr>
          </a:p>
        </p:txBody>
      </p:sp>
      <p:sp>
        <p:nvSpPr>
          <p:cNvPr id="12" name="图形"/>
          <p:cNvSpPr/>
          <p:nvPr/>
        </p:nvSpPr>
        <p:spPr>
          <a:xfrm>
            <a:off x="557212" y="514021"/>
            <a:ext cx="180000" cy="18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Normal" panose="020B0400000000000000" charset="-122"/>
            </a:endParaRPr>
          </a:p>
        </p:txBody>
      </p:sp>
      <p:sp>
        <p:nvSpPr>
          <p:cNvPr id="13" name="图形"/>
          <p:cNvSpPr/>
          <p:nvPr/>
        </p:nvSpPr>
        <p:spPr>
          <a:xfrm>
            <a:off x="2123145" y="514021"/>
            <a:ext cx="180000" cy="18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Normal" panose="020B0400000000000000" charset="-122"/>
            </a:endParaRPr>
          </a:p>
        </p:txBody>
      </p:sp>
      <p:sp>
        <p:nvSpPr>
          <p:cNvPr id="14" name="矩形 13"/>
          <p:cNvSpPr/>
          <p:nvPr/>
        </p:nvSpPr>
        <p:spPr>
          <a:xfrm>
            <a:off x="972400" y="2099977"/>
            <a:ext cx="10247199" cy="4189608"/>
          </a:xfrm>
          <a:prstGeom prst="rect">
            <a:avLst/>
          </a:prstGeom>
        </p:spPr>
        <p:txBody>
          <a:bodyPr wrap="square">
            <a:spAutoFit/>
          </a:bodyPr>
          <a:lstStyle/>
          <a:p>
            <a:pPr algn="just">
              <a:lnSpc>
                <a:spcPct val="150000"/>
              </a:lnSpc>
            </a:pPr>
            <a:r>
              <a:rPr lang="zh-CN" altLang="en-US" sz="2000" dirty="0">
                <a:latin typeface="+mj-ea"/>
                <a:ea typeface="+mj-ea"/>
              </a:rPr>
              <a:t>       （</a:t>
            </a:r>
            <a:r>
              <a:rPr lang="en-US" altLang="zh-CN" sz="2000" dirty="0">
                <a:latin typeface="+mj-ea"/>
                <a:ea typeface="+mj-ea"/>
              </a:rPr>
              <a:t>1</a:t>
            </a:r>
            <a:r>
              <a:rPr lang="zh-CN" altLang="en-US" sz="2000" dirty="0">
                <a:latin typeface="+mj-ea"/>
                <a:ea typeface="+mj-ea"/>
              </a:rPr>
              <a:t>）主持人将参与者分组，每组</a:t>
            </a:r>
            <a:r>
              <a:rPr lang="en-US" altLang="zh-CN" sz="2000" dirty="0">
                <a:latin typeface="+mj-ea"/>
                <a:ea typeface="+mj-ea"/>
              </a:rPr>
              <a:t>4</a:t>
            </a:r>
            <a:r>
              <a:rPr lang="zh-CN" altLang="en-US" sz="2000" dirty="0">
                <a:latin typeface="+mj-ea"/>
                <a:ea typeface="+mj-ea"/>
              </a:rPr>
              <a:t>～</a:t>
            </a:r>
            <a:r>
              <a:rPr lang="en-US" altLang="zh-CN" sz="2000" dirty="0">
                <a:latin typeface="+mj-ea"/>
                <a:ea typeface="+mj-ea"/>
              </a:rPr>
              <a:t>6</a:t>
            </a:r>
            <a:r>
              <a:rPr lang="zh-CN" altLang="en-US" sz="2000" dirty="0">
                <a:latin typeface="+mj-ea"/>
                <a:ea typeface="+mj-ea"/>
              </a:rPr>
              <a:t>人。​</a:t>
            </a:r>
            <a:endParaRPr lang="zh-CN" altLang="en-US" sz="2000" dirty="0">
              <a:latin typeface="+mj-ea"/>
              <a:ea typeface="+mj-ea"/>
            </a:endParaRPr>
          </a:p>
          <a:p>
            <a:pPr algn="just">
              <a:lnSpc>
                <a:spcPct val="150000"/>
              </a:lnSpc>
            </a:pPr>
            <a:r>
              <a:rPr lang="zh-CN" altLang="en-US" sz="2000" dirty="0">
                <a:latin typeface="+mj-ea"/>
                <a:ea typeface="+mj-ea"/>
              </a:rPr>
              <a:t>       （</a:t>
            </a:r>
            <a:r>
              <a:rPr lang="en-US" altLang="zh-CN" sz="2000" dirty="0">
                <a:latin typeface="+mj-ea"/>
                <a:ea typeface="+mj-ea"/>
              </a:rPr>
              <a:t>2</a:t>
            </a:r>
            <a:r>
              <a:rPr lang="zh-CN" altLang="en-US" sz="2000" dirty="0">
                <a:latin typeface="+mj-ea"/>
                <a:ea typeface="+mj-ea"/>
              </a:rPr>
              <a:t>）给每个小组发放一套拼图，并讲解游戏规则，强调需通过交流和推理完成人物与小组成员的匹配。​</a:t>
            </a:r>
            <a:endParaRPr lang="zh-CN" altLang="en-US" sz="2000" dirty="0">
              <a:latin typeface="+mj-ea"/>
              <a:ea typeface="+mj-ea"/>
            </a:endParaRPr>
          </a:p>
          <a:p>
            <a:pPr algn="just">
              <a:lnSpc>
                <a:spcPct val="150000"/>
              </a:lnSpc>
            </a:pPr>
            <a:r>
              <a:rPr lang="zh-CN" altLang="en-US" sz="2000" dirty="0">
                <a:latin typeface="+mj-ea"/>
                <a:ea typeface="+mj-ea"/>
              </a:rPr>
              <a:t>       （</a:t>
            </a:r>
            <a:r>
              <a:rPr lang="en-US" altLang="zh-CN" sz="2000" dirty="0">
                <a:latin typeface="+mj-ea"/>
                <a:ea typeface="+mj-ea"/>
              </a:rPr>
              <a:t>3</a:t>
            </a:r>
            <a:r>
              <a:rPr lang="zh-CN" altLang="en-US" sz="2000" dirty="0">
                <a:latin typeface="+mj-ea"/>
                <a:ea typeface="+mj-ea"/>
              </a:rPr>
              <a:t>）小组成员开始观察拼图上的问题和人物头像，依次分享自己的相关信息，如“我最喜欢的颜色是蓝色”“我的职业是教师”等。​</a:t>
            </a:r>
            <a:endParaRPr lang="zh-CN" altLang="en-US" sz="2000" dirty="0">
              <a:latin typeface="+mj-ea"/>
              <a:ea typeface="+mj-ea"/>
            </a:endParaRPr>
          </a:p>
          <a:p>
            <a:pPr algn="just">
              <a:lnSpc>
                <a:spcPct val="150000"/>
              </a:lnSpc>
            </a:pPr>
            <a:r>
              <a:rPr lang="zh-CN" altLang="en-US" sz="2000" dirty="0">
                <a:latin typeface="+mj-ea"/>
                <a:ea typeface="+mj-ea"/>
              </a:rPr>
              <a:t>       （</a:t>
            </a:r>
            <a:r>
              <a:rPr lang="en-US" altLang="zh-CN" sz="2000" dirty="0">
                <a:latin typeface="+mj-ea"/>
                <a:ea typeface="+mj-ea"/>
              </a:rPr>
              <a:t>4</a:t>
            </a:r>
            <a:r>
              <a:rPr lang="zh-CN" altLang="en-US" sz="2000" dirty="0">
                <a:latin typeface="+mj-ea"/>
                <a:ea typeface="+mj-ea"/>
              </a:rPr>
              <a:t>）根据彼此的信息，小组成员共同讨论，将每个人与拼图上的人物对应起来，完成拼图。</a:t>
            </a:r>
            <a:endParaRPr lang="zh-CN" altLang="en-US" sz="2000" dirty="0">
              <a:latin typeface="+mj-ea"/>
              <a:ea typeface="+mj-ea"/>
            </a:endParaRPr>
          </a:p>
          <a:p>
            <a:pPr algn="just">
              <a:lnSpc>
                <a:spcPct val="150000"/>
              </a:lnSpc>
            </a:pPr>
            <a:r>
              <a:rPr lang="zh-CN" altLang="en-US" sz="2000" dirty="0">
                <a:latin typeface="+mj-ea"/>
                <a:ea typeface="+mj-ea"/>
              </a:rPr>
              <a:t>       （</a:t>
            </a:r>
            <a:r>
              <a:rPr lang="en-US" altLang="zh-CN" sz="2000" dirty="0">
                <a:latin typeface="+mj-ea"/>
                <a:ea typeface="+mj-ea"/>
              </a:rPr>
              <a:t>5</a:t>
            </a:r>
            <a:r>
              <a:rPr lang="zh-CN" altLang="en-US" sz="2000" dirty="0">
                <a:latin typeface="+mj-ea"/>
                <a:ea typeface="+mj-ea"/>
              </a:rPr>
              <a:t>）最先正确完成拼图的小组获胜，获得小奖品，然后每个小组可以派代表分享在游戏过程中对其他成员的新认识。​</a:t>
            </a:r>
            <a:endParaRPr lang="zh-CN" altLang="en-US" sz="2000" dirty="0">
              <a:latin typeface="+mj-ea"/>
              <a:ea typeface="+mj-ea"/>
            </a:endParaRPr>
          </a:p>
        </p:txBody>
      </p:sp>
    </p:spTree>
    <p:custDataLst>
      <p:tags r:id="rId1"/>
    </p:custDataLst>
  </p:cSld>
  <p:clrMapOvr>
    <a:masterClrMapping/>
  </p:clrMapOvr>
  <mc:AlternateContent xmlns:mc="http://schemas.openxmlformats.org/markup-compatibility/2006">
    <mc:Choice xmlns:p14="http://schemas.microsoft.com/office/powerpoint/2010/main" Requires="p14">
      <p:transition p14:dur="0" advTm="2000"/>
    </mc:Choice>
    <mc:Fallback>
      <p:transition advTm="200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形" descr="043be5165d6dfdea7264d80d616e83564af"/>
          <p:cNvPicPr>
            <a:picLocks noChangeAspect="1"/>
          </p:cNvPicPr>
          <p:nvPr/>
        </p:nvPicPr>
        <p:blipFill>
          <a:blip r:embed="rId1">
            <a:extLst>
              <a:ext uri="{BEBA8EAE-BF5A-486C-A8C5-ECC9F3942E4B}">
                <a14:imgProps xmlns:a14="http://schemas.microsoft.com/office/drawing/2010/main">
                  <a14:imgLayer r:embed="rId2">
                    <a14:imgEffect>
                      <a14:colorTemperature colorTemp="5900"/>
                    </a14:imgEffect>
                  </a14:imgLayer>
                </a14:imgProps>
              </a:ext>
            </a:extLst>
          </a:blip>
          <a:srcRect t="10620" b="10620"/>
          <a:stretch>
            <a:fillRect/>
          </a:stretch>
        </p:blipFill>
        <p:spPr>
          <a:xfrm flipH="1">
            <a:off x="0" y="0"/>
            <a:ext cx="12192000" cy="6858000"/>
          </a:xfrm>
          <a:prstGeom prst="rect">
            <a:avLst/>
          </a:prstGeom>
        </p:spPr>
      </p:pic>
      <p:sp>
        <p:nvSpPr>
          <p:cNvPr id="9" name="图形"/>
          <p:cNvSpPr/>
          <p:nvPr/>
        </p:nvSpPr>
        <p:spPr>
          <a:xfrm>
            <a:off x="3128010" y="462280"/>
            <a:ext cx="5934075" cy="593407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字魂58号-创中黑" panose="00000500000000000000" charset="-122"/>
            </a:endParaRPr>
          </a:p>
        </p:txBody>
      </p:sp>
      <p:sp>
        <p:nvSpPr>
          <p:cNvPr id="39" name="图形"/>
          <p:cNvSpPr txBox="1"/>
          <p:nvPr/>
        </p:nvSpPr>
        <p:spPr>
          <a:xfrm>
            <a:off x="2633980" y="2471420"/>
            <a:ext cx="6922135" cy="193899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6000" b="1" dirty="0">
                <a:solidFill>
                  <a:srgbClr val="3CB0FC"/>
                </a:solidFill>
                <a:latin typeface="字魂联盟综艺体" panose="00000500000000000000" pitchFamily="2" charset="-122"/>
                <a:ea typeface="字魂联盟综艺体" panose="00000500000000000000" pitchFamily="2" charset="-122"/>
              </a:rPr>
              <a:t>创新实践大挑战</a:t>
            </a:r>
            <a:endParaRPr lang="en-US" altLang="zh-CN" sz="6000" b="1" dirty="0">
              <a:solidFill>
                <a:srgbClr val="3CB0FC"/>
              </a:solidFill>
              <a:latin typeface="字魂联盟综艺体" panose="00000500000000000000" pitchFamily="2" charset="-122"/>
              <a:ea typeface="字魂联盟综艺体" panose="00000500000000000000" pitchFamily="2" charset="-122"/>
            </a:endParaRPr>
          </a:p>
          <a:p>
            <a:pPr algn="ctr"/>
            <a:r>
              <a:rPr lang="zh-CN" altLang="en-US" sz="6000" b="1" spc="75" dirty="0">
                <a:solidFill>
                  <a:srgbClr val="3CB0FC"/>
                </a:solidFill>
                <a:latin typeface="字魂联盟综艺体" panose="00000500000000000000" pitchFamily="2" charset="-122"/>
                <a:ea typeface="字魂联盟综艺体" panose="00000500000000000000" pitchFamily="2" charset="-122"/>
                <a:cs typeface="+mn-ea"/>
                <a:sym typeface="+mn-lt"/>
              </a:rPr>
              <a:t>创意思维大挑战</a:t>
            </a:r>
            <a:endParaRPr lang="zh-CN" altLang="en-US" sz="6000" b="1" spc="75" dirty="0">
              <a:solidFill>
                <a:srgbClr val="3CB0FC"/>
              </a:solidFill>
              <a:latin typeface="字魂联盟综艺体" panose="00000500000000000000" pitchFamily="2" charset="-122"/>
              <a:ea typeface="字魂联盟综艺体" panose="00000500000000000000" pitchFamily="2" charset="-122"/>
              <a:cs typeface="+mn-ea"/>
              <a:sym typeface="+mn-lt"/>
            </a:endParaRPr>
          </a:p>
        </p:txBody>
      </p:sp>
      <p:grpSp>
        <p:nvGrpSpPr>
          <p:cNvPr id="45" name="图形"/>
          <p:cNvGrpSpPr/>
          <p:nvPr/>
        </p:nvGrpSpPr>
        <p:grpSpPr>
          <a:xfrm>
            <a:off x="5129212" y="4801235"/>
            <a:ext cx="1931670" cy="459740"/>
            <a:chOff x="5221" y="1596"/>
            <a:chExt cx="3475" cy="825"/>
          </a:xfrm>
        </p:grpSpPr>
        <p:sp>
          <p:nvSpPr>
            <p:cNvPr id="46" name="图形"/>
            <p:cNvSpPr/>
            <p:nvPr/>
          </p:nvSpPr>
          <p:spPr>
            <a:xfrm>
              <a:off x="5221" y="1596"/>
              <a:ext cx="825" cy="825"/>
            </a:xfrm>
            <a:prstGeom prst="ellipse">
              <a:avLst/>
            </a:prstGeom>
            <a:gradFill>
              <a:gsLst>
                <a:gs pos="0">
                  <a:schemeClr val="accent6"/>
                </a:gs>
                <a:gs pos="100000">
                  <a:srgbClr val="FCAEBD"/>
                </a:gs>
              </a:gsLst>
              <a:lin ang="540000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Normal" panose="020B0400000000000000" charset="-122"/>
              </a:endParaRPr>
            </a:p>
          </p:txBody>
        </p:sp>
        <p:sp>
          <p:nvSpPr>
            <p:cNvPr id="49" name="图形"/>
            <p:cNvSpPr>
              <a:spLocks noChangeAspect="1"/>
            </p:cNvSpPr>
            <p:nvPr/>
          </p:nvSpPr>
          <p:spPr bwMode="auto">
            <a:xfrm>
              <a:off x="5412" y="1787"/>
              <a:ext cx="443" cy="442"/>
            </a:xfrm>
            <a:custGeom>
              <a:avLst/>
              <a:gdLst>
                <a:gd name="T0" fmla="*/ 11212 w 12607"/>
                <a:gd name="T1" fmla="*/ 4855 h 12594"/>
                <a:gd name="T2" fmla="*/ 11019 w 12607"/>
                <a:gd name="T3" fmla="*/ 4855 h 12594"/>
                <a:gd name="T4" fmla="*/ 10644 w 12607"/>
                <a:gd name="T5" fmla="*/ 3981 h 12594"/>
                <a:gd name="T6" fmla="*/ 10796 w 12607"/>
                <a:gd name="T7" fmla="*/ 3830 h 12594"/>
                <a:gd name="T8" fmla="*/ 10796 w 12607"/>
                <a:gd name="T9" fmla="*/ 1864 h 12594"/>
                <a:gd name="T10" fmla="*/ 10755 w 12607"/>
                <a:gd name="T11" fmla="*/ 1823 h 12594"/>
                <a:gd name="T12" fmla="*/ 8781 w 12607"/>
                <a:gd name="T13" fmla="*/ 1823 h 12594"/>
                <a:gd name="T14" fmla="*/ 8611 w 12607"/>
                <a:gd name="T15" fmla="*/ 1992 h 12594"/>
                <a:gd name="T16" fmla="*/ 7729 w 12607"/>
                <a:gd name="T17" fmla="*/ 1634 h 12594"/>
                <a:gd name="T18" fmla="*/ 7729 w 12607"/>
                <a:gd name="T19" fmla="*/ 1390 h 12594"/>
                <a:gd name="T20" fmla="*/ 6333 w 12607"/>
                <a:gd name="T21" fmla="*/ 0 h 12594"/>
                <a:gd name="T22" fmla="*/ 6274 w 12607"/>
                <a:gd name="T23" fmla="*/ 0 h 12594"/>
                <a:gd name="T24" fmla="*/ 4878 w 12607"/>
                <a:gd name="T25" fmla="*/ 1390 h 12594"/>
                <a:gd name="T26" fmla="*/ 4878 w 12607"/>
                <a:gd name="T27" fmla="*/ 1652 h 12594"/>
                <a:gd name="T28" fmla="*/ 4033 w 12607"/>
                <a:gd name="T29" fmla="*/ 2003 h 12594"/>
                <a:gd name="T30" fmla="*/ 3852 w 12607"/>
                <a:gd name="T31" fmla="*/ 1823 h 12594"/>
                <a:gd name="T32" fmla="*/ 1878 w 12607"/>
                <a:gd name="T33" fmla="*/ 1823 h 12594"/>
                <a:gd name="T34" fmla="*/ 1837 w 12607"/>
                <a:gd name="T35" fmla="*/ 1864 h 12594"/>
                <a:gd name="T36" fmla="*/ 1837 w 12607"/>
                <a:gd name="T37" fmla="*/ 3830 h 12594"/>
                <a:gd name="T38" fmla="*/ 2012 w 12607"/>
                <a:gd name="T39" fmla="*/ 4004 h 12594"/>
                <a:gd name="T40" fmla="*/ 1650 w 12607"/>
                <a:gd name="T41" fmla="*/ 4855 h 12594"/>
                <a:gd name="T42" fmla="*/ 1396 w 12607"/>
                <a:gd name="T43" fmla="*/ 4855 h 12594"/>
                <a:gd name="T44" fmla="*/ 0 w 12607"/>
                <a:gd name="T45" fmla="*/ 6245 h 12594"/>
                <a:gd name="T46" fmla="*/ 0 w 12607"/>
                <a:gd name="T47" fmla="*/ 6304 h 12594"/>
                <a:gd name="T48" fmla="*/ 1396 w 12607"/>
                <a:gd name="T49" fmla="*/ 7694 h 12594"/>
                <a:gd name="T50" fmla="*/ 1618 w 12607"/>
                <a:gd name="T51" fmla="*/ 7694 h 12594"/>
                <a:gd name="T52" fmla="*/ 1983 w 12607"/>
                <a:gd name="T53" fmla="*/ 8593 h 12594"/>
                <a:gd name="T54" fmla="*/ 1814 w 12607"/>
                <a:gd name="T55" fmla="*/ 8761 h 12594"/>
                <a:gd name="T56" fmla="*/ 1814 w 12607"/>
                <a:gd name="T57" fmla="*/ 10728 h 12594"/>
                <a:gd name="T58" fmla="*/ 1855 w 12607"/>
                <a:gd name="T59" fmla="*/ 10769 h 12594"/>
                <a:gd name="T60" fmla="*/ 3829 w 12607"/>
                <a:gd name="T61" fmla="*/ 10769 h 12594"/>
                <a:gd name="T62" fmla="*/ 3981 w 12607"/>
                <a:gd name="T63" fmla="*/ 10618 h 12594"/>
                <a:gd name="T64" fmla="*/ 4878 w 12607"/>
                <a:gd name="T65" fmla="*/ 10999 h 12594"/>
                <a:gd name="T66" fmla="*/ 4878 w 12607"/>
                <a:gd name="T67" fmla="*/ 11204 h 12594"/>
                <a:gd name="T68" fmla="*/ 6274 w 12607"/>
                <a:gd name="T69" fmla="*/ 12594 h 12594"/>
                <a:gd name="T70" fmla="*/ 6333 w 12607"/>
                <a:gd name="T71" fmla="*/ 12594 h 12594"/>
                <a:gd name="T72" fmla="*/ 7729 w 12607"/>
                <a:gd name="T73" fmla="*/ 11204 h 12594"/>
                <a:gd name="T74" fmla="*/ 7729 w 12607"/>
                <a:gd name="T75" fmla="*/ 11016 h 12594"/>
                <a:gd name="T76" fmla="*/ 8664 w 12607"/>
                <a:gd name="T77" fmla="*/ 10630 h 12594"/>
                <a:gd name="T78" fmla="*/ 8803 w 12607"/>
                <a:gd name="T79" fmla="*/ 10769 h 12594"/>
                <a:gd name="T80" fmla="*/ 10777 w 12607"/>
                <a:gd name="T81" fmla="*/ 10769 h 12594"/>
                <a:gd name="T82" fmla="*/ 10819 w 12607"/>
                <a:gd name="T83" fmla="*/ 10728 h 12594"/>
                <a:gd name="T84" fmla="*/ 10819 w 12607"/>
                <a:gd name="T85" fmla="*/ 8761 h 12594"/>
                <a:gd name="T86" fmla="*/ 10673 w 12607"/>
                <a:gd name="T87" fmla="*/ 8616 h 12594"/>
                <a:gd name="T88" fmla="*/ 11051 w 12607"/>
                <a:gd name="T89" fmla="*/ 7694 h 12594"/>
                <a:gd name="T90" fmla="*/ 11211 w 12607"/>
                <a:gd name="T91" fmla="*/ 7694 h 12594"/>
                <a:gd name="T92" fmla="*/ 12607 w 12607"/>
                <a:gd name="T93" fmla="*/ 6304 h 12594"/>
                <a:gd name="T94" fmla="*/ 12607 w 12607"/>
                <a:gd name="T95" fmla="*/ 6245 h 12594"/>
                <a:gd name="T96" fmla="*/ 11212 w 12607"/>
                <a:gd name="T97" fmla="*/ 4855 h 12594"/>
                <a:gd name="T98" fmla="*/ 6337 w 12607"/>
                <a:gd name="T99" fmla="*/ 8498 h 12594"/>
                <a:gd name="T100" fmla="*/ 4152 w 12607"/>
                <a:gd name="T101" fmla="*/ 6323 h 12594"/>
                <a:gd name="T102" fmla="*/ 6337 w 12607"/>
                <a:gd name="T103" fmla="*/ 4146 h 12594"/>
                <a:gd name="T104" fmla="*/ 8521 w 12607"/>
                <a:gd name="T105" fmla="*/ 6323 h 12594"/>
                <a:gd name="T106" fmla="*/ 6337 w 12607"/>
                <a:gd name="T107" fmla="*/ 8498 h 12594"/>
                <a:gd name="T108" fmla="*/ 6337 w 12607"/>
                <a:gd name="T109" fmla="*/ 8498 h 125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2607" h="12594">
                  <a:moveTo>
                    <a:pt x="11212" y="4855"/>
                  </a:moveTo>
                  <a:lnTo>
                    <a:pt x="11019" y="4855"/>
                  </a:lnTo>
                  <a:cubicBezTo>
                    <a:pt x="10923" y="4550"/>
                    <a:pt x="10796" y="4258"/>
                    <a:pt x="10644" y="3981"/>
                  </a:cubicBezTo>
                  <a:lnTo>
                    <a:pt x="10796" y="3830"/>
                  </a:lnTo>
                  <a:cubicBezTo>
                    <a:pt x="11341" y="3287"/>
                    <a:pt x="11341" y="2407"/>
                    <a:pt x="10796" y="1864"/>
                  </a:cubicBezTo>
                  <a:lnTo>
                    <a:pt x="10755" y="1823"/>
                  </a:lnTo>
                  <a:cubicBezTo>
                    <a:pt x="10209" y="1279"/>
                    <a:pt x="9326" y="1279"/>
                    <a:pt x="8781" y="1823"/>
                  </a:cubicBezTo>
                  <a:lnTo>
                    <a:pt x="8611" y="1992"/>
                  </a:lnTo>
                  <a:cubicBezTo>
                    <a:pt x="8332" y="1846"/>
                    <a:pt x="8037" y="1725"/>
                    <a:pt x="7729" y="1634"/>
                  </a:cubicBezTo>
                  <a:lnTo>
                    <a:pt x="7729" y="1390"/>
                  </a:lnTo>
                  <a:cubicBezTo>
                    <a:pt x="7729" y="622"/>
                    <a:pt x="7104" y="0"/>
                    <a:pt x="6333" y="0"/>
                  </a:cubicBezTo>
                  <a:lnTo>
                    <a:pt x="6274" y="0"/>
                  </a:lnTo>
                  <a:cubicBezTo>
                    <a:pt x="5503" y="0"/>
                    <a:pt x="4878" y="622"/>
                    <a:pt x="4878" y="1390"/>
                  </a:cubicBezTo>
                  <a:lnTo>
                    <a:pt x="4878" y="1652"/>
                  </a:lnTo>
                  <a:cubicBezTo>
                    <a:pt x="4584" y="1742"/>
                    <a:pt x="4301" y="1861"/>
                    <a:pt x="4033" y="2003"/>
                  </a:cubicBezTo>
                  <a:lnTo>
                    <a:pt x="3852" y="1823"/>
                  </a:lnTo>
                  <a:cubicBezTo>
                    <a:pt x="3307" y="1280"/>
                    <a:pt x="2423" y="1280"/>
                    <a:pt x="1878" y="1823"/>
                  </a:cubicBezTo>
                  <a:lnTo>
                    <a:pt x="1837" y="1864"/>
                  </a:lnTo>
                  <a:cubicBezTo>
                    <a:pt x="1292" y="2407"/>
                    <a:pt x="1292" y="3287"/>
                    <a:pt x="1837" y="3830"/>
                  </a:cubicBezTo>
                  <a:lnTo>
                    <a:pt x="2012" y="4004"/>
                  </a:lnTo>
                  <a:cubicBezTo>
                    <a:pt x="1865" y="4274"/>
                    <a:pt x="1743" y="4558"/>
                    <a:pt x="1650" y="4855"/>
                  </a:cubicBezTo>
                  <a:lnTo>
                    <a:pt x="1396" y="4855"/>
                  </a:lnTo>
                  <a:cubicBezTo>
                    <a:pt x="625" y="4855"/>
                    <a:pt x="0" y="5478"/>
                    <a:pt x="0" y="6245"/>
                  </a:cubicBezTo>
                  <a:lnTo>
                    <a:pt x="0" y="6304"/>
                  </a:lnTo>
                  <a:cubicBezTo>
                    <a:pt x="0" y="7072"/>
                    <a:pt x="625" y="7694"/>
                    <a:pt x="1396" y="7694"/>
                  </a:cubicBezTo>
                  <a:lnTo>
                    <a:pt x="1618" y="7694"/>
                  </a:lnTo>
                  <a:cubicBezTo>
                    <a:pt x="1710" y="8008"/>
                    <a:pt x="1833" y="8308"/>
                    <a:pt x="1983" y="8593"/>
                  </a:cubicBezTo>
                  <a:lnTo>
                    <a:pt x="1814" y="8761"/>
                  </a:lnTo>
                  <a:cubicBezTo>
                    <a:pt x="1269" y="9304"/>
                    <a:pt x="1269" y="10185"/>
                    <a:pt x="1814" y="10728"/>
                  </a:cubicBezTo>
                  <a:lnTo>
                    <a:pt x="1855" y="10769"/>
                  </a:lnTo>
                  <a:cubicBezTo>
                    <a:pt x="2400" y="11312"/>
                    <a:pt x="3284" y="11312"/>
                    <a:pt x="3829" y="10769"/>
                  </a:cubicBezTo>
                  <a:lnTo>
                    <a:pt x="3981" y="10618"/>
                  </a:lnTo>
                  <a:cubicBezTo>
                    <a:pt x="4264" y="10773"/>
                    <a:pt x="4564" y="10902"/>
                    <a:pt x="4878" y="10999"/>
                  </a:cubicBezTo>
                  <a:lnTo>
                    <a:pt x="4878" y="11204"/>
                  </a:lnTo>
                  <a:cubicBezTo>
                    <a:pt x="4878" y="11972"/>
                    <a:pt x="5503" y="12594"/>
                    <a:pt x="6274" y="12594"/>
                  </a:cubicBezTo>
                  <a:lnTo>
                    <a:pt x="6333" y="12594"/>
                  </a:lnTo>
                  <a:cubicBezTo>
                    <a:pt x="7104" y="12594"/>
                    <a:pt x="7729" y="11972"/>
                    <a:pt x="7729" y="11204"/>
                  </a:cubicBezTo>
                  <a:lnTo>
                    <a:pt x="7729" y="11016"/>
                  </a:lnTo>
                  <a:cubicBezTo>
                    <a:pt x="8056" y="10920"/>
                    <a:pt x="8368" y="10788"/>
                    <a:pt x="8664" y="10630"/>
                  </a:cubicBezTo>
                  <a:lnTo>
                    <a:pt x="8803" y="10769"/>
                  </a:lnTo>
                  <a:cubicBezTo>
                    <a:pt x="9348" y="11312"/>
                    <a:pt x="10233" y="11312"/>
                    <a:pt x="10777" y="10769"/>
                  </a:cubicBezTo>
                  <a:lnTo>
                    <a:pt x="10819" y="10728"/>
                  </a:lnTo>
                  <a:cubicBezTo>
                    <a:pt x="11364" y="10185"/>
                    <a:pt x="11364" y="9304"/>
                    <a:pt x="10819" y="8761"/>
                  </a:cubicBezTo>
                  <a:lnTo>
                    <a:pt x="10673" y="8616"/>
                  </a:lnTo>
                  <a:cubicBezTo>
                    <a:pt x="10828" y="8324"/>
                    <a:pt x="10956" y="8017"/>
                    <a:pt x="11051" y="7694"/>
                  </a:cubicBezTo>
                  <a:lnTo>
                    <a:pt x="11211" y="7694"/>
                  </a:lnTo>
                  <a:cubicBezTo>
                    <a:pt x="11982" y="7694"/>
                    <a:pt x="12607" y="7071"/>
                    <a:pt x="12607" y="6304"/>
                  </a:cubicBezTo>
                  <a:lnTo>
                    <a:pt x="12607" y="6245"/>
                  </a:lnTo>
                  <a:cubicBezTo>
                    <a:pt x="12607" y="5477"/>
                    <a:pt x="11982" y="4855"/>
                    <a:pt x="11212" y="4855"/>
                  </a:cubicBezTo>
                  <a:close/>
                  <a:moveTo>
                    <a:pt x="6337" y="8498"/>
                  </a:moveTo>
                  <a:cubicBezTo>
                    <a:pt x="5130" y="8498"/>
                    <a:pt x="4152" y="7524"/>
                    <a:pt x="4152" y="6323"/>
                  </a:cubicBezTo>
                  <a:cubicBezTo>
                    <a:pt x="4152" y="5120"/>
                    <a:pt x="5130" y="4146"/>
                    <a:pt x="6337" y="4146"/>
                  </a:cubicBezTo>
                  <a:cubicBezTo>
                    <a:pt x="7544" y="4146"/>
                    <a:pt x="8521" y="5120"/>
                    <a:pt x="8521" y="6323"/>
                  </a:cubicBezTo>
                  <a:cubicBezTo>
                    <a:pt x="8521" y="7524"/>
                    <a:pt x="7544" y="8498"/>
                    <a:pt x="6337" y="8498"/>
                  </a:cubicBezTo>
                  <a:close/>
                  <a:moveTo>
                    <a:pt x="6337" y="8498"/>
                  </a:moveTo>
                  <a:close/>
                </a:path>
              </a:pathLst>
            </a:custGeom>
            <a:solidFill>
              <a:schemeClr val="bg1"/>
            </a:solidFill>
            <a:ln>
              <a:noFill/>
            </a:ln>
          </p:spPr>
        </p:sp>
        <p:sp>
          <p:nvSpPr>
            <p:cNvPr id="50" name="图形"/>
            <p:cNvSpPr/>
            <p:nvPr/>
          </p:nvSpPr>
          <p:spPr>
            <a:xfrm>
              <a:off x="6546" y="1596"/>
              <a:ext cx="825" cy="825"/>
            </a:xfrm>
            <a:prstGeom prst="ellipse">
              <a:avLst/>
            </a:prstGeom>
            <a:gradFill>
              <a:gsLst>
                <a:gs pos="38000">
                  <a:srgbClr val="32A9FC"/>
                </a:gs>
                <a:gs pos="100000">
                  <a:srgbClr val="72D3FC"/>
                </a:gs>
              </a:gsLst>
              <a:lin ang="540000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Normal" panose="020B0400000000000000" charset="-122"/>
              </a:endParaRPr>
            </a:p>
          </p:txBody>
        </p:sp>
        <p:sp>
          <p:nvSpPr>
            <p:cNvPr id="51" name="图形"/>
            <p:cNvSpPr>
              <a:spLocks noChangeAspect="1"/>
            </p:cNvSpPr>
            <p:nvPr/>
          </p:nvSpPr>
          <p:spPr bwMode="auto">
            <a:xfrm>
              <a:off x="6737" y="1809"/>
              <a:ext cx="443" cy="398"/>
            </a:xfrm>
            <a:custGeom>
              <a:avLst/>
              <a:gdLst>
                <a:gd name="T0" fmla="*/ 56 w 12800"/>
                <a:gd name="T1" fmla="*/ 0 h 11520"/>
                <a:gd name="T2" fmla="*/ 0 w 12800"/>
                <a:gd name="T3" fmla="*/ 11464 h 11520"/>
                <a:gd name="T4" fmla="*/ 2337 w 12800"/>
                <a:gd name="T5" fmla="*/ 11520 h 11520"/>
                <a:gd name="T6" fmla="*/ 4424 w 12800"/>
                <a:gd name="T7" fmla="*/ 9322 h 11520"/>
                <a:gd name="T8" fmla="*/ 6706 w 12800"/>
                <a:gd name="T9" fmla="*/ 11520 h 11520"/>
                <a:gd name="T10" fmla="*/ 6762 w 12800"/>
                <a:gd name="T11" fmla="*/ 83 h 11520"/>
                <a:gd name="T12" fmla="*/ 2894 w 12800"/>
                <a:gd name="T13" fmla="*/ 7652 h 11520"/>
                <a:gd name="T14" fmla="*/ 1280 w 12800"/>
                <a:gd name="T15" fmla="*/ 6066 h 11520"/>
                <a:gd name="T16" fmla="*/ 2894 w 12800"/>
                <a:gd name="T17" fmla="*/ 7652 h 11520"/>
                <a:gd name="T18" fmla="*/ 1280 w 12800"/>
                <a:gd name="T19" fmla="*/ 5287 h 11520"/>
                <a:gd name="T20" fmla="*/ 2894 w 12800"/>
                <a:gd name="T21" fmla="*/ 3701 h 11520"/>
                <a:gd name="T22" fmla="*/ 2894 w 12800"/>
                <a:gd name="T23" fmla="*/ 2922 h 11520"/>
                <a:gd name="T24" fmla="*/ 1280 w 12800"/>
                <a:gd name="T25" fmla="*/ 1336 h 11520"/>
                <a:gd name="T26" fmla="*/ 2894 w 12800"/>
                <a:gd name="T27" fmla="*/ 2922 h 11520"/>
                <a:gd name="T28" fmla="*/ 3840 w 12800"/>
                <a:gd name="T29" fmla="*/ 7652 h 11520"/>
                <a:gd name="T30" fmla="*/ 5454 w 12800"/>
                <a:gd name="T31" fmla="*/ 6066 h 11520"/>
                <a:gd name="T32" fmla="*/ 5454 w 12800"/>
                <a:gd name="T33" fmla="*/ 5287 h 11520"/>
                <a:gd name="T34" fmla="*/ 3840 w 12800"/>
                <a:gd name="T35" fmla="*/ 3701 h 11520"/>
                <a:gd name="T36" fmla="*/ 5454 w 12800"/>
                <a:gd name="T37" fmla="*/ 5287 h 11520"/>
                <a:gd name="T38" fmla="*/ 3840 w 12800"/>
                <a:gd name="T39" fmla="*/ 2922 h 11520"/>
                <a:gd name="T40" fmla="*/ 5454 w 12800"/>
                <a:gd name="T41" fmla="*/ 1336 h 11520"/>
                <a:gd name="T42" fmla="*/ 12466 w 12800"/>
                <a:gd name="T43" fmla="*/ 3701 h 11520"/>
                <a:gd name="T44" fmla="*/ 7763 w 12800"/>
                <a:gd name="T45" fmla="*/ 4035 h 11520"/>
                <a:gd name="T46" fmla="*/ 7791 w 12800"/>
                <a:gd name="T47" fmla="*/ 11492 h 11520"/>
                <a:gd name="T48" fmla="*/ 9544 w 12800"/>
                <a:gd name="T49" fmla="*/ 10045 h 11520"/>
                <a:gd name="T50" fmla="*/ 11019 w 12800"/>
                <a:gd name="T51" fmla="*/ 11492 h 11520"/>
                <a:gd name="T52" fmla="*/ 12772 w 12800"/>
                <a:gd name="T53" fmla="*/ 11464 h 11520"/>
                <a:gd name="T54" fmla="*/ 12466 w 12800"/>
                <a:gd name="T55" fmla="*/ 3701 h 11520"/>
                <a:gd name="T56" fmla="*/ 8403 w 12800"/>
                <a:gd name="T57" fmla="*/ 8821 h 11520"/>
                <a:gd name="T58" fmla="*/ 12104 w 12800"/>
                <a:gd name="T59" fmla="*/ 8042 h 11520"/>
                <a:gd name="T60" fmla="*/ 12104 w 12800"/>
                <a:gd name="T61" fmla="*/ 7263 h 11520"/>
                <a:gd name="T62" fmla="*/ 8403 w 12800"/>
                <a:gd name="T63" fmla="*/ 6483 h 11520"/>
                <a:gd name="T64" fmla="*/ 12104 w 12800"/>
                <a:gd name="T65" fmla="*/ 7263 h 11520"/>
                <a:gd name="T66" fmla="*/ 8403 w 12800"/>
                <a:gd name="T67" fmla="*/ 5677 h 11520"/>
                <a:gd name="T68" fmla="*/ 12104 w 12800"/>
                <a:gd name="T69" fmla="*/ 4897 h 11520"/>
                <a:gd name="T70" fmla="*/ 12104 w 12800"/>
                <a:gd name="T71" fmla="*/ 5677 h 115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2800" h="11520">
                  <a:moveTo>
                    <a:pt x="6706" y="0"/>
                  </a:moveTo>
                  <a:lnTo>
                    <a:pt x="56" y="0"/>
                  </a:lnTo>
                  <a:cubicBezTo>
                    <a:pt x="28" y="0"/>
                    <a:pt x="0" y="28"/>
                    <a:pt x="0" y="83"/>
                  </a:cubicBezTo>
                  <a:lnTo>
                    <a:pt x="0" y="11464"/>
                  </a:lnTo>
                  <a:cubicBezTo>
                    <a:pt x="0" y="11492"/>
                    <a:pt x="28" y="11520"/>
                    <a:pt x="56" y="11520"/>
                  </a:cubicBezTo>
                  <a:lnTo>
                    <a:pt x="2337" y="11520"/>
                  </a:lnTo>
                  <a:lnTo>
                    <a:pt x="2337" y="9322"/>
                  </a:lnTo>
                  <a:lnTo>
                    <a:pt x="4424" y="9322"/>
                  </a:lnTo>
                  <a:lnTo>
                    <a:pt x="4424" y="11520"/>
                  </a:lnTo>
                  <a:lnTo>
                    <a:pt x="6706" y="11520"/>
                  </a:lnTo>
                  <a:cubicBezTo>
                    <a:pt x="6734" y="11520"/>
                    <a:pt x="6762" y="11492"/>
                    <a:pt x="6762" y="11464"/>
                  </a:cubicBezTo>
                  <a:lnTo>
                    <a:pt x="6762" y="83"/>
                  </a:lnTo>
                  <a:cubicBezTo>
                    <a:pt x="6762" y="28"/>
                    <a:pt x="6734" y="0"/>
                    <a:pt x="6706" y="0"/>
                  </a:cubicBezTo>
                  <a:close/>
                  <a:moveTo>
                    <a:pt x="2894" y="7652"/>
                  </a:moveTo>
                  <a:lnTo>
                    <a:pt x="1280" y="7652"/>
                  </a:lnTo>
                  <a:lnTo>
                    <a:pt x="1280" y="6066"/>
                  </a:lnTo>
                  <a:lnTo>
                    <a:pt x="2894" y="6066"/>
                  </a:lnTo>
                  <a:lnTo>
                    <a:pt x="2894" y="7652"/>
                  </a:lnTo>
                  <a:close/>
                  <a:moveTo>
                    <a:pt x="2894" y="5287"/>
                  </a:moveTo>
                  <a:lnTo>
                    <a:pt x="1280" y="5287"/>
                  </a:lnTo>
                  <a:lnTo>
                    <a:pt x="1280" y="3701"/>
                  </a:lnTo>
                  <a:lnTo>
                    <a:pt x="2894" y="3701"/>
                  </a:lnTo>
                  <a:lnTo>
                    <a:pt x="2894" y="5287"/>
                  </a:lnTo>
                  <a:close/>
                  <a:moveTo>
                    <a:pt x="2894" y="2922"/>
                  </a:moveTo>
                  <a:lnTo>
                    <a:pt x="1280" y="2922"/>
                  </a:lnTo>
                  <a:lnTo>
                    <a:pt x="1280" y="1336"/>
                  </a:lnTo>
                  <a:lnTo>
                    <a:pt x="2894" y="1336"/>
                  </a:lnTo>
                  <a:lnTo>
                    <a:pt x="2894" y="2922"/>
                  </a:lnTo>
                  <a:close/>
                  <a:moveTo>
                    <a:pt x="5454" y="7652"/>
                  </a:moveTo>
                  <a:lnTo>
                    <a:pt x="3840" y="7652"/>
                  </a:lnTo>
                  <a:lnTo>
                    <a:pt x="3840" y="6066"/>
                  </a:lnTo>
                  <a:lnTo>
                    <a:pt x="5454" y="6066"/>
                  </a:lnTo>
                  <a:lnTo>
                    <a:pt x="5454" y="7652"/>
                  </a:lnTo>
                  <a:close/>
                  <a:moveTo>
                    <a:pt x="5454" y="5287"/>
                  </a:moveTo>
                  <a:lnTo>
                    <a:pt x="3840" y="5287"/>
                  </a:lnTo>
                  <a:lnTo>
                    <a:pt x="3840" y="3701"/>
                  </a:lnTo>
                  <a:lnTo>
                    <a:pt x="5454" y="3701"/>
                  </a:lnTo>
                  <a:lnTo>
                    <a:pt x="5454" y="5287"/>
                  </a:lnTo>
                  <a:close/>
                  <a:moveTo>
                    <a:pt x="5454" y="2922"/>
                  </a:moveTo>
                  <a:lnTo>
                    <a:pt x="3840" y="2922"/>
                  </a:lnTo>
                  <a:lnTo>
                    <a:pt x="3840" y="1336"/>
                  </a:lnTo>
                  <a:lnTo>
                    <a:pt x="5454" y="1336"/>
                  </a:lnTo>
                  <a:lnTo>
                    <a:pt x="5454" y="2922"/>
                  </a:lnTo>
                  <a:close/>
                  <a:moveTo>
                    <a:pt x="12466" y="3701"/>
                  </a:moveTo>
                  <a:lnTo>
                    <a:pt x="8097" y="3701"/>
                  </a:lnTo>
                  <a:cubicBezTo>
                    <a:pt x="7903" y="3701"/>
                    <a:pt x="7763" y="3840"/>
                    <a:pt x="7763" y="4035"/>
                  </a:cubicBezTo>
                  <a:lnTo>
                    <a:pt x="7763" y="11464"/>
                  </a:lnTo>
                  <a:cubicBezTo>
                    <a:pt x="7763" y="11492"/>
                    <a:pt x="7791" y="11492"/>
                    <a:pt x="7791" y="11492"/>
                  </a:cubicBezTo>
                  <a:lnTo>
                    <a:pt x="9544" y="11492"/>
                  </a:lnTo>
                  <a:lnTo>
                    <a:pt x="9544" y="10045"/>
                  </a:lnTo>
                  <a:lnTo>
                    <a:pt x="11019" y="10045"/>
                  </a:lnTo>
                  <a:lnTo>
                    <a:pt x="11019" y="11492"/>
                  </a:lnTo>
                  <a:lnTo>
                    <a:pt x="12744" y="11492"/>
                  </a:lnTo>
                  <a:cubicBezTo>
                    <a:pt x="12772" y="11492"/>
                    <a:pt x="12772" y="11464"/>
                    <a:pt x="12772" y="11464"/>
                  </a:cubicBezTo>
                  <a:lnTo>
                    <a:pt x="12772" y="4035"/>
                  </a:lnTo>
                  <a:cubicBezTo>
                    <a:pt x="12800" y="3868"/>
                    <a:pt x="12633" y="3701"/>
                    <a:pt x="12466" y="3701"/>
                  </a:cubicBezTo>
                  <a:close/>
                  <a:moveTo>
                    <a:pt x="12104" y="8821"/>
                  </a:moveTo>
                  <a:lnTo>
                    <a:pt x="8403" y="8821"/>
                  </a:lnTo>
                  <a:lnTo>
                    <a:pt x="8403" y="8042"/>
                  </a:lnTo>
                  <a:lnTo>
                    <a:pt x="12104" y="8042"/>
                  </a:lnTo>
                  <a:lnTo>
                    <a:pt x="12104" y="8821"/>
                  </a:lnTo>
                  <a:close/>
                  <a:moveTo>
                    <a:pt x="12104" y="7263"/>
                  </a:moveTo>
                  <a:lnTo>
                    <a:pt x="8403" y="7263"/>
                  </a:lnTo>
                  <a:lnTo>
                    <a:pt x="8403" y="6483"/>
                  </a:lnTo>
                  <a:lnTo>
                    <a:pt x="12104" y="6483"/>
                  </a:lnTo>
                  <a:lnTo>
                    <a:pt x="12104" y="7263"/>
                  </a:lnTo>
                  <a:close/>
                  <a:moveTo>
                    <a:pt x="12104" y="5677"/>
                  </a:moveTo>
                  <a:lnTo>
                    <a:pt x="8403" y="5677"/>
                  </a:lnTo>
                  <a:lnTo>
                    <a:pt x="8403" y="4897"/>
                  </a:lnTo>
                  <a:lnTo>
                    <a:pt x="12104" y="4897"/>
                  </a:lnTo>
                  <a:lnTo>
                    <a:pt x="12104" y="5677"/>
                  </a:lnTo>
                  <a:close/>
                  <a:moveTo>
                    <a:pt x="12104" y="5677"/>
                  </a:moveTo>
                  <a:close/>
                </a:path>
              </a:pathLst>
            </a:custGeom>
            <a:solidFill>
              <a:schemeClr val="bg1"/>
            </a:solidFill>
            <a:ln>
              <a:noFill/>
            </a:ln>
          </p:spPr>
        </p:sp>
        <p:sp>
          <p:nvSpPr>
            <p:cNvPr id="52" name="图形"/>
            <p:cNvSpPr/>
            <p:nvPr/>
          </p:nvSpPr>
          <p:spPr>
            <a:xfrm>
              <a:off x="7871" y="1596"/>
              <a:ext cx="825" cy="825"/>
            </a:xfrm>
            <a:prstGeom prst="ellipse">
              <a:avLst/>
            </a:prstGeom>
            <a:gradFill>
              <a:gsLst>
                <a:gs pos="0">
                  <a:schemeClr val="accent6"/>
                </a:gs>
                <a:gs pos="100000">
                  <a:srgbClr val="FCAEBD"/>
                </a:gs>
              </a:gsLst>
              <a:lin ang="540000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思源黑体 CN Normal" panose="020B0400000000000000" charset="-122"/>
              </a:endParaRPr>
            </a:p>
          </p:txBody>
        </p:sp>
        <p:sp>
          <p:nvSpPr>
            <p:cNvPr id="53" name="图形"/>
            <p:cNvSpPr>
              <a:spLocks noChangeAspect="1"/>
            </p:cNvSpPr>
            <p:nvPr/>
          </p:nvSpPr>
          <p:spPr bwMode="auto">
            <a:xfrm>
              <a:off x="8062" y="1820"/>
              <a:ext cx="443" cy="377"/>
            </a:xfrm>
            <a:custGeom>
              <a:avLst/>
              <a:gdLst>
                <a:gd name="T0" fmla="*/ 12330 w 12804"/>
                <a:gd name="T1" fmla="*/ 2371 h 10907"/>
                <a:gd name="T2" fmla="*/ 11382 w 12804"/>
                <a:gd name="T3" fmla="*/ 2371 h 10907"/>
                <a:gd name="T4" fmla="*/ 11382 w 12804"/>
                <a:gd name="T5" fmla="*/ 3319 h 10907"/>
                <a:gd name="T6" fmla="*/ 10907 w 12804"/>
                <a:gd name="T7" fmla="*/ 3793 h 10907"/>
                <a:gd name="T8" fmla="*/ 10433 w 12804"/>
                <a:gd name="T9" fmla="*/ 3319 h 10907"/>
                <a:gd name="T10" fmla="*/ 10433 w 12804"/>
                <a:gd name="T11" fmla="*/ 2371 h 10907"/>
                <a:gd name="T12" fmla="*/ 9485 w 12804"/>
                <a:gd name="T13" fmla="*/ 2371 h 10907"/>
                <a:gd name="T14" fmla="*/ 9010 w 12804"/>
                <a:gd name="T15" fmla="*/ 1897 h 10907"/>
                <a:gd name="T16" fmla="*/ 9485 w 12804"/>
                <a:gd name="T17" fmla="*/ 1422 h 10907"/>
                <a:gd name="T18" fmla="*/ 10433 w 12804"/>
                <a:gd name="T19" fmla="*/ 1422 h 10907"/>
                <a:gd name="T20" fmla="*/ 10433 w 12804"/>
                <a:gd name="T21" fmla="*/ 474 h 10907"/>
                <a:gd name="T22" fmla="*/ 10907 w 12804"/>
                <a:gd name="T23" fmla="*/ 0 h 10907"/>
                <a:gd name="T24" fmla="*/ 11382 w 12804"/>
                <a:gd name="T25" fmla="*/ 474 h 10907"/>
                <a:gd name="T26" fmla="*/ 11382 w 12804"/>
                <a:gd name="T27" fmla="*/ 1422 h 10907"/>
                <a:gd name="T28" fmla="*/ 12330 w 12804"/>
                <a:gd name="T29" fmla="*/ 1422 h 10907"/>
                <a:gd name="T30" fmla="*/ 12804 w 12804"/>
                <a:gd name="T31" fmla="*/ 1897 h 10907"/>
                <a:gd name="T32" fmla="*/ 12330 w 12804"/>
                <a:gd name="T33" fmla="*/ 2371 h 10907"/>
                <a:gd name="T34" fmla="*/ 9485 w 12804"/>
                <a:gd name="T35" fmla="*/ 4031 h 10907"/>
                <a:gd name="T36" fmla="*/ 8773 w 12804"/>
                <a:gd name="T37" fmla="*/ 4742 h 10907"/>
                <a:gd name="T38" fmla="*/ 8062 w 12804"/>
                <a:gd name="T39" fmla="*/ 4031 h 10907"/>
                <a:gd name="T40" fmla="*/ 8773 w 12804"/>
                <a:gd name="T41" fmla="*/ 3319 h 10907"/>
                <a:gd name="T42" fmla="*/ 9485 w 12804"/>
                <a:gd name="T43" fmla="*/ 4031 h 10907"/>
                <a:gd name="T44" fmla="*/ 7588 w 12804"/>
                <a:gd name="T45" fmla="*/ 2371 h 10907"/>
                <a:gd name="T46" fmla="*/ 948 w 12804"/>
                <a:gd name="T47" fmla="*/ 2371 h 10907"/>
                <a:gd name="T48" fmla="*/ 948 w 12804"/>
                <a:gd name="T49" fmla="*/ 8980 h 10907"/>
                <a:gd name="T50" fmla="*/ 3764 w 12804"/>
                <a:gd name="T51" fmla="*/ 4327 h 10907"/>
                <a:gd name="T52" fmla="*/ 6868 w 12804"/>
                <a:gd name="T53" fmla="*/ 9010 h 10907"/>
                <a:gd name="T54" fmla="*/ 8454 w 12804"/>
                <a:gd name="T55" fmla="*/ 6639 h 10907"/>
                <a:gd name="T56" fmla="*/ 9959 w 12804"/>
                <a:gd name="T57" fmla="*/ 8980 h 10907"/>
                <a:gd name="T58" fmla="*/ 10433 w 12804"/>
                <a:gd name="T59" fmla="*/ 8980 h 10907"/>
                <a:gd name="T60" fmla="*/ 10433 w 12804"/>
                <a:gd name="T61" fmla="*/ 6165 h 10907"/>
                <a:gd name="T62" fmla="*/ 10907 w 12804"/>
                <a:gd name="T63" fmla="*/ 5690 h 10907"/>
                <a:gd name="T64" fmla="*/ 11382 w 12804"/>
                <a:gd name="T65" fmla="*/ 6165 h 10907"/>
                <a:gd name="T66" fmla="*/ 11382 w 12804"/>
                <a:gd name="T67" fmla="*/ 9959 h 10907"/>
                <a:gd name="T68" fmla="*/ 10433 w 12804"/>
                <a:gd name="T69" fmla="*/ 10907 h 10907"/>
                <a:gd name="T70" fmla="*/ 948 w 12804"/>
                <a:gd name="T71" fmla="*/ 10907 h 10907"/>
                <a:gd name="T72" fmla="*/ 0 w 12804"/>
                <a:gd name="T73" fmla="*/ 9959 h 10907"/>
                <a:gd name="T74" fmla="*/ 0 w 12804"/>
                <a:gd name="T75" fmla="*/ 2371 h 10907"/>
                <a:gd name="T76" fmla="*/ 948 w 12804"/>
                <a:gd name="T77" fmla="*/ 1422 h 10907"/>
                <a:gd name="T78" fmla="*/ 7588 w 12804"/>
                <a:gd name="T79" fmla="*/ 1422 h 10907"/>
                <a:gd name="T80" fmla="*/ 8062 w 12804"/>
                <a:gd name="T81" fmla="*/ 1897 h 10907"/>
                <a:gd name="T82" fmla="*/ 7588 w 12804"/>
                <a:gd name="T83" fmla="*/ 2371 h 10907"/>
                <a:gd name="T84" fmla="*/ 7588 w 12804"/>
                <a:gd name="T85" fmla="*/ 2371 h 10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804" h="10907">
                  <a:moveTo>
                    <a:pt x="12330" y="2371"/>
                  </a:moveTo>
                  <a:lnTo>
                    <a:pt x="11382" y="2371"/>
                  </a:lnTo>
                  <a:lnTo>
                    <a:pt x="11382" y="3319"/>
                  </a:lnTo>
                  <a:cubicBezTo>
                    <a:pt x="11382" y="3581"/>
                    <a:pt x="11169" y="3793"/>
                    <a:pt x="10907" y="3793"/>
                  </a:cubicBezTo>
                  <a:cubicBezTo>
                    <a:pt x="10646" y="3793"/>
                    <a:pt x="10433" y="3581"/>
                    <a:pt x="10433" y="3319"/>
                  </a:cubicBezTo>
                  <a:lnTo>
                    <a:pt x="10433" y="2371"/>
                  </a:lnTo>
                  <a:lnTo>
                    <a:pt x="9485" y="2371"/>
                  </a:lnTo>
                  <a:cubicBezTo>
                    <a:pt x="9223" y="2371"/>
                    <a:pt x="9010" y="2158"/>
                    <a:pt x="9010" y="1897"/>
                  </a:cubicBezTo>
                  <a:cubicBezTo>
                    <a:pt x="9010" y="1635"/>
                    <a:pt x="9223" y="1422"/>
                    <a:pt x="9485" y="1422"/>
                  </a:cubicBezTo>
                  <a:lnTo>
                    <a:pt x="10433" y="1422"/>
                  </a:lnTo>
                  <a:lnTo>
                    <a:pt x="10433" y="474"/>
                  </a:lnTo>
                  <a:cubicBezTo>
                    <a:pt x="10433" y="212"/>
                    <a:pt x="10646" y="0"/>
                    <a:pt x="10907" y="0"/>
                  </a:cubicBezTo>
                  <a:cubicBezTo>
                    <a:pt x="11169" y="0"/>
                    <a:pt x="11382" y="212"/>
                    <a:pt x="11382" y="474"/>
                  </a:cubicBezTo>
                  <a:lnTo>
                    <a:pt x="11382" y="1422"/>
                  </a:lnTo>
                  <a:lnTo>
                    <a:pt x="12330" y="1422"/>
                  </a:lnTo>
                  <a:cubicBezTo>
                    <a:pt x="12592" y="1422"/>
                    <a:pt x="12804" y="1635"/>
                    <a:pt x="12804" y="1897"/>
                  </a:cubicBezTo>
                  <a:cubicBezTo>
                    <a:pt x="12804" y="2158"/>
                    <a:pt x="12592" y="2371"/>
                    <a:pt x="12330" y="2371"/>
                  </a:cubicBezTo>
                  <a:close/>
                  <a:moveTo>
                    <a:pt x="9485" y="4031"/>
                  </a:moveTo>
                  <a:cubicBezTo>
                    <a:pt x="9485" y="4423"/>
                    <a:pt x="9166" y="4742"/>
                    <a:pt x="8773" y="4742"/>
                  </a:cubicBezTo>
                  <a:cubicBezTo>
                    <a:pt x="8381" y="4742"/>
                    <a:pt x="8062" y="4423"/>
                    <a:pt x="8062" y="4031"/>
                  </a:cubicBezTo>
                  <a:cubicBezTo>
                    <a:pt x="8062" y="3638"/>
                    <a:pt x="8381" y="3319"/>
                    <a:pt x="8773" y="3319"/>
                  </a:cubicBezTo>
                  <a:cubicBezTo>
                    <a:pt x="9166" y="3319"/>
                    <a:pt x="9485" y="3638"/>
                    <a:pt x="9485" y="4031"/>
                  </a:cubicBezTo>
                  <a:close/>
                  <a:moveTo>
                    <a:pt x="7588" y="2371"/>
                  </a:moveTo>
                  <a:lnTo>
                    <a:pt x="948" y="2371"/>
                  </a:lnTo>
                  <a:lnTo>
                    <a:pt x="948" y="8980"/>
                  </a:lnTo>
                  <a:cubicBezTo>
                    <a:pt x="949" y="8977"/>
                    <a:pt x="1987" y="4327"/>
                    <a:pt x="3764" y="4327"/>
                  </a:cubicBezTo>
                  <a:cubicBezTo>
                    <a:pt x="4935" y="4327"/>
                    <a:pt x="6126" y="7923"/>
                    <a:pt x="6868" y="9010"/>
                  </a:cubicBezTo>
                  <a:cubicBezTo>
                    <a:pt x="6868" y="9010"/>
                    <a:pt x="7450" y="6654"/>
                    <a:pt x="8454" y="6639"/>
                  </a:cubicBezTo>
                  <a:cubicBezTo>
                    <a:pt x="9447" y="6624"/>
                    <a:pt x="9959" y="8980"/>
                    <a:pt x="9959" y="8980"/>
                  </a:cubicBezTo>
                  <a:lnTo>
                    <a:pt x="10433" y="8980"/>
                  </a:lnTo>
                  <a:lnTo>
                    <a:pt x="10433" y="6165"/>
                  </a:lnTo>
                  <a:cubicBezTo>
                    <a:pt x="10433" y="5903"/>
                    <a:pt x="10646" y="5690"/>
                    <a:pt x="10907" y="5690"/>
                  </a:cubicBezTo>
                  <a:cubicBezTo>
                    <a:pt x="11169" y="5690"/>
                    <a:pt x="11382" y="5903"/>
                    <a:pt x="11382" y="6165"/>
                  </a:cubicBezTo>
                  <a:lnTo>
                    <a:pt x="11382" y="9959"/>
                  </a:lnTo>
                  <a:cubicBezTo>
                    <a:pt x="11382" y="10483"/>
                    <a:pt x="10957" y="10907"/>
                    <a:pt x="10433" y="10907"/>
                  </a:cubicBezTo>
                  <a:lnTo>
                    <a:pt x="948" y="10907"/>
                  </a:lnTo>
                  <a:cubicBezTo>
                    <a:pt x="424" y="10907"/>
                    <a:pt x="0" y="10483"/>
                    <a:pt x="0" y="9959"/>
                  </a:cubicBezTo>
                  <a:lnTo>
                    <a:pt x="0" y="2371"/>
                  </a:lnTo>
                  <a:cubicBezTo>
                    <a:pt x="0" y="1847"/>
                    <a:pt x="424" y="1422"/>
                    <a:pt x="948" y="1422"/>
                  </a:cubicBezTo>
                  <a:lnTo>
                    <a:pt x="7588" y="1422"/>
                  </a:lnTo>
                  <a:cubicBezTo>
                    <a:pt x="7850" y="1422"/>
                    <a:pt x="8062" y="1635"/>
                    <a:pt x="8062" y="1897"/>
                  </a:cubicBezTo>
                  <a:cubicBezTo>
                    <a:pt x="8062" y="2158"/>
                    <a:pt x="7850" y="2371"/>
                    <a:pt x="7588" y="2371"/>
                  </a:cubicBezTo>
                  <a:close/>
                  <a:moveTo>
                    <a:pt x="7588" y="2371"/>
                  </a:moveTo>
                  <a:close/>
                </a:path>
              </a:pathLst>
            </a:custGeom>
            <a:solidFill>
              <a:schemeClr val="bg1"/>
            </a:solidFill>
            <a:ln>
              <a:noFill/>
            </a:ln>
          </p:spPr>
        </p:sp>
      </p:grpSp>
      <p:sp>
        <p:nvSpPr>
          <p:cNvPr id="11" name="图形"/>
          <p:cNvSpPr/>
          <p:nvPr/>
        </p:nvSpPr>
        <p:spPr>
          <a:xfrm>
            <a:off x="2907030" y="239395"/>
            <a:ext cx="6380480" cy="6380480"/>
          </a:xfrm>
          <a:prstGeom prst="ellipse">
            <a:avLst/>
          </a:prstGeom>
          <a:noFill/>
          <a:ln>
            <a:solidFill>
              <a:schemeClr val="bg1"/>
            </a:solidFill>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字魂58号-创中黑" panose="00000500000000000000" charset="-122"/>
            </a:endParaRPr>
          </a:p>
        </p:txBody>
      </p:sp>
      <p:sp>
        <p:nvSpPr>
          <p:cNvPr id="28" name="图形"/>
          <p:cNvSpPr/>
          <p:nvPr/>
        </p:nvSpPr>
        <p:spPr>
          <a:xfrm>
            <a:off x="4836858" y="1336040"/>
            <a:ext cx="2516378" cy="812165"/>
          </a:xfrm>
          <a:prstGeom prst="roundRect">
            <a:avLst>
              <a:gd name="adj" fmla="val 50000"/>
            </a:avLst>
          </a:prstGeom>
          <a:solidFill>
            <a:schemeClr val="accent6"/>
          </a:solidFill>
          <a:ln w="190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108000" rtlCol="0" anchor="ctr"/>
          <a:lstStyle/>
          <a:p>
            <a:pPr algn="ctr"/>
            <a:r>
              <a:rPr lang="zh-CN" altLang="en-US" sz="4000" dirty="0">
                <a:latin typeface="字魂联盟综艺体" panose="00000500000000000000" pitchFamily="2" charset="-122"/>
                <a:ea typeface="字魂联盟综艺体" panose="00000500000000000000" pitchFamily="2" charset="-122"/>
              </a:rPr>
              <a:t>任务二</a:t>
            </a:r>
            <a:endParaRPr lang="zh-CN" altLang="en-US" sz="4000" dirty="0">
              <a:solidFill>
                <a:schemeClr val="tx1"/>
              </a:solidFill>
              <a:latin typeface="字魂联盟综艺体" panose="00000500000000000000" pitchFamily="2" charset="-122"/>
              <a:ea typeface="字魂联盟综艺体" panose="00000500000000000000" pitchFamily="2" charset="-122"/>
              <a:cs typeface="字魂58号-创中黑" panose="00000500000000000000" charset="-122"/>
            </a:endParaRPr>
          </a:p>
        </p:txBody>
      </p:sp>
    </p:spTree>
    <p:custDataLst>
      <p:tags r:id="rId3"/>
    </p:custDataLst>
  </p:cSld>
  <p:clrMapOvr>
    <a:masterClrMapping/>
  </p:clrMapOvr>
  <mc:AlternateContent xmlns:mc="http://schemas.openxmlformats.org/markup-compatibility/2006">
    <mc:Choice xmlns:p14="http://schemas.microsoft.com/office/powerpoint/2010/main" Requires="p14">
      <p:transition p14:dur="10" advTm="2000"/>
    </mc:Choice>
    <mc:Fallback>
      <p:transition advTm="200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346710" y="322217"/>
            <a:ext cx="2129790" cy="56360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zh-CN" altLang="en-US" sz="2400" dirty="0">
                <a:latin typeface="字魂联盟综艺体" panose="00000500000000000000" pitchFamily="2" charset="-122"/>
                <a:ea typeface="字魂联盟综艺体" panose="00000500000000000000" pitchFamily="2" charset="-122"/>
              </a:rPr>
              <a:t>任务二</a:t>
            </a:r>
            <a:endParaRPr lang="zh-CN" altLang="en-US" sz="2400" dirty="0">
              <a:latin typeface="字魂联盟综艺体" panose="00000500000000000000" pitchFamily="2" charset="-122"/>
              <a:ea typeface="字魂联盟综艺体" panose="00000500000000000000" pitchFamily="2" charset="-122"/>
            </a:endParaRPr>
          </a:p>
        </p:txBody>
      </p:sp>
      <p:sp>
        <p:nvSpPr>
          <p:cNvPr id="60" name="矩形 59"/>
          <p:cNvSpPr/>
          <p:nvPr/>
        </p:nvSpPr>
        <p:spPr>
          <a:xfrm>
            <a:off x="2476500" y="322217"/>
            <a:ext cx="9368790" cy="563608"/>
          </a:xfrm>
          <a:prstGeom prst="rect">
            <a:avLst/>
          </a:prstGeom>
          <a:solidFill>
            <a:srgbClr val="3CB0F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zh-CN" altLang="en-US" sz="2400" b="1" dirty="0">
                <a:latin typeface="字魂联盟综艺体" panose="00000500000000000000" pitchFamily="2" charset="-122"/>
                <a:ea typeface="字魂联盟综艺体" panose="00000500000000000000" pitchFamily="2" charset="-122"/>
              </a:rPr>
              <a:t>创新实践大挑战</a:t>
            </a:r>
            <a:r>
              <a:rPr lang="en-US" altLang="zh-CN" sz="2400" b="1" dirty="0">
                <a:latin typeface="字魂联盟综艺体" panose="00000500000000000000" pitchFamily="2" charset="-122"/>
                <a:ea typeface="字魂联盟综艺体" panose="00000500000000000000" pitchFamily="2" charset="-122"/>
              </a:rPr>
              <a:t>——</a:t>
            </a:r>
            <a:r>
              <a:rPr lang="zh-CN" altLang="en-US" sz="2400" b="1" dirty="0">
                <a:latin typeface="字魂联盟综艺体" panose="00000500000000000000" pitchFamily="2" charset="-122"/>
                <a:ea typeface="字魂联盟综艺体" panose="00000500000000000000" pitchFamily="2" charset="-122"/>
              </a:rPr>
              <a:t>创意思维大挑战</a:t>
            </a:r>
            <a:endParaRPr lang="zh-CN" altLang="en-US" sz="2400" b="1" spc="75" dirty="0">
              <a:solidFill>
                <a:schemeClr val="tx1">
                  <a:lumMod val="85000"/>
                  <a:lumOff val="15000"/>
                </a:schemeClr>
              </a:solidFill>
              <a:latin typeface="字魂联盟综艺体" panose="00000500000000000000" pitchFamily="2" charset="-122"/>
              <a:ea typeface="字魂联盟综艺体" panose="00000500000000000000" pitchFamily="2" charset="-122"/>
              <a:cs typeface="+mn-ea"/>
              <a:sym typeface="+mn-lt"/>
            </a:endParaRPr>
          </a:p>
        </p:txBody>
      </p:sp>
      <p:sp>
        <p:nvSpPr>
          <p:cNvPr id="61" name="图形"/>
          <p:cNvSpPr/>
          <p:nvPr/>
        </p:nvSpPr>
        <p:spPr>
          <a:xfrm>
            <a:off x="557212" y="514021"/>
            <a:ext cx="180000" cy="18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Normal" panose="020B0400000000000000" charset="-122"/>
            </a:endParaRPr>
          </a:p>
        </p:txBody>
      </p:sp>
      <p:sp>
        <p:nvSpPr>
          <p:cNvPr id="62" name="图形"/>
          <p:cNvSpPr/>
          <p:nvPr/>
        </p:nvSpPr>
        <p:spPr>
          <a:xfrm>
            <a:off x="2123145" y="514021"/>
            <a:ext cx="180000" cy="18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Normal" panose="020B0400000000000000" charset="-122"/>
            </a:endParaRPr>
          </a:p>
        </p:txBody>
      </p:sp>
      <p:sp>
        <p:nvSpPr>
          <p:cNvPr id="4" name="矩形: 圆角 3"/>
          <p:cNvSpPr/>
          <p:nvPr/>
        </p:nvSpPr>
        <p:spPr>
          <a:xfrm>
            <a:off x="737211" y="1279157"/>
            <a:ext cx="3026267" cy="563608"/>
          </a:xfrm>
          <a:prstGeom prst="roundRect">
            <a:avLst/>
          </a:prstGeom>
          <a:solidFill>
            <a:srgbClr val="FCA6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latin typeface="+mj-ea"/>
                <a:ea typeface="+mj-ea"/>
              </a:rPr>
              <a:t>一、创意思维概述</a:t>
            </a:r>
            <a:endParaRPr lang="zh-CN" altLang="en-US" sz="2400" b="1" dirty="0">
              <a:latin typeface="+mj-ea"/>
              <a:ea typeface="+mj-ea"/>
            </a:endParaRPr>
          </a:p>
        </p:txBody>
      </p:sp>
      <p:sp>
        <p:nvSpPr>
          <p:cNvPr id="5" name="矩形 4"/>
          <p:cNvSpPr/>
          <p:nvPr/>
        </p:nvSpPr>
        <p:spPr>
          <a:xfrm>
            <a:off x="1064895" y="3103537"/>
            <a:ext cx="4682065" cy="2063835"/>
          </a:xfrm>
          <a:prstGeom prst="rect">
            <a:avLst/>
          </a:prstGeom>
        </p:spPr>
        <p:txBody>
          <a:bodyPr wrap="square">
            <a:spAutoFit/>
          </a:bodyPr>
          <a:lstStyle/>
          <a:p>
            <a:pPr>
              <a:lnSpc>
                <a:spcPct val="150000"/>
              </a:lnSpc>
            </a:pPr>
            <a:r>
              <a:rPr lang="zh-CN" altLang="en-US" sz="2200" dirty="0">
                <a:solidFill>
                  <a:srgbClr val="231F20"/>
                </a:solidFill>
                <a:latin typeface="+mj-ea"/>
                <a:ea typeface="+mj-ea"/>
              </a:rPr>
              <a:t>       </a:t>
            </a:r>
            <a:r>
              <a:rPr lang="zh-CN" altLang="en-US" sz="2200" b="1" dirty="0">
                <a:solidFill>
                  <a:srgbClr val="3CB0FC"/>
                </a:solidFill>
                <a:latin typeface="+mj-ea"/>
                <a:ea typeface="+mj-ea"/>
              </a:rPr>
              <a:t>思维：</a:t>
            </a:r>
            <a:r>
              <a:rPr lang="zh-CN" altLang="en-US" sz="2200" dirty="0">
                <a:solidFill>
                  <a:srgbClr val="231F20"/>
                </a:solidFill>
                <a:latin typeface="+mj-ea"/>
                <a:ea typeface="+mj-ea"/>
              </a:rPr>
              <a:t>是指人脑利用已存在的知识，对记忆的信息进行分析、计算、比较、判断、推理、决策的动态活动过程。</a:t>
            </a:r>
            <a:endParaRPr lang="zh-CN" altLang="en-US" sz="2200" dirty="0">
              <a:latin typeface="+mj-ea"/>
              <a:ea typeface="+mj-ea"/>
            </a:endParaRPr>
          </a:p>
        </p:txBody>
      </p:sp>
      <p:sp>
        <p:nvSpPr>
          <p:cNvPr id="9" name="矩形: 圆角 8"/>
          <p:cNvSpPr/>
          <p:nvPr/>
        </p:nvSpPr>
        <p:spPr>
          <a:xfrm>
            <a:off x="3965766" y="1279157"/>
            <a:ext cx="3562387" cy="563608"/>
          </a:xfrm>
          <a:prstGeom prst="roundRect">
            <a:avLst/>
          </a:prstGeom>
          <a:solidFill>
            <a:srgbClr val="6DD2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latin typeface="+mj-ea"/>
                <a:ea typeface="+mj-ea"/>
              </a:rPr>
              <a:t>（一）创意思维的概念</a:t>
            </a:r>
            <a:endParaRPr lang="zh-CN" altLang="en-US" sz="2400" b="1" dirty="0">
              <a:latin typeface="+mj-ea"/>
              <a:ea typeface="+mj-ea"/>
            </a:endParaRPr>
          </a:p>
        </p:txBody>
      </p:sp>
      <p:pic>
        <p:nvPicPr>
          <p:cNvPr id="2" name="图片 1"/>
          <p:cNvPicPr>
            <a:picLocks noChangeAspect="1"/>
          </p:cNvPicPr>
          <p:nvPr/>
        </p:nvPicPr>
        <p:blipFill>
          <a:blip r:embed="rId1"/>
          <a:stretch>
            <a:fillRect/>
          </a:stretch>
        </p:blipFill>
        <p:spPr>
          <a:xfrm>
            <a:off x="6096000" y="1842765"/>
            <a:ext cx="5371826" cy="4320000"/>
          </a:xfrm>
          <a:prstGeom prst="rect">
            <a:avLst/>
          </a:prstGeom>
        </p:spPr>
      </p:pic>
    </p:spTree>
    <p:custDataLst>
      <p:tags r:id="rId2"/>
    </p:custDataLst>
  </p:cSld>
  <p:clrMapOvr>
    <a:masterClrMapping/>
  </p:clrMapOvr>
  <mc:AlternateContent xmlns:mc="http://schemas.openxmlformats.org/markup-compatibility/2006">
    <mc:Choice xmlns:p14="http://schemas.microsoft.com/office/powerpoint/2010/main" Requires="p14">
      <p:transition p14:dur="0" advTm="2000"/>
    </mc:Choice>
    <mc:Fallback>
      <p:transition advTm="200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346710" y="322217"/>
            <a:ext cx="2129790" cy="56360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zh-CN" altLang="en-US" sz="2400" dirty="0">
                <a:latin typeface="字魂联盟综艺体" panose="00000500000000000000" pitchFamily="2" charset="-122"/>
                <a:ea typeface="字魂联盟综艺体" panose="00000500000000000000" pitchFamily="2" charset="-122"/>
              </a:rPr>
              <a:t>任务二</a:t>
            </a:r>
            <a:endParaRPr lang="zh-CN" altLang="en-US" sz="2400" dirty="0">
              <a:latin typeface="字魂联盟综艺体" panose="00000500000000000000" pitchFamily="2" charset="-122"/>
              <a:ea typeface="字魂联盟综艺体" panose="00000500000000000000" pitchFamily="2" charset="-122"/>
            </a:endParaRPr>
          </a:p>
        </p:txBody>
      </p:sp>
      <p:sp>
        <p:nvSpPr>
          <p:cNvPr id="60" name="矩形 59"/>
          <p:cNvSpPr/>
          <p:nvPr/>
        </p:nvSpPr>
        <p:spPr>
          <a:xfrm>
            <a:off x="2476500" y="322217"/>
            <a:ext cx="9368790" cy="563608"/>
          </a:xfrm>
          <a:prstGeom prst="rect">
            <a:avLst/>
          </a:prstGeom>
          <a:solidFill>
            <a:srgbClr val="3CB0F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zh-CN" altLang="en-US" sz="2400" b="1" dirty="0">
                <a:latin typeface="字魂联盟综艺体" panose="00000500000000000000" pitchFamily="2" charset="-122"/>
                <a:ea typeface="字魂联盟综艺体" panose="00000500000000000000" pitchFamily="2" charset="-122"/>
              </a:rPr>
              <a:t>创新实践大挑战</a:t>
            </a:r>
            <a:r>
              <a:rPr lang="en-US" altLang="zh-CN" sz="2400" b="1" dirty="0">
                <a:latin typeface="字魂联盟综艺体" panose="00000500000000000000" pitchFamily="2" charset="-122"/>
                <a:ea typeface="字魂联盟综艺体" panose="00000500000000000000" pitchFamily="2" charset="-122"/>
              </a:rPr>
              <a:t>——</a:t>
            </a:r>
            <a:r>
              <a:rPr lang="zh-CN" altLang="en-US" sz="2400" b="1" dirty="0">
                <a:latin typeface="字魂联盟综艺体" panose="00000500000000000000" pitchFamily="2" charset="-122"/>
                <a:ea typeface="字魂联盟综艺体" panose="00000500000000000000" pitchFamily="2" charset="-122"/>
              </a:rPr>
              <a:t>创意思维大挑战</a:t>
            </a:r>
            <a:endParaRPr lang="zh-CN" altLang="en-US" sz="2400" b="1" spc="75" dirty="0">
              <a:solidFill>
                <a:schemeClr val="tx1">
                  <a:lumMod val="85000"/>
                  <a:lumOff val="15000"/>
                </a:schemeClr>
              </a:solidFill>
              <a:latin typeface="字魂联盟综艺体" panose="00000500000000000000" pitchFamily="2" charset="-122"/>
              <a:ea typeface="字魂联盟综艺体" panose="00000500000000000000" pitchFamily="2" charset="-122"/>
              <a:cs typeface="+mn-ea"/>
              <a:sym typeface="+mn-lt"/>
            </a:endParaRPr>
          </a:p>
        </p:txBody>
      </p:sp>
      <p:sp>
        <p:nvSpPr>
          <p:cNvPr id="61" name="图形"/>
          <p:cNvSpPr/>
          <p:nvPr/>
        </p:nvSpPr>
        <p:spPr>
          <a:xfrm>
            <a:off x="557212" y="514021"/>
            <a:ext cx="180000" cy="18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Normal" panose="020B0400000000000000" charset="-122"/>
            </a:endParaRPr>
          </a:p>
        </p:txBody>
      </p:sp>
      <p:sp>
        <p:nvSpPr>
          <p:cNvPr id="62" name="图形"/>
          <p:cNvSpPr/>
          <p:nvPr/>
        </p:nvSpPr>
        <p:spPr>
          <a:xfrm>
            <a:off x="2123145" y="514021"/>
            <a:ext cx="180000" cy="18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Normal" panose="020B0400000000000000" charset="-122"/>
            </a:endParaRPr>
          </a:p>
        </p:txBody>
      </p:sp>
      <p:sp>
        <p:nvSpPr>
          <p:cNvPr id="4" name="矩形: 圆角 3"/>
          <p:cNvSpPr/>
          <p:nvPr/>
        </p:nvSpPr>
        <p:spPr>
          <a:xfrm>
            <a:off x="737211" y="1279157"/>
            <a:ext cx="3026267" cy="563608"/>
          </a:xfrm>
          <a:prstGeom prst="roundRect">
            <a:avLst/>
          </a:prstGeom>
          <a:solidFill>
            <a:srgbClr val="FCA6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latin typeface="+mj-ea"/>
                <a:ea typeface="+mj-ea"/>
              </a:rPr>
              <a:t>一、创意思维概述</a:t>
            </a:r>
            <a:endParaRPr lang="zh-CN" altLang="en-US" sz="2400" b="1" dirty="0">
              <a:latin typeface="+mj-ea"/>
              <a:ea typeface="+mj-ea"/>
            </a:endParaRPr>
          </a:p>
        </p:txBody>
      </p:sp>
      <p:sp>
        <p:nvSpPr>
          <p:cNvPr id="5" name="矩形 4"/>
          <p:cNvSpPr/>
          <p:nvPr/>
        </p:nvSpPr>
        <p:spPr>
          <a:xfrm>
            <a:off x="1064895" y="3103537"/>
            <a:ext cx="4682065" cy="1556003"/>
          </a:xfrm>
          <a:prstGeom prst="rect">
            <a:avLst/>
          </a:prstGeom>
        </p:spPr>
        <p:txBody>
          <a:bodyPr wrap="square">
            <a:spAutoFit/>
          </a:bodyPr>
          <a:lstStyle/>
          <a:p>
            <a:pPr>
              <a:lnSpc>
                <a:spcPct val="150000"/>
              </a:lnSpc>
            </a:pPr>
            <a:r>
              <a:rPr lang="zh-CN" altLang="en-US" sz="2200" dirty="0">
                <a:solidFill>
                  <a:srgbClr val="231F20"/>
                </a:solidFill>
                <a:latin typeface="+mj-ea"/>
                <a:ea typeface="+mj-ea"/>
              </a:rPr>
              <a:t>       </a:t>
            </a:r>
            <a:r>
              <a:rPr lang="zh-CN" altLang="en-US" sz="2200" b="1" dirty="0">
                <a:solidFill>
                  <a:srgbClr val="3CB0FC"/>
                </a:solidFill>
                <a:latin typeface="+mj-ea"/>
                <a:ea typeface="+mj-ea"/>
              </a:rPr>
              <a:t>创意思维</a:t>
            </a:r>
            <a:r>
              <a:rPr lang="zh-CN" altLang="en-US" sz="2200" dirty="0">
                <a:solidFill>
                  <a:srgbClr val="231F20"/>
                </a:solidFill>
                <a:latin typeface="+mj-ea"/>
                <a:ea typeface="+mj-ea"/>
              </a:rPr>
              <a:t>常能带给人新的思考，使人想出与众不同的解决问题的方法，从而获得独特、有效的结果。</a:t>
            </a:r>
            <a:endParaRPr lang="zh-CN" altLang="en-US" sz="2200" dirty="0">
              <a:latin typeface="+mj-ea"/>
              <a:ea typeface="+mj-ea"/>
            </a:endParaRPr>
          </a:p>
        </p:txBody>
      </p:sp>
      <p:sp>
        <p:nvSpPr>
          <p:cNvPr id="9" name="矩形: 圆角 8"/>
          <p:cNvSpPr/>
          <p:nvPr/>
        </p:nvSpPr>
        <p:spPr>
          <a:xfrm>
            <a:off x="3965766" y="1279157"/>
            <a:ext cx="3562387" cy="563608"/>
          </a:xfrm>
          <a:prstGeom prst="roundRect">
            <a:avLst/>
          </a:prstGeom>
          <a:solidFill>
            <a:srgbClr val="6DD2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latin typeface="+mj-ea"/>
                <a:ea typeface="+mj-ea"/>
              </a:rPr>
              <a:t>（二）创意思维的特征</a:t>
            </a:r>
            <a:endParaRPr lang="zh-CN" altLang="en-US" sz="2400" b="1" dirty="0">
              <a:latin typeface="+mj-ea"/>
              <a:ea typeface="+mj-ea"/>
            </a:endParaRPr>
          </a:p>
        </p:txBody>
      </p:sp>
      <p:pic>
        <p:nvPicPr>
          <p:cNvPr id="2" name="图片 1"/>
          <p:cNvPicPr>
            <a:picLocks noChangeAspect="1"/>
          </p:cNvPicPr>
          <p:nvPr/>
        </p:nvPicPr>
        <p:blipFill>
          <a:blip r:embed="rId1"/>
          <a:stretch>
            <a:fillRect/>
          </a:stretch>
        </p:blipFill>
        <p:spPr>
          <a:xfrm>
            <a:off x="6096000" y="1842765"/>
            <a:ext cx="5371826" cy="4320000"/>
          </a:xfrm>
          <a:prstGeom prst="rect">
            <a:avLst/>
          </a:prstGeom>
        </p:spPr>
      </p:pic>
    </p:spTree>
    <p:custDataLst>
      <p:tags r:id="rId2"/>
    </p:custDataLst>
  </p:cSld>
  <p:clrMapOvr>
    <a:masterClrMapping/>
  </p:clrMapOvr>
  <mc:AlternateContent xmlns:mc="http://schemas.openxmlformats.org/markup-compatibility/2006">
    <mc:Choice xmlns:p14="http://schemas.microsoft.com/office/powerpoint/2010/main" Requires="p14">
      <p:transition p14:dur="0" advTm="2000"/>
    </mc:Choice>
    <mc:Fallback>
      <p:transition advTm="200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3"/>
          <p:cNvSpPr/>
          <p:nvPr/>
        </p:nvSpPr>
        <p:spPr>
          <a:xfrm>
            <a:off x="737211" y="1279157"/>
            <a:ext cx="2804886" cy="563608"/>
          </a:xfrm>
          <a:prstGeom prst="roundRect">
            <a:avLst/>
          </a:prstGeom>
          <a:solidFill>
            <a:srgbClr val="BB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solidFill>
                  <a:srgbClr val="3CB0FC"/>
                </a:solidFill>
                <a:latin typeface="+mj-ea"/>
                <a:ea typeface="+mj-ea"/>
              </a:rPr>
              <a:t>1. </a:t>
            </a:r>
            <a:r>
              <a:rPr lang="zh-CN" altLang="en-US" sz="2400" b="1" dirty="0">
                <a:solidFill>
                  <a:srgbClr val="3CB0FC"/>
                </a:solidFill>
                <a:latin typeface="+mj-ea"/>
                <a:ea typeface="+mj-ea"/>
              </a:rPr>
              <a:t>发散性</a:t>
            </a:r>
            <a:endParaRPr lang="zh-CN" altLang="en-US" sz="2400" b="1" dirty="0">
              <a:solidFill>
                <a:srgbClr val="3CB0FC"/>
              </a:solidFill>
              <a:latin typeface="+mj-ea"/>
              <a:ea typeface="+mj-ea"/>
            </a:endParaRPr>
          </a:p>
        </p:txBody>
      </p:sp>
      <p:sp>
        <p:nvSpPr>
          <p:cNvPr id="14" name="矩形 13"/>
          <p:cNvSpPr/>
          <p:nvPr/>
        </p:nvSpPr>
        <p:spPr>
          <a:xfrm>
            <a:off x="6011855" y="2537845"/>
            <a:ext cx="5259328" cy="2571666"/>
          </a:xfrm>
          <a:prstGeom prst="rect">
            <a:avLst/>
          </a:prstGeom>
        </p:spPr>
        <p:txBody>
          <a:bodyPr wrap="square">
            <a:spAutoFit/>
          </a:bodyPr>
          <a:lstStyle/>
          <a:p>
            <a:pPr>
              <a:lnSpc>
                <a:spcPct val="150000"/>
              </a:lnSpc>
            </a:pPr>
            <a:r>
              <a:rPr lang="zh-CN" altLang="en-US" sz="2200" dirty="0">
                <a:latin typeface="+mj-ea"/>
                <a:ea typeface="+mj-ea"/>
              </a:rPr>
              <a:t>       创意思维是发散思维，发散性也是创意思维的核心。发散思维往往不受任何条件的限制，这样可以促使多种解决方案的产生，其中往往就有别出心裁的有效的解决方案。</a:t>
            </a:r>
            <a:endParaRPr lang="zh-CN" altLang="en-US" sz="2200" dirty="0">
              <a:latin typeface="+mj-ea"/>
              <a:ea typeface="+mj-ea"/>
            </a:endParaRPr>
          </a:p>
        </p:txBody>
      </p:sp>
      <p:pic>
        <p:nvPicPr>
          <p:cNvPr id="15" name="图片 14"/>
          <p:cNvPicPr>
            <a:picLocks noChangeAspect="1"/>
          </p:cNvPicPr>
          <p:nvPr/>
        </p:nvPicPr>
        <p:blipFill>
          <a:blip r:embed="rId1"/>
          <a:stretch>
            <a:fillRect/>
          </a:stretch>
        </p:blipFill>
        <p:spPr>
          <a:xfrm>
            <a:off x="737211" y="2370488"/>
            <a:ext cx="4994022" cy="3600000"/>
          </a:xfrm>
          <a:prstGeom prst="rect">
            <a:avLst/>
          </a:prstGeom>
        </p:spPr>
      </p:pic>
      <p:sp>
        <p:nvSpPr>
          <p:cNvPr id="10" name="矩形 9"/>
          <p:cNvSpPr/>
          <p:nvPr/>
        </p:nvSpPr>
        <p:spPr>
          <a:xfrm>
            <a:off x="346710" y="322217"/>
            <a:ext cx="2129790" cy="56360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zh-CN" altLang="en-US" sz="2400" dirty="0">
                <a:latin typeface="字魂联盟综艺体" panose="00000500000000000000" pitchFamily="2" charset="-122"/>
                <a:ea typeface="字魂联盟综艺体" panose="00000500000000000000" pitchFamily="2" charset="-122"/>
              </a:rPr>
              <a:t>任务二</a:t>
            </a:r>
            <a:endParaRPr lang="zh-CN" altLang="en-US" sz="2400" dirty="0">
              <a:latin typeface="字魂联盟综艺体" panose="00000500000000000000" pitchFamily="2" charset="-122"/>
              <a:ea typeface="字魂联盟综艺体" panose="00000500000000000000" pitchFamily="2" charset="-122"/>
            </a:endParaRPr>
          </a:p>
        </p:txBody>
      </p:sp>
      <p:sp>
        <p:nvSpPr>
          <p:cNvPr id="16" name="矩形 15"/>
          <p:cNvSpPr/>
          <p:nvPr/>
        </p:nvSpPr>
        <p:spPr>
          <a:xfrm>
            <a:off x="2476500" y="322217"/>
            <a:ext cx="9368790" cy="563608"/>
          </a:xfrm>
          <a:prstGeom prst="rect">
            <a:avLst/>
          </a:prstGeom>
          <a:solidFill>
            <a:srgbClr val="3CB0F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zh-CN" altLang="en-US" sz="2400" b="1" dirty="0">
                <a:latin typeface="字魂联盟综艺体" panose="00000500000000000000" pitchFamily="2" charset="-122"/>
                <a:ea typeface="字魂联盟综艺体" panose="00000500000000000000" pitchFamily="2" charset="-122"/>
              </a:rPr>
              <a:t>创新实践大挑战</a:t>
            </a:r>
            <a:r>
              <a:rPr lang="en-US" altLang="zh-CN" sz="2400" b="1" dirty="0">
                <a:latin typeface="字魂联盟综艺体" panose="00000500000000000000" pitchFamily="2" charset="-122"/>
                <a:ea typeface="字魂联盟综艺体" panose="00000500000000000000" pitchFamily="2" charset="-122"/>
              </a:rPr>
              <a:t>——</a:t>
            </a:r>
            <a:r>
              <a:rPr lang="zh-CN" altLang="en-US" sz="2400" b="1" dirty="0">
                <a:latin typeface="字魂联盟综艺体" panose="00000500000000000000" pitchFamily="2" charset="-122"/>
                <a:ea typeface="字魂联盟综艺体" panose="00000500000000000000" pitchFamily="2" charset="-122"/>
              </a:rPr>
              <a:t>创意思维大挑战</a:t>
            </a:r>
            <a:endParaRPr lang="zh-CN" altLang="en-US" sz="2400" b="1" spc="75" dirty="0">
              <a:solidFill>
                <a:schemeClr val="tx1">
                  <a:lumMod val="85000"/>
                  <a:lumOff val="15000"/>
                </a:schemeClr>
              </a:solidFill>
              <a:latin typeface="字魂联盟综艺体" panose="00000500000000000000" pitchFamily="2" charset="-122"/>
              <a:ea typeface="字魂联盟综艺体" panose="00000500000000000000" pitchFamily="2" charset="-122"/>
              <a:cs typeface="+mn-ea"/>
              <a:sym typeface="+mn-lt"/>
            </a:endParaRPr>
          </a:p>
        </p:txBody>
      </p:sp>
      <p:sp>
        <p:nvSpPr>
          <p:cNvPr id="17" name="图形"/>
          <p:cNvSpPr/>
          <p:nvPr/>
        </p:nvSpPr>
        <p:spPr>
          <a:xfrm>
            <a:off x="557212" y="514021"/>
            <a:ext cx="180000" cy="18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Normal" panose="020B0400000000000000" charset="-122"/>
            </a:endParaRPr>
          </a:p>
        </p:txBody>
      </p:sp>
      <p:sp>
        <p:nvSpPr>
          <p:cNvPr id="18" name="图形"/>
          <p:cNvSpPr/>
          <p:nvPr/>
        </p:nvSpPr>
        <p:spPr>
          <a:xfrm>
            <a:off x="2123145" y="514021"/>
            <a:ext cx="180000" cy="18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Normal" panose="020B0400000000000000" charset="-122"/>
            </a:endParaRPr>
          </a:p>
        </p:txBody>
      </p:sp>
    </p:spTree>
    <p:custDataLst>
      <p:tags r:id="rId2"/>
    </p:custDataLst>
  </p:cSld>
  <p:clrMapOvr>
    <a:masterClrMapping/>
  </p:clrMapOvr>
  <mc:AlternateContent xmlns:mc="http://schemas.openxmlformats.org/markup-compatibility/2006">
    <mc:Choice xmlns:p14="http://schemas.microsoft.com/office/powerpoint/2010/main" Requires="p14">
      <p:transition p14:dur="0" advTm="2000"/>
    </mc:Choice>
    <mc:Fallback>
      <p:transition advTm="200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3"/>
          <p:cNvSpPr/>
          <p:nvPr/>
        </p:nvSpPr>
        <p:spPr>
          <a:xfrm>
            <a:off x="737211" y="1279157"/>
            <a:ext cx="2804886" cy="563608"/>
          </a:xfrm>
          <a:prstGeom prst="roundRect">
            <a:avLst/>
          </a:prstGeom>
          <a:solidFill>
            <a:srgbClr val="BB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solidFill>
                  <a:srgbClr val="3CB0FC"/>
                </a:solidFill>
                <a:latin typeface="+mj-ea"/>
                <a:ea typeface="+mj-ea"/>
              </a:rPr>
              <a:t>2. </a:t>
            </a:r>
            <a:r>
              <a:rPr lang="zh-CN" altLang="en-US" sz="2400" b="1" dirty="0">
                <a:solidFill>
                  <a:srgbClr val="3CB0FC"/>
                </a:solidFill>
                <a:latin typeface="+mj-ea"/>
                <a:ea typeface="+mj-ea"/>
              </a:rPr>
              <a:t>逆向性</a:t>
            </a:r>
            <a:endParaRPr lang="zh-CN" altLang="en-US" sz="2400" b="1" dirty="0">
              <a:solidFill>
                <a:srgbClr val="3CB0FC"/>
              </a:solidFill>
              <a:latin typeface="+mj-ea"/>
              <a:ea typeface="+mj-ea"/>
            </a:endParaRPr>
          </a:p>
        </p:txBody>
      </p:sp>
      <p:sp>
        <p:nvSpPr>
          <p:cNvPr id="14" name="矩形 13"/>
          <p:cNvSpPr/>
          <p:nvPr/>
        </p:nvSpPr>
        <p:spPr>
          <a:xfrm>
            <a:off x="6011855" y="2922856"/>
            <a:ext cx="5259328" cy="2063835"/>
          </a:xfrm>
          <a:prstGeom prst="rect">
            <a:avLst/>
          </a:prstGeom>
        </p:spPr>
        <p:txBody>
          <a:bodyPr wrap="square">
            <a:spAutoFit/>
          </a:bodyPr>
          <a:lstStyle/>
          <a:p>
            <a:pPr>
              <a:lnSpc>
                <a:spcPct val="150000"/>
              </a:lnSpc>
            </a:pPr>
            <a:r>
              <a:rPr lang="zh-CN" altLang="en-US" sz="2200" dirty="0">
                <a:latin typeface="+mj-ea"/>
                <a:ea typeface="+mj-ea"/>
              </a:rPr>
              <a:t>       长期沿着常规思维或以往固有的思路去思考问题将难以使人进步，要想开拓创新，就要学会逆向思考，这样可以激发人们的创意思维活动，促进创新成果的形成。</a:t>
            </a:r>
            <a:endParaRPr lang="zh-CN" altLang="en-US" sz="2200" dirty="0">
              <a:latin typeface="+mj-ea"/>
              <a:ea typeface="+mj-ea"/>
            </a:endParaRPr>
          </a:p>
        </p:txBody>
      </p:sp>
      <p:pic>
        <p:nvPicPr>
          <p:cNvPr id="15" name="图片 14"/>
          <p:cNvPicPr>
            <a:picLocks noChangeAspect="1"/>
          </p:cNvPicPr>
          <p:nvPr/>
        </p:nvPicPr>
        <p:blipFill>
          <a:blip r:embed="rId1"/>
          <a:stretch>
            <a:fillRect/>
          </a:stretch>
        </p:blipFill>
        <p:spPr>
          <a:xfrm>
            <a:off x="737211" y="2370488"/>
            <a:ext cx="4994022" cy="3600000"/>
          </a:xfrm>
          <a:prstGeom prst="rect">
            <a:avLst/>
          </a:prstGeom>
        </p:spPr>
      </p:pic>
      <p:sp>
        <p:nvSpPr>
          <p:cNvPr id="10" name="矩形 9"/>
          <p:cNvSpPr/>
          <p:nvPr/>
        </p:nvSpPr>
        <p:spPr>
          <a:xfrm>
            <a:off x="346710" y="322217"/>
            <a:ext cx="2129790" cy="56360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zh-CN" altLang="en-US" sz="2400" dirty="0">
                <a:latin typeface="字魂联盟综艺体" panose="00000500000000000000" pitchFamily="2" charset="-122"/>
                <a:ea typeface="字魂联盟综艺体" panose="00000500000000000000" pitchFamily="2" charset="-122"/>
              </a:rPr>
              <a:t>任务二</a:t>
            </a:r>
            <a:endParaRPr lang="zh-CN" altLang="en-US" sz="2400" dirty="0">
              <a:latin typeface="字魂联盟综艺体" panose="00000500000000000000" pitchFamily="2" charset="-122"/>
              <a:ea typeface="字魂联盟综艺体" panose="00000500000000000000" pitchFamily="2" charset="-122"/>
            </a:endParaRPr>
          </a:p>
        </p:txBody>
      </p:sp>
      <p:sp>
        <p:nvSpPr>
          <p:cNvPr id="16" name="矩形 15"/>
          <p:cNvSpPr/>
          <p:nvPr/>
        </p:nvSpPr>
        <p:spPr>
          <a:xfrm>
            <a:off x="2476500" y="322217"/>
            <a:ext cx="9368790" cy="563608"/>
          </a:xfrm>
          <a:prstGeom prst="rect">
            <a:avLst/>
          </a:prstGeom>
          <a:solidFill>
            <a:srgbClr val="3CB0F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zh-CN" altLang="en-US" sz="2400" b="1" dirty="0">
                <a:latin typeface="字魂联盟综艺体" panose="00000500000000000000" pitchFamily="2" charset="-122"/>
                <a:ea typeface="字魂联盟综艺体" panose="00000500000000000000" pitchFamily="2" charset="-122"/>
              </a:rPr>
              <a:t>创新实践大挑战</a:t>
            </a:r>
            <a:r>
              <a:rPr lang="en-US" altLang="zh-CN" sz="2400" b="1" dirty="0">
                <a:latin typeface="字魂联盟综艺体" panose="00000500000000000000" pitchFamily="2" charset="-122"/>
                <a:ea typeface="字魂联盟综艺体" panose="00000500000000000000" pitchFamily="2" charset="-122"/>
              </a:rPr>
              <a:t>——</a:t>
            </a:r>
            <a:r>
              <a:rPr lang="zh-CN" altLang="en-US" sz="2400" b="1" dirty="0">
                <a:latin typeface="字魂联盟综艺体" panose="00000500000000000000" pitchFamily="2" charset="-122"/>
                <a:ea typeface="字魂联盟综艺体" panose="00000500000000000000" pitchFamily="2" charset="-122"/>
              </a:rPr>
              <a:t>创意思维大挑战</a:t>
            </a:r>
            <a:endParaRPr lang="zh-CN" altLang="en-US" sz="2400" b="1" spc="75" dirty="0">
              <a:solidFill>
                <a:schemeClr val="tx1">
                  <a:lumMod val="85000"/>
                  <a:lumOff val="15000"/>
                </a:schemeClr>
              </a:solidFill>
              <a:latin typeface="字魂联盟综艺体" panose="00000500000000000000" pitchFamily="2" charset="-122"/>
              <a:ea typeface="字魂联盟综艺体" panose="00000500000000000000" pitchFamily="2" charset="-122"/>
              <a:cs typeface="+mn-ea"/>
              <a:sym typeface="+mn-lt"/>
            </a:endParaRPr>
          </a:p>
        </p:txBody>
      </p:sp>
      <p:sp>
        <p:nvSpPr>
          <p:cNvPr id="17" name="图形"/>
          <p:cNvSpPr/>
          <p:nvPr/>
        </p:nvSpPr>
        <p:spPr>
          <a:xfrm>
            <a:off x="557212" y="514021"/>
            <a:ext cx="180000" cy="18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Normal" panose="020B0400000000000000" charset="-122"/>
            </a:endParaRPr>
          </a:p>
        </p:txBody>
      </p:sp>
      <p:sp>
        <p:nvSpPr>
          <p:cNvPr id="18" name="图形"/>
          <p:cNvSpPr/>
          <p:nvPr/>
        </p:nvSpPr>
        <p:spPr>
          <a:xfrm>
            <a:off x="2123145" y="514021"/>
            <a:ext cx="180000" cy="18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Normal" panose="020B0400000000000000" charset="-122"/>
            </a:endParaRPr>
          </a:p>
        </p:txBody>
      </p:sp>
    </p:spTree>
    <p:custDataLst>
      <p:tags r:id="rId2"/>
    </p:custDataLst>
  </p:cSld>
  <p:clrMapOvr>
    <a:masterClrMapping/>
  </p:clrMapOvr>
  <mc:AlternateContent xmlns:mc="http://schemas.openxmlformats.org/markup-compatibility/2006">
    <mc:Choice xmlns:p14="http://schemas.microsoft.com/office/powerpoint/2010/main" Requires="p14">
      <p:transition p14:dur="0" advTm="2000"/>
    </mc:Choice>
    <mc:Fallback>
      <p:transition advTm="200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3"/>
          <p:cNvSpPr/>
          <p:nvPr/>
        </p:nvSpPr>
        <p:spPr>
          <a:xfrm>
            <a:off x="737211" y="1279157"/>
            <a:ext cx="2804886" cy="563608"/>
          </a:xfrm>
          <a:prstGeom prst="roundRect">
            <a:avLst/>
          </a:prstGeom>
          <a:solidFill>
            <a:srgbClr val="BB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solidFill>
                  <a:srgbClr val="3CB0FC"/>
                </a:solidFill>
                <a:latin typeface="+mj-ea"/>
                <a:ea typeface="+mj-ea"/>
              </a:rPr>
              <a:t>3. </a:t>
            </a:r>
            <a:r>
              <a:rPr lang="zh-CN" altLang="en-US" sz="2400" b="1" dirty="0">
                <a:solidFill>
                  <a:srgbClr val="3CB0FC"/>
                </a:solidFill>
                <a:latin typeface="+mj-ea"/>
                <a:ea typeface="+mj-ea"/>
              </a:rPr>
              <a:t>求异性</a:t>
            </a:r>
            <a:endParaRPr lang="zh-CN" altLang="en-US" sz="2400" b="1" dirty="0">
              <a:solidFill>
                <a:srgbClr val="3CB0FC"/>
              </a:solidFill>
              <a:latin typeface="+mj-ea"/>
              <a:ea typeface="+mj-ea"/>
            </a:endParaRPr>
          </a:p>
        </p:txBody>
      </p:sp>
      <p:sp>
        <p:nvSpPr>
          <p:cNvPr id="14" name="矩形 13"/>
          <p:cNvSpPr/>
          <p:nvPr/>
        </p:nvSpPr>
        <p:spPr>
          <a:xfrm>
            <a:off x="6011855" y="2720726"/>
            <a:ext cx="5259328" cy="2063835"/>
          </a:xfrm>
          <a:prstGeom prst="rect">
            <a:avLst/>
          </a:prstGeom>
        </p:spPr>
        <p:txBody>
          <a:bodyPr wrap="square">
            <a:spAutoFit/>
          </a:bodyPr>
          <a:lstStyle/>
          <a:p>
            <a:pPr>
              <a:lnSpc>
                <a:spcPct val="150000"/>
              </a:lnSpc>
            </a:pPr>
            <a:r>
              <a:rPr lang="zh-CN" altLang="en-US" sz="2200" dirty="0">
                <a:latin typeface="+mj-ea"/>
                <a:ea typeface="+mj-ea"/>
              </a:rPr>
              <a:t>       求异性就是破除思维定式和逆转思维惯性，敢于质疑司空见惯的现象和权威的结论。求异性是在实事求是的基础上，基于客观事实质疑或否定。</a:t>
            </a:r>
            <a:endParaRPr lang="zh-CN" altLang="en-US" sz="2200" dirty="0">
              <a:latin typeface="+mj-ea"/>
              <a:ea typeface="+mj-ea"/>
            </a:endParaRPr>
          </a:p>
        </p:txBody>
      </p:sp>
      <p:pic>
        <p:nvPicPr>
          <p:cNvPr id="15" name="图片 14"/>
          <p:cNvPicPr>
            <a:picLocks noChangeAspect="1"/>
          </p:cNvPicPr>
          <p:nvPr/>
        </p:nvPicPr>
        <p:blipFill>
          <a:blip r:embed="rId1"/>
          <a:stretch>
            <a:fillRect/>
          </a:stretch>
        </p:blipFill>
        <p:spPr>
          <a:xfrm>
            <a:off x="737211" y="2370488"/>
            <a:ext cx="4994022" cy="3600000"/>
          </a:xfrm>
          <a:prstGeom prst="rect">
            <a:avLst/>
          </a:prstGeom>
        </p:spPr>
      </p:pic>
      <p:sp>
        <p:nvSpPr>
          <p:cNvPr id="10" name="矩形 9"/>
          <p:cNvSpPr/>
          <p:nvPr/>
        </p:nvSpPr>
        <p:spPr>
          <a:xfrm>
            <a:off x="346710" y="322217"/>
            <a:ext cx="2129790" cy="56360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zh-CN" altLang="en-US" sz="2400" dirty="0">
                <a:latin typeface="字魂联盟综艺体" panose="00000500000000000000" pitchFamily="2" charset="-122"/>
                <a:ea typeface="字魂联盟综艺体" panose="00000500000000000000" pitchFamily="2" charset="-122"/>
              </a:rPr>
              <a:t>任务二</a:t>
            </a:r>
            <a:endParaRPr lang="zh-CN" altLang="en-US" sz="2400" dirty="0">
              <a:latin typeface="字魂联盟综艺体" panose="00000500000000000000" pitchFamily="2" charset="-122"/>
              <a:ea typeface="字魂联盟综艺体" panose="00000500000000000000" pitchFamily="2" charset="-122"/>
            </a:endParaRPr>
          </a:p>
        </p:txBody>
      </p:sp>
      <p:sp>
        <p:nvSpPr>
          <p:cNvPr id="16" name="矩形 15"/>
          <p:cNvSpPr/>
          <p:nvPr/>
        </p:nvSpPr>
        <p:spPr>
          <a:xfrm>
            <a:off x="2476500" y="322217"/>
            <a:ext cx="9368790" cy="563608"/>
          </a:xfrm>
          <a:prstGeom prst="rect">
            <a:avLst/>
          </a:prstGeom>
          <a:solidFill>
            <a:srgbClr val="3CB0F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zh-CN" altLang="en-US" sz="2400" b="1" dirty="0">
                <a:latin typeface="字魂联盟综艺体" panose="00000500000000000000" pitchFamily="2" charset="-122"/>
                <a:ea typeface="字魂联盟综艺体" panose="00000500000000000000" pitchFamily="2" charset="-122"/>
              </a:rPr>
              <a:t>创新实践大挑战</a:t>
            </a:r>
            <a:r>
              <a:rPr lang="en-US" altLang="zh-CN" sz="2400" b="1" dirty="0">
                <a:latin typeface="字魂联盟综艺体" panose="00000500000000000000" pitchFamily="2" charset="-122"/>
                <a:ea typeface="字魂联盟综艺体" panose="00000500000000000000" pitchFamily="2" charset="-122"/>
              </a:rPr>
              <a:t>——</a:t>
            </a:r>
            <a:r>
              <a:rPr lang="zh-CN" altLang="en-US" sz="2400" b="1" dirty="0">
                <a:latin typeface="字魂联盟综艺体" panose="00000500000000000000" pitchFamily="2" charset="-122"/>
                <a:ea typeface="字魂联盟综艺体" panose="00000500000000000000" pitchFamily="2" charset="-122"/>
              </a:rPr>
              <a:t>创意思维大挑战</a:t>
            </a:r>
            <a:endParaRPr lang="zh-CN" altLang="en-US" sz="2400" b="1" spc="75" dirty="0">
              <a:solidFill>
                <a:schemeClr val="tx1">
                  <a:lumMod val="85000"/>
                  <a:lumOff val="15000"/>
                </a:schemeClr>
              </a:solidFill>
              <a:latin typeface="字魂联盟综艺体" panose="00000500000000000000" pitchFamily="2" charset="-122"/>
              <a:ea typeface="字魂联盟综艺体" panose="00000500000000000000" pitchFamily="2" charset="-122"/>
              <a:cs typeface="+mn-ea"/>
              <a:sym typeface="+mn-lt"/>
            </a:endParaRPr>
          </a:p>
        </p:txBody>
      </p:sp>
      <p:sp>
        <p:nvSpPr>
          <p:cNvPr id="17" name="图形"/>
          <p:cNvSpPr/>
          <p:nvPr/>
        </p:nvSpPr>
        <p:spPr>
          <a:xfrm>
            <a:off x="557212" y="514021"/>
            <a:ext cx="180000" cy="18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Normal" panose="020B0400000000000000" charset="-122"/>
            </a:endParaRPr>
          </a:p>
        </p:txBody>
      </p:sp>
      <p:sp>
        <p:nvSpPr>
          <p:cNvPr id="18" name="图形"/>
          <p:cNvSpPr/>
          <p:nvPr/>
        </p:nvSpPr>
        <p:spPr>
          <a:xfrm>
            <a:off x="2123145" y="514021"/>
            <a:ext cx="180000" cy="18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Normal" panose="020B0400000000000000" charset="-122"/>
            </a:endParaRPr>
          </a:p>
        </p:txBody>
      </p:sp>
    </p:spTree>
    <p:custDataLst>
      <p:tags r:id="rId2"/>
    </p:custDataLst>
  </p:cSld>
  <p:clrMapOvr>
    <a:masterClrMapping/>
  </p:clrMapOvr>
  <mc:AlternateContent xmlns:mc="http://schemas.openxmlformats.org/markup-compatibility/2006">
    <mc:Choice xmlns:p14="http://schemas.microsoft.com/office/powerpoint/2010/main" Requires="p14">
      <p:transition p14:dur="0" advTm="2000"/>
    </mc:Choice>
    <mc:Fallback>
      <p:transition advTm="200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3"/>
          <p:cNvSpPr/>
          <p:nvPr/>
        </p:nvSpPr>
        <p:spPr>
          <a:xfrm>
            <a:off x="737211" y="1279157"/>
            <a:ext cx="2804886" cy="563608"/>
          </a:xfrm>
          <a:prstGeom prst="roundRect">
            <a:avLst/>
          </a:prstGeom>
          <a:solidFill>
            <a:srgbClr val="BB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solidFill>
                  <a:srgbClr val="3CB0FC"/>
                </a:solidFill>
                <a:latin typeface="+mj-ea"/>
                <a:ea typeface="+mj-ea"/>
              </a:rPr>
              <a:t>4. </a:t>
            </a:r>
            <a:r>
              <a:rPr lang="zh-CN" altLang="en-US" sz="2400" b="1" dirty="0">
                <a:solidFill>
                  <a:srgbClr val="3CB0FC"/>
                </a:solidFill>
                <a:latin typeface="+mj-ea"/>
                <a:ea typeface="+mj-ea"/>
              </a:rPr>
              <a:t>联想性</a:t>
            </a:r>
            <a:endParaRPr lang="zh-CN" altLang="en-US" sz="2400" b="1" dirty="0">
              <a:solidFill>
                <a:srgbClr val="3CB0FC"/>
              </a:solidFill>
              <a:latin typeface="+mj-ea"/>
              <a:ea typeface="+mj-ea"/>
            </a:endParaRPr>
          </a:p>
        </p:txBody>
      </p:sp>
      <p:sp>
        <p:nvSpPr>
          <p:cNvPr id="14" name="矩形 13"/>
          <p:cNvSpPr/>
          <p:nvPr/>
        </p:nvSpPr>
        <p:spPr>
          <a:xfrm>
            <a:off x="6011855" y="2537845"/>
            <a:ext cx="5259328" cy="2571666"/>
          </a:xfrm>
          <a:prstGeom prst="rect">
            <a:avLst/>
          </a:prstGeom>
        </p:spPr>
        <p:txBody>
          <a:bodyPr wrap="square">
            <a:spAutoFit/>
          </a:bodyPr>
          <a:lstStyle/>
          <a:p>
            <a:pPr>
              <a:lnSpc>
                <a:spcPct val="150000"/>
              </a:lnSpc>
            </a:pPr>
            <a:r>
              <a:rPr lang="zh-CN" altLang="en-US" sz="2200" dirty="0">
                <a:latin typeface="+mj-ea"/>
                <a:ea typeface="+mj-ea"/>
              </a:rPr>
              <a:t>       所谓的“触类旁通”即联想性，意味着可以通过某类事物的规律发现其他事物的规律。创意思维的联想性是指人们可以利用他人的发明、创造去创新，这也有助于新事物的产生。</a:t>
            </a:r>
            <a:endParaRPr lang="zh-CN" altLang="en-US" sz="2200" dirty="0">
              <a:latin typeface="+mj-ea"/>
              <a:ea typeface="+mj-ea"/>
            </a:endParaRPr>
          </a:p>
        </p:txBody>
      </p:sp>
      <p:pic>
        <p:nvPicPr>
          <p:cNvPr id="15" name="图片 14"/>
          <p:cNvPicPr>
            <a:picLocks noChangeAspect="1"/>
          </p:cNvPicPr>
          <p:nvPr/>
        </p:nvPicPr>
        <p:blipFill>
          <a:blip r:embed="rId1"/>
          <a:stretch>
            <a:fillRect/>
          </a:stretch>
        </p:blipFill>
        <p:spPr>
          <a:xfrm>
            <a:off x="737211" y="2370488"/>
            <a:ext cx="4994022" cy="3600000"/>
          </a:xfrm>
          <a:prstGeom prst="rect">
            <a:avLst/>
          </a:prstGeom>
        </p:spPr>
      </p:pic>
      <p:sp>
        <p:nvSpPr>
          <p:cNvPr id="10" name="矩形 9"/>
          <p:cNvSpPr/>
          <p:nvPr/>
        </p:nvSpPr>
        <p:spPr>
          <a:xfrm>
            <a:off x="346710" y="322217"/>
            <a:ext cx="2129790" cy="56360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zh-CN" altLang="en-US" sz="2400" dirty="0">
                <a:latin typeface="字魂联盟综艺体" panose="00000500000000000000" pitchFamily="2" charset="-122"/>
                <a:ea typeface="字魂联盟综艺体" panose="00000500000000000000" pitchFamily="2" charset="-122"/>
              </a:rPr>
              <a:t>任务二</a:t>
            </a:r>
            <a:endParaRPr lang="zh-CN" altLang="en-US" sz="2400" dirty="0">
              <a:latin typeface="字魂联盟综艺体" panose="00000500000000000000" pitchFamily="2" charset="-122"/>
              <a:ea typeface="字魂联盟综艺体" panose="00000500000000000000" pitchFamily="2" charset="-122"/>
            </a:endParaRPr>
          </a:p>
        </p:txBody>
      </p:sp>
      <p:sp>
        <p:nvSpPr>
          <p:cNvPr id="16" name="矩形 15"/>
          <p:cNvSpPr/>
          <p:nvPr/>
        </p:nvSpPr>
        <p:spPr>
          <a:xfrm>
            <a:off x="2476500" y="322217"/>
            <a:ext cx="9368790" cy="563608"/>
          </a:xfrm>
          <a:prstGeom prst="rect">
            <a:avLst/>
          </a:prstGeom>
          <a:solidFill>
            <a:srgbClr val="3CB0F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zh-CN" altLang="en-US" sz="2400" b="1" dirty="0">
                <a:latin typeface="字魂联盟综艺体" panose="00000500000000000000" pitchFamily="2" charset="-122"/>
                <a:ea typeface="字魂联盟综艺体" panose="00000500000000000000" pitchFamily="2" charset="-122"/>
              </a:rPr>
              <a:t>创新实践大挑战</a:t>
            </a:r>
            <a:r>
              <a:rPr lang="en-US" altLang="zh-CN" sz="2400" b="1" dirty="0">
                <a:latin typeface="字魂联盟综艺体" panose="00000500000000000000" pitchFamily="2" charset="-122"/>
                <a:ea typeface="字魂联盟综艺体" panose="00000500000000000000" pitchFamily="2" charset="-122"/>
              </a:rPr>
              <a:t>——</a:t>
            </a:r>
            <a:r>
              <a:rPr lang="zh-CN" altLang="en-US" sz="2400" b="1" dirty="0">
                <a:latin typeface="字魂联盟综艺体" panose="00000500000000000000" pitchFamily="2" charset="-122"/>
                <a:ea typeface="字魂联盟综艺体" panose="00000500000000000000" pitchFamily="2" charset="-122"/>
              </a:rPr>
              <a:t>创意思维大挑战</a:t>
            </a:r>
            <a:endParaRPr lang="zh-CN" altLang="en-US" sz="2400" b="1" spc="75" dirty="0">
              <a:solidFill>
                <a:schemeClr val="tx1">
                  <a:lumMod val="85000"/>
                  <a:lumOff val="15000"/>
                </a:schemeClr>
              </a:solidFill>
              <a:latin typeface="字魂联盟综艺体" panose="00000500000000000000" pitchFamily="2" charset="-122"/>
              <a:ea typeface="字魂联盟综艺体" panose="00000500000000000000" pitchFamily="2" charset="-122"/>
              <a:cs typeface="+mn-ea"/>
              <a:sym typeface="+mn-lt"/>
            </a:endParaRPr>
          </a:p>
        </p:txBody>
      </p:sp>
      <p:sp>
        <p:nvSpPr>
          <p:cNvPr id="17" name="图形"/>
          <p:cNvSpPr/>
          <p:nvPr/>
        </p:nvSpPr>
        <p:spPr>
          <a:xfrm>
            <a:off x="557212" y="514021"/>
            <a:ext cx="180000" cy="18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Normal" panose="020B0400000000000000" charset="-122"/>
            </a:endParaRPr>
          </a:p>
        </p:txBody>
      </p:sp>
      <p:sp>
        <p:nvSpPr>
          <p:cNvPr id="18" name="图形"/>
          <p:cNvSpPr/>
          <p:nvPr/>
        </p:nvSpPr>
        <p:spPr>
          <a:xfrm>
            <a:off x="2123145" y="514021"/>
            <a:ext cx="180000" cy="18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Normal" panose="020B0400000000000000" charset="-122"/>
            </a:endParaRPr>
          </a:p>
        </p:txBody>
      </p:sp>
    </p:spTree>
    <p:custDataLst>
      <p:tags r:id="rId2"/>
    </p:custDataLst>
  </p:cSld>
  <p:clrMapOvr>
    <a:masterClrMapping/>
  </p:clrMapOvr>
  <mc:AlternateContent xmlns:mc="http://schemas.openxmlformats.org/markup-compatibility/2006">
    <mc:Choice xmlns:p14="http://schemas.microsoft.com/office/powerpoint/2010/main" Requires="p14">
      <p:transition p14:dur="0" advTm="2000"/>
    </mc:Choice>
    <mc:Fallback>
      <p:transition advTm="2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形" descr="043be5165d6dfdea7264d80d616e83564af"/>
          <p:cNvPicPr>
            <a:picLocks noChangeAspect="1"/>
          </p:cNvPicPr>
          <p:nvPr/>
        </p:nvPicPr>
        <p:blipFill>
          <a:blip r:embed="rId1">
            <a:extLst>
              <a:ext uri="{BEBA8EAE-BF5A-486C-A8C5-ECC9F3942E4B}">
                <a14:imgProps xmlns:a14="http://schemas.microsoft.com/office/drawing/2010/main">
                  <a14:imgLayer r:embed="rId2">
                    <a14:imgEffect>
                      <a14:colorTemperature colorTemp="5900"/>
                    </a14:imgEffect>
                  </a14:imgLayer>
                </a14:imgProps>
              </a:ext>
            </a:extLst>
          </a:blip>
          <a:srcRect t="10620" b="10620"/>
          <a:stretch>
            <a:fillRect/>
          </a:stretch>
        </p:blipFill>
        <p:spPr>
          <a:xfrm flipH="1">
            <a:off x="0" y="0"/>
            <a:ext cx="12192000" cy="6858000"/>
          </a:xfrm>
          <a:prstGeom prst="rect">
            <a:avLst/>
          </a:prstGeom>
        </p:spPr>
      </p:pic>
      <p:sp>
        <p:nvSpPr>
          <p:cNvPr id="9" name="图形"/>
          <p:cNvSpPr/>
          <p:nvPr/>
        </p:nvSpPr>
        <p:spPr>
          <a:xfrm>
            <a:off x="3128010" y="462280"/>
            <a:ext cx="5934075" cy="593407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字魂58号-创中黑" panose="00000500000000000000" charset="-122"/>
            </a:endParaRPr>
          </a:p>
        </p:txBody>
      </p:sp>
      <p:sp>
        <p:nvSpPr>
          <p:cNvPr id="39" name="图形"/>
          <p:cNvSpPr txBox="1"/>
          <p:nvPr/>
        </p:nvSpPr>
        <p:spPr>
          <a:xfrm>
            <a:off x="2633980" y="2471420"/>
            <a:ext cx="6922135" cy="193899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6000" b="1" dirty="0">
                <a:solidFill>
                  <a:srgbClr val="3CB0FC"/>
                </a:solidFill>
                <a:latin typeface="字魂联盟综艺体" panose="00000500000000000000" pitchFamily="2" charset="-122"/>
                <a:ea typeface="字魂联盟综艺体" panose="00000500000000000000" pitchFamily="2" charset="-122"/>
              </a:rPr>
              <a:t>破冰游戏</a:t>
            </a:r>
            <a:endParaRPr lang="en-US" altLang="zh-CN" sz="6000" b="1" dirty="0">
              <a:solidFill>
                <a:srgbClr val="3CB0FC"/>
              </a:solidFill>
              <a:latin typeface="字魂联盟综艺体" panose="00000500000000000000" pitchFamily="2" charset="-122"/>
              <a:ea typeface="字魂联盟综艺体" panose="00000500000000000000" pitchFamily="2" charset="-122"/>
            </a:endParaRPr>
          </a:p>
          <a:p>
            <a:pPr algn="ctr"/>
            <a:r>
              <a:rPr lang="zh-CN" altLang="en-US" sz="6000" b="1" spc="75" dirty="0">
                <a:solidFill>
                  <a:srgbClr val="3CB0FC"/>
                </a:solidFill>
                <a:latin typeface="字魂联盟综艺体" panose="00000500000000000000" pitchFamily="2" charset="-122"/>
                <a:ea typeface="字魂联盟综艺体" panose="00000500000000000000" pitchFamily="2" charset="-122"/>
                <a:cs typeface="+mn-ea"/>
                <a:sym typeface="+mn-lt"/>
              </a:rPr>
              <a:t>独一无二的我</a:t>
            </a:r>
            <a:endParaRPr lang="zh-CN" altLang="en-US" sz="6000" b="1" spc="75" dirty="0">
              <a:solidFill>
                <a:srgbClr val="3CB0FC"/>
              </a:solidFill>
              <a:latin typeface="字魂联盟综艺体" panose="00000500000000000000" pitchFamily="2" charset="-122"/>
              <a:ea typeface="字魂联盟综艺体" panose="00000500000000000000" pitchFamily="2" charset="-122"/>
              <a:cs typeface="+mn-ea"/>
              <a:sym typeface="+mn-lt"/>
            </a:endParaRPr>
          </a:p>
        </p:txBody>
      </p:sp>
      <p:grpSp>
        <p:nvGrpSpPr>
          <p:cNvPr id="45" name="图形"/>
          <p:cNvGrpSpPr/>
          <p:nvPr/>
        </p:nvGrpSpPr>
        <p:grpSpPr>
          <a:xfrm>
            <a:off x="5129212" y="4801235"/>
            <a:ext cx="1931670" cy="459740"/>
            <a:chOff x="5221" y="1596"/>
            <a:chExt cx="3475" cy="825"/>
          </a:xfrm>
        </p:grpSpPr>
        <p:sp>
          <p:nvSpPr>
            <p:cNvPr id="46" name="图形"/>
            <p:cNvSpPr/>
            <p:nvPr/>
          </p:nvSpPr>
          <p:spPr>
            <a:xfrm>
              <a:off x="5221" y="1596"/>
              <a:ext cx="825" cy="825"/>
            </a:xfrm>
            <a:prstGeom prst="ellipse">
              <a:avLst/>
            </a:prstGeom>
            <a:gradFill>
              <a:gsLst>
                <a:gs pos="0">
                  <a:schemeClr val="accent6"/>
                </a:gs>
                <a:gs pos="100000">
                  <a:srgbClr val="FCAEBD"/>
                </a:gs>
              </a:gsLst>
              <a:lin ang="540000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Normal" panose="020B0400000000000000" charset="-122"/>
              </a:endParaRPr>
            </a:p>
          </p:txBody>
        </p:sp>
        <p:sp>
          <p:nvSpPr>
            <p:cNvPr id="49" name="图形"/>
            <p:cNvSpPr>
              <a:spLocks noChangeAspect="1"/>
            </p:cNvSpPr>
            <p:nvPr/>
          </p:nvSpPr>
          <p:spPr bwMode="auto">
            <a:xfrm>
              <a:off x="5412" y="1787"/>
              <a:ext cx="443" cy="442"/>
            </a:xfrm>
            <a:custGeom>
              <a:avLst/>
              <a:gdLst>
                <a:gd name="T0" fmla="*/ 11212 w 12607"/>
                <a:gd name="T1" fmla="*/ 4855 h 12594"/>
                <a:gd name="T2" fmla="*/ 11019 w 12607"/>
                <a:gd name="T3" fmla="*/ 4855 h 12594"/>
                <a:gd name="T4" fmla="*/ 10644 w 12607"/>
                <a:gd name="T5" fmla="*/ 3981 h 12594"/>
                <a:gd name="T6" fmla="*/ 10796 w 12607"/>
                <a:gd name="T7" fmla="*/ 3830 h 12594"/>
                <a:gd name="T8" fmla="*/ 10796 w 12607"/>
                <a:gd name="T9" fmla="*/ 1864 h 12594"/>
                <a:gd name="T10" fmla="*/ 10755 w 12607"/>
                <a:gd name="T11" fmla="*/ 1823 h 12594"/>
                <a:gd name="T12" fmla="*/ 8781 w 12607"/>
                <a:gd name="T13" fmla="*/ 1823 h 12594"/>
                <a:gd name="T14" fmla="*/ 8611 w 12607"/>
                <a:gd name="T15" fmla="*/ 1992 h 12594"/>
                <a:gd name="T16" fmla="*/ 7729 w 12607"/>
                <a:gd name="T17" fmla="*/ 1634 h 12594"/>
                <a:gd name="T18" fmla="*/ 7729 w 12607"/>
                <a:gd name="T19" fmla="*/ 1390 h 12594"/>
                <a:gd name="T20" fmla="*/ 6333 w 12607"/>
                <a:gd name="T21" fmla="*/ 0 h 12594"/>
                <a:gd name="T22" fmla="*/ 6274 w 12607"/>
                <a:gd name="T23" fmla="*/ 0 h 12594"/>
                <a:gd name="T24" fmla="*/ 4878 w 12607"/>
                <a:gd name="T25" fmla="*/ 1390 h 12594"/>
                <a:gd name="T26" fmla="*/ 4878 w 12607"/>
                <a:gd name="T27" fmla="*/ 1652 h 12594"/>
                <a:gd name="T28" fmla="*/ 4033 w 12607"/>
                <a:gd name="T29" fmla="*/ 2003 h 12594"/>
                <a:gd name="T30" fmla="*/ 3852 w 12607"/>
                <a:gd name="T31" fmla="*/ 1823 h 12594"/>
                <a:gd name="T32" fmla="*/ 1878 w 12607"/>
                <a:gd name="T33" fmla="*/ 1823 h 12594"/>
                <a:gd name="T34" fmla="*/ 1837 w 12607"/>
                <a:gd name="T35" fmla="*/ 1864 h 12594"/>
                <a:gd name="T36" fmla="*/ 1837 w 12607"/>
                <a:gd name="T37" fmla="*/ 3830 h 12594"/>
                <a:gd name="T38" fmla="*/ 2012 w 12607"/>
                <a:gd name="T39" fmla="*/ 4004 h 12594"/>
                <a:gd name="T40" fmla="*/ 1650 w 12607"/>
                <a:gd name="T41" fmla="*/ 4855 h 12594"/>
                <a:gd name="T42" fmla="*/ 1396 w 12607"/>
                <a:gd name="T43" fmla="*/ 4855 h 12594"/>
                <a:gd name="T44" fmla="*/ 0 w 12607"/>
                <a:gd name="T45" fmla="*/ 6245 h 12594"/>
                <a:gd name="T46" fmla="*/ 0 w 12607"/>
                <a:gd name="T47" fmla="*/ 6304 h 12594"/>
                <a:gd name="T48" fmla="*/ 1396 w 12607"/>
                <a:gd name="T49" fmla="*/ 7694 h 12594"/>
                <a:gd name="T50" fmla="*/ 1618 w 12607"/>
                <a:gd name="T51" fmla="*/ 7694 h 12594"/>
                <a:gd name="T52" fmla="*/ 1983 w 12607"/>
                <a:gd name="T53" fmla="*/ 8593 h 12594"/>
                <a:gd name="T54" fmla="*/ 1814 w 12607"/>
                <a:gd name="T55" fmla="*/ 8761 h 12594"/>
                <a:gd name="T56" fmla="*/ 1814 w 12607"/>
                <a:gd name="T57" fmla="*/ 10728 h 12594"/>
                <a:gd name="T58" fmla="*/ 1855 w 12607"/>
                <a:gd name="T59" fmla="*/ 10769 h 12594"/>
                <a:gd name="T60" fmla="*/ 3829 w 12607"/>
                <a:gd name="T61" fmla="*/ 10769 h 12594"/>
                <a:gd name="T62" fmla="*/ 3981 w 12607"/>
                <a:gd name="T63" fmla="*/ 10618 h 12594"/>
                <a:gd name="T64" fmla="*/ 4878 w 12607"/>
                <a:gd name="T65" fmla="*/ 10999 h 12594"/>
                <a:gd name="T66" fmla="*/ 4878 w 12607"/>
                <a:gd name="T67" fmla="*/ 11204 h 12594"/>
                <a:gd name="T68" fmla="*/ 6274 w 12607"/>
                <a:gd name="T69" fmla="*/ 12594 h 12594"/>
                <a:gd name="T70" fmla="*/ 6333 w 12607"/>
                <a:gd name="T71" fmla="*/ 12594 h 12594"/>
                <a:gd name="T72" fmla="*/ 7729 w 12607"/>
                <a:gd name="T73" fmla="*/ 11204 h 12594"/>
                <a:gd name="T74" fmla="*/ 7729 w 12607"/>
                <a:gd name="T75" fmla="*/ 11016 h 12594"/>
                <a:gd name="T76" fmla="*/ 8664 w 12607"/>
                <a:gd name="T77" fmla="*/ 10630 h 12594"/>
                <a:gd name="T78" fmla="*/ 8803 w 12607"/>
                <a:gd name="T79" fmla="*/ 10769 h 12594"/>
                <a:gd name="T80" fmla="*/ 10777 w 12607"/>
                <a:gd name="T81" fmla="*/ 10769 h 12594"/>
                <a:gd name="T82" fmla="*/ 10819 w 12607"/>
                <a:gd name="T83" fmla="*/ 10728 h 12594"/>
                <a:gd name="T84" fmla="*/ 10819 w 12607"/>
                <a:gd name="T85" fmla="*/ 8761 h 12594"/>
                <a:gd name="T86" fmla="*/ 10673 w 12607"/>
                <a:gd name="T87" fmla="*/ 8616 h 12594"/>
                <a:gd name="T88" fmla="*/ 11051 w 12607"/>
                <a:gd name="T89" fmla="*/ 7694 h 12594"/>
                <a:gd name="T90" fmla="*/ 11211 w 12607"/>
                <a:gd name="T91" fmla="*/ 7694 h 12594"/>
                <a:gd name="T92" fmla="*/ 12607 w 12607"/>
                <a:gd name="T93" fmla="*/ 6304 h 12594"/>
                <a:gd name="T94" fmla="*/ 12607 w 12607"/>
                <a:gd name="T95" fmla="*/ 6245 h 12594"/>
                <a:gd name="T96" fmla="*/ 11212 w 12607"/>
                <a:gd name="T97" fmla="*/ 4855 h 12594"/>
                <a:gd name="T98" fmla="*/ 6337 w 12607"/>
                <a:gd name="T99" fmla="*/ 8498 h 12594"/>
                <a:gd name="T100" fmla="*/ 4152 w 12607"/>
                <a:gd name="T101" fmla="*/ 6323 h 12594"/>
                <a:gd name="T102" fmla="*/ 6337 w 12607"/>
                <a:gd name="T103" fmla="*/ 4146 h 12594"/>
                <a:gd name="T104" fmla="*/ 8521 w 12607"/>
                <a:gd name="T105" fmla="*/ 6323 h 12594"/>
                <a:gd name="T106" fmla="*/ 6337 w 12607"/>
                <a:gd name="T107" fmla="*/ 8498 h 12594"/>
                <a:gd name="T108" fmla="*/ 6337 w 12607"/>
                <a:gd name="T109" fmla="*/ 8498 h 125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2607" h="12594">
                  <a:moveTo>
                    <a:pt x="11212" y="4855"/>
                  </a:moveTo>
                  <a:lnTo>
                    <a:pt x="11019" y="4855"/>
                  </a:lnTo>
                  <a:cubicBezTo>
                    <a:pt x="10923" y="4550"/>
                    <a:pt x="10796" y="4258"/>
                    <a:pt x="10644" y="3981"/>
                  </a:cubicBezTo>
                  <a:lnTo>
                    <a:pt x="10796" y="3830"/>
                  </a:lnTo>
                  <a:cubicBezTo>
                    <a:pt x="11341" y="3287"/>
                    <a:pt x="11341" y="2407"/>
                    <a:pt x="10796" y="1864"/>
                  </a:cubicBezTo>
                  <a:lnTo>
                    <a:pt x="10755" y="1823"/>
                  </a:lnTo>
                  <a:cubicBezTo>
                    <a:pt x="10209" y="1279"/>
                    <a:pt x="9326" y="1279"/>
                    <a:pt x="8781" y="1823"/>
                  </a:cubicBezTo>
                  <a:lnTo>
                    <a:pt x="8611" y="1992"/>
                  </a:lnTo>
                  <a:cubicBezTo>
                    <a:pt x="8332" y="1846"/>
                    <a:pt x="8037" y="1725"/>
                    <a:pt x="7729" y="1634"/>
                  </a:cubicBezTo>
                  <a:lnTo>
                    <a:pt x="7729" y="1390"/>
                  </a:lnTo>
                  <a:cubicBezTo>
                    <a:pt x="7729" y="622"/>
                    <a:pt x="7104" y="0"/>
                    <a:pt x="6333" y="0"/>
                  </a:cubicBezTo>
                  <a:lnTo>
                    <a:pt x="6274" y="0"/>
                  </a:lnTo>
                  <a:cubicBezTo>
                    <a:pt x="5503" y="0"/>
                    <a:pt x="4878" y="622"/>
                    <a:pt x="4878" y="1390"/>
                  </a:cubicBezTo>
                  <a:lnTo>
                    <a:pt x="4878" y="1652"/>
                  </a:lnTo>
                  <a:cubicBezTo>
                    <a:pt x="4584" y="1742"/>
                    <a:pt x="4301" y="1861"/>
                    <a:pt x="4033" y="2003"/>
                  </a:cubicBezTo>
                  <a:lnTo>
                    <a:pt x="3852" y="1823"/>
                  </a:lnTo>
                  <a:cubicBezTo>
                    <a:pt x="3307" y="1280"/>
                    <a:pt x="2423" y="1280"/>
                    <a:pt x="1878" y="1823"/>
                  </a:cubicBezTo>
                  <a:lnTo>
                    <a:pt x="1837" y="1864"/>
                  </a:lnTo>
                  <a:cubicBezTo>
                    <a:pt x="1292" y="2407"/>
                    <a:pt x="1292" y="3287"/>
                    <a:pt x="1837" y="3830"/>
                  </a:cubicBezTo>
                  <a:lnTo>
                    <a:pt x="2012" y="4004"/>
                  </a:lnTo>
                  <a:cubicBezTo>
                    <a:pt x="1865" y="4274"/>
                    <a:pt x="1743" y="4558"/>
                    <a:pt x="1650" y="4855"/>
                  </a:cubicBezTo>
                  <a:lnTo>
                    <a:pt x="1396" y="4855"/>
                  </a:lnTo>
                  <a:cubicBezTo>
                    <a:pt x="625" y="4855"/>
                    <a:pt x="0" y="5478"/>
                    <a:pt x="0" y="6245"/>
                  </a:cubicBezTo>
                  <a:lnTo>
                    <a:pt x="0" y="6304"/>
                  </a:lnTo>
                  <a:cubicBezTo>
                    <a:pt x="0" y="7072"/>
                    <a:pt x="625" y="7694"/>
                    <a:pt x="1396" y="7694"/>
                  </a:cubicBezTo>
                  <a:lnTo>
                    <a:pt x="1618" y="7694"/>
                  </a:lnTo>
                  <a:cubicBezTo>
                    <a:pt x="1710" y="8008"/>
                    <a:pt x="1833" y="8308"/>
                    <a:pt x="1983" y="8593"/>
                  </a:cubicBezTo>
                  <a:lnTo>
                    <a:pt x="1814" y="8761"/>
                  </a:lnTo>
                  <a:cubicBezTo>
                    <a:pt x="1269" y="9304"/>
                    <a:pt x="1269" y="10185"/>
                    <a:pt x="1814" y="10728"/>
                  </a:cubicBezTo>
                  <a:lnTo>
                    <a:pt x="1855" y="10769"/>
                  </a:lnTo>
                  <a:cubicBezTo>
                    <a:pt x="2400" y="11312"/>
                    <a:pt x="3284" y="11312"/>
                    <a:pt x="3829" y="10769"/>
                  </a:cubicBezTo>
                  <a:lnTo>
                    <a:pt x="3981" y="10618"/>
                  </a:lnTo>
                  <a:cubicBezTo>
                    <a:pt x="4264" y="10773"/>
                    <a:pt x="4564" y="10902"/>
                    <a:pt x="4878" y="10999"/>
                  </a:cubicBezTo>
                  <a:lnTo>
                    <a:pt x="4878" y="11204"/>
                  </a:lnTo>
                  <a:cubicBezTo>
                    <a:pt x="4878" y="11972"/>
                    <a:pt x="5503" y="12594"/>
                    <a:pt x="6274" y="12594"/>
                  </a:cubicBezTo>
                  <a:lnTo>
                    <a:pt x="6333" y="12594"/>
                  </a:lnTo>
                  <a:cubicBezTo>
                    <a:pt x="7104" y="12594"/>
                    <a:pt x="7729" y="11972"/>
                    <a:pt x="7729" y="11204"/>
                  </a:cubicBezTo>
                  <a:lnTo>
                    <a:pt x="7729" y="11016"/>
                  </a:lnTo>
                  <a:cubicBezTo>
                    <a:pt x="8056" y="10920"/>
                    <a:pt x="8368" y="10788"/>
                    <a:pt x="8664" y="10630"/>
                  </a:cubicBezTo>
                  <a:lnTo>
                    <a:pt x="8803" y="10769"/>
                  </a:lnTo>
                  <a:cubicBezTo>
                    <a:pt x="9348" y="11312"/>
                    <a:pt x="10233" y="11312"/>
                    <a:pt x="10777" y="10769"/>
                  </a:cubicBezTo>
                  <a:lnTo>
                    <a:pt x="10819" y="10728"/>
                  </a:lnTo>
                  <a:cubicBezTo>
                    <a:pt x="11364" y="10185"/>
                    <a:pt x="11364" y="9304"/>
                    <a:pt x="10819" y="8761"/>
                  </a:cubicBezTo>
                  <a:lnTo>
                    <a:pt x="10673" y="8616"/>
                  </a:lnTo>
                  <a:cubicBezTo>
                    <a:pt x="10828" y="8324"/>
                    <a:pt x="10956" y="8017"/>
                    <a:pt x="11051" y="7694"/>
                  </a:cubicBezTo>
                  <a:lnTo>
                    <a:pt x="11211" y="7694"/>
                  </a:lnTo>
                  <a:cubicBezTo>
                    <a:pt x="11982" y="7694"/>
                    <a:pt x="12607" y="7071"/>
                    <a:pt x="12607" y="6304"/>
                  </a:cubicBezTo>
                  <a:lnTo>
                    <a:pt x="12607" y="6245"/>
                  </a:lnTo>
                  <a:cubicBezTo>
                    <a:pt x="12607" y="5477"/>
                    <a:pt x="11982" y="4855"/>
                    <a:pt x="11212" y="4855"/>
                  </a:cubicBezTo>
                  <a:close/>
                  <a:moveTo>
                    <a:pt x="6337" y="8498"/>
                  </a:moveTo>
                  <a:cubicBezTo>
                    <a:pt x="5130" y="8498"/>
                    <a:pt x="4152" y="7524"/>
                    <a:pt x="4152" y="6323"/>
                  </a:cubicBezTo>
                  <a:cubicBezTo>
                    <a:pt x="4152" y="5120"/>
                    <a:pt x="5130" y="4146"/>
                    <a:pt x="6337" y="4146"/>
                  </a:cubicBezTo>
                  <a:cubicBezTo>
                    <a:pt x="7544" y="4146"/>
                    <a:pt x="8521" y="5120"/>
                    <a:pt x="8521" y="6323"/>
                  </a:cubicBezTo>
                  <a:cubicBezTo>
                    <a:pt x="8521" y="7524"/>
                    <a:pt x="7544" y="8498"/>
                    <a:pt x="6337" y="8498"/>
                  </a:cubicBezTo>
                  <a:close/>
                  <a:moveTo>
                    <a:pt x="6337" y="8498"/>
                  </a:moveTo>
                  <a:close/>
                </a:path>
              </a:pathLst>
            </a:custGeom>
            <a:solidFill>
              <a:schemeClr val="bg1"/>
            </a:solidFill>
            <a:ln>
              <a:noFill/>
            </a:ln>
          </p:spPr>
        </p:sp>
        <p:sp>
          <p:nvSpPr>
            <p:cNvPr id="50" name="图形"/>
            <p:cNvSpPr/>
            <p:nvPr/>
          </p:nvSpPr>
          <p:spPr>
            <a:xfrm>
              <a:off x="6546" y="1596"/>
              <a:ext cx="825" cy="825"/>
            </a:xfrm>
            <a:prstGeom prst="ellipse">
              <a:avLst/>
            </a:prstGeom>
            <a:gradFill>
              <a:gsLst>
                <a:gs pos="38000">
                  <a:srgbClr val="32A9FC"/>
                </a:gs>
                <a:gs pos="100000">
                  <a:srgbClr val="72D3FC"/>
                </a:gs>
              </a:gsLst>
              <a:lin ang="540000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Normal" panose="020B0400000000000000" charset="-122"/>
              </a:endParaRPr>
            </a:p>
          </p:txBody>
        </p:sp>
        <p:sp>
          <p:nvSpPr>
            <p:cNvPr id="51" name="图形"/>
            <p:cNvSpPr>
              <a:spLocks noChangeAspect="1"/>
            </p:cNvSpPr>
            <p:nvPr/>
          </p:nvSpPr>
          <p:spPr bwMode="auto">
            <a:xfrm>
              <a:off x="6737" y="1809"/>
              <a:ext cx="443" cy="398"/>
            </a:xfrm>
            <a:custGeom>
              <a:avLst/>
              <a:gdLst>
                <a:gd name="T0" fmla="*/ 56 w 12800"/>
                <a:gd name="T1" fmla="*/ 0 h 11520"/>
                <a:gd name="T2" fmla="*/ 0 w 12800"/>
                <a:gd name="T3" fmla="*/ 11464 h 11520"/>
                <a:gd name="T4" fmla="*/ 2337 w 12800"/>
                <a:gd name="T5" fmla="*/ 11520 h 11520"/>
                <a:gd name="T6" fmla="*/ 4424 w 12800"/>
                <a:gd name="T7" fmla="*/ 9322 h 11520"/>
                <a:gd name="T8" fmla="*/ 6706 w 12800"/>
                <a:gd name="T9" fmla="*/ 11520 h 11520"/>
                <a:gd name="T10" fmla="*/ 6762 w 12800"/>
                <a:gd name="T11" fmla="*/ 83 h 11520"/>
                <a:gd name="T12" fmla="*/ 2894 w 12800"/>
                <a:gd name="T13" fmla="*/ 7652 h 11520"/>
                <a:gd name="T14" fmla="*/ 1280 w 12800"/>
                <a:gd name="T15" fmla="*/ 6066 h 11520"/>
                <a:gd name="T16" fmla="*/ 2894 w 12800"/>
                <a:gd name="T17" fmla="*/ 7652 h 11520"/>
                <a:gd name="T18" fmla="*/ 1280 w 12800"/>
                <a:gd name="T19" fmla="*/ 5287 h 11520"/>
                <a:gd name="T20" fmla="*/ 2894 w 12800"/>
                <a:gd name="T21" fmla="*/ 3701 h 11520"/>
                <a:gd name="T22" fmla="*/ 2894 w 12800"/>
                <a:gd name="T23" fmla="*/ 2922 h 11520"/>
                <a:gd name="T24" fmla="*/ 1280 w 12800"/>
                <a:gd name="T25" fmla="*/ 1336 h 11520"/>
                <a:gd name="T26" fmla="*/ 2894 w 12800"/>
                <a:gd name="T27" fmla="*/ 2922 h 11520"/>
                <a:gd name="T28" fmla="*/ 3840 w 12800"/>
                <a:gd name="T29" fmla="*/ 7652 h 11520"/>
                <a:gd name="T30" fmla="*/ 5454 w 12800"/>
                <a:gd name="T31" fmla="*/ 6066 h 11520"/>
                <a:gd name="T32" fmla="*/ 5454 w 12800"/>
                <a:gd name="T33" fmla="*/ 5287 h 11520"/>
                <a:gd name="T34" fmla="*/ 3840 w 12800"/>
                <a:gd name="T35" fmla="*/ 3701 h 11520"/>
                <a:gd name="T36" fmla="*/ 5454 w 12800"/>
                <a:gd name="T37" fmla="*/ 5287 h 11520"/>
                <a:gd name="T38" fmla="*/ 3840 w 12800"/>
                <a:gd name="T39" fmla="*/ 2922 h 11520"/>
                <a:gd name="T40" fmla="*/ 5454 w 12800"/>
                <a:gd name="T41" fmla="*/ 1336 h 11520"/>
                <a:gd name="T42" fmla="*/ 12466 w 12800"/>
                <a:gd name="T43" fmla="*/ 3701 h 11520"/>
                <a:gd name="T44" fmla="*/ 7763 w 12800"/>
                <a:gd name="T45" fmla="*/ 4035 h 11520"/>
                <a:gd name="T46" fmla="*/ 7791 w 12800"/>
                <a:gd name="T47" fmla="*/ 11492 h 11520"/>
                <a:gd name="T48" fmla="*/ 9544 w 12800"/>
                <a:gd name="T49" fmla="*/ 10045 h 11520"/>
                <a:gd name="T50" fmla="*/ 11019 w 12800"/>
                <a:gd name="T51" fmla="*/ 11492 h 11520"/>
                <a:gd name="T52" fmla="*/ 12772 w 12800"/>
                <a:gd name="T53" fmla="*/ 11464 h 11520"/>
                <a:gd name="T54" fmla="*/ 12466 w 12800"/>
                <a:gd name="T55" fmla="*/ 3701 h 11520"/>
                <a:gd name="T56" fmla="*/ 8403 w 12800"/>
                <a:gd name="T57" fmla="*/ 8821 h 11520"/>
                <a:gd name="T58" fmla="*/ 12104 w 12800"/>
                <a:gd name="T59" fmla="*/ 8042 h 11520"/>
                <a:gd name="T60" fmla="*/ 12104 w 12800"/>
                <a:gd name="T61" fmla="*/ 7263 h 11520"/>
                <a:gd name="T62" fmla="*/ 8403 w 12800"/>
                <a:gd name="T63" fmla="*/ 6483 h 11520"/>
                <a:gd name="T64" fmla="*/ 12104 w 12800"/>
                <a:gd name="T65" fmla="*/ 7263 h 11520"/>
                <a:gd name="T66" fmla="*/ 8403 w 12800"/>
                <a:gd name="T67" fmla="*/ 5677 h 11520"/>
                <a:gd name="T68" fmla="*/ 12104 w 12800"/>
                <a:gd name="T69" fmla="*/ 4897 h 11520"/>
                <a:gd name="T70" fmla="*/ 12104 w 12800"/>
                <a:gd name="T71" fmla="*/ 5677 h 115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2800" h="11520">
                  <a:moveTo>
                    <a:pt x="6706" y="0"/>
                  </a:moveTo>
                  <a:lnTo>
                    <a:pt x="56" y="0"/>
                  </a:lnTo>
                  <a:cubicBezTo>
                    <a:pt x="28" y="0"/>
                    <a:pt x="0" y="28"/>
                    <a:pt x="0" y="83"/>
                  </a:cubicBezTo>
                  <a:lnTo>
                    <a:pt x="0" y="11464"/>
                  </a:lnTo>
                  <a:cubicBezTo>
                    <a:pt x="0" y="11492"/>
                    <a:pt x="28" y="11520"/>
                    <a:pt x="56" y="11520"/>
                  </a:cubicBezTo>
                  <a:lnTo>
                    <a:pt x="2337" y="11520"/>
                  </a:lnTo>
                  <a:lnTo>
                    <a:pt x="2337" y="9322"/>
                  </a:lnTo>
                  <a:lnTo>
                    <a:pt x="4424" y="9322"/>
                  </a:lnTo>
                  <a:lnTo>
                    <a:pt x="4424" y="11520"/>
                  </a:lnTo>
                  <a:lnTo>
                    <a:pt x="6706" y="11520"/>
                  </a:lnTo>
                  <a:cubicBezTo>
                    <a:pt x="6734" y="11520"/>
                    <a:pt x="6762" y="11492"/>
                    <a:pt x="6762" y="11464"/>
                  </a:cubicBezTo>
                  <a:lnTo>
                    <a:pt x="6762" y="83"/>
                  </a:lnTo>
                  <a:cubicBezTo>
                    <a:pt x="6762" y="28"/>
                    <a:pt x="6734" y="0"/>
                    <a:pt x="6706" y="0"/>
                  </a:cubicBezTo>
                  <a:close/>
                  <a:moveTo>
                    <a:pt x="2894" y="7652"/>
                  </a:moveTo>
                  <a:lnTo>
                    <a:pt x="1280" y="7652"/>
                  </a:lnTo>
                  <a:lnTo>
                    <a:pt x="1280" y="6066"/>
                  </a:lnTo>
                  <a:lnTo>
                    <a:pt x="2894" y="6066"/>
                  </a:lnTo>
                  <a:lnTo>
                    <a:pt x="2894" y="7652"/>
                  </a:lnTo>
                  <a:close/>
                  <a:moveTo>
                    <a:pt x="2894" y="5287"/>
                  </a:moveTo>
                  <a:lnTo>
                    <a:pt x="1280" y="5287"/>
                  </a:lnTo>
                  <a:lnTo>
                    <a:pt x="1280" y="3701"/>
                  </a:lnTo>
                  <a:lnTo>
                    <a:pt x="2894" y="3701"/>
                  </a:lnTo>
                  <a:lnTo>
                    <a:pt x="2894" y="5287"/>
                  </a:lnTo>
                  <a:close/>
                  <a:moveTo>
                    <a:pt x="2894" y="2922"/>
                  </a:moveTo>
                  <a:lnTo>
                    <a:pt x="1280" y="2922"/>
                  </a:lnTo>
                  <a:lnTo>
                    <a:pt x="1280" y="1336"/>
                  </a:lnTo>
                  <a:lnTo>
                    <a:pt x="2894" y="1336"/>
                  </a:lnTo>
                  <a:lnTo>
                    <a:pt x="2894" y="2922"/>
                  </a:lnTo>
                  <a:close/>
                  <a:moveTo>
                    <a:pt x="5454" y="7652"/>
                  </a:moveTo>
                  <a:lnTo>
                    <a:pt x="3840" y="7652"/>
                  </a:lnTo>
                  <a:lnTo>
                    <a:pt x="3840" y="6066"/>
                  </a:lnTo>
                  <a:lnTo>
                    <a:pt x="5454" y="6066"/>
                  </a:lnTo>
                  <a:lnTo>
                    <a:pt x="5454" y="7652"/>
                  </a:lnTo>
                  <a:close/>
                  <a:moveTo>
                    <a:pt x="5454" y="5287"/>
                  </a:moveTo>
                  <a:lnTo>
                    <a:pt x="3840" y="5287"/>
                  </a:lnTo>
                  <a:lnTo>
                    <a:pt x="3840" y="3701"/>
                  </a:lnTo>
                  <a:lnTo>
                    <a:pt x="5454" y="3701"/>
                  </a:lnTo>
                  <a:lnTo>
                    <a:pt x="5454" y="5287"/>
                  </a:lnTo>
                  <a:close/>
                  <a:moveTo>
                    <a:pt x="5454" y="2922"/>
                  </a:moveTo>
                  <a:lnTo>
                    <a:pt x="3840" y="2922"/>
                  </a:lnTo>
                  <a:lnTo>
                    <a:pt x="3840" y="1336"/>
                  </a:lnTo>
                  <a:lnTo>
                    <a:pt x="5454" y="1336"/>
                  </a:lnTo>
                  <a:lnTo>
                    <a:pt x="5454" y="2922"/>
                  </a:lnTo>
                  <a:close/>
                  <a:moveTo>
                    <a:pt x="12466" y="3701"/>
                  </a:moveTo>
                  <a:lnTo>
                    <a:pt x="8097" y="3701"/>
                  </a:lnTo>
                  <a:cubicBezTo>
                    <a:pt x="7903" y="3701"/>
                    <a:pt x="7763" y="3840"/>
                    <a:pt x="7763" y="4035"/>
                  </a:cubicBezTo>
                  <a:lnTo>
                    <a:pt x="7763" y="11464"/>
                  </a:lnTo>
                  <a:cubicBezTo>
                    <a:pt x="7763" y="11492"/>
                    <a:pt x="7791" y="11492"/>
                    <a:pt x="7791" y="11492"/>
                  </a:cubicBezTo>
                  <a:lnTo>
                    <a:pt x="9544" y="11492"/>
                  </a:lnTo>
                  <a:lnTo>
                    <a:pt x="9544" y="10045"/>
                  </a:lnTo>
                  <a:lnTo>
                    <a:pt x="11019" y="10045"/>
                  </a:lnTo>
                  <a:lnTo>
                    <a:pt x="11019" y="11492"/>
                  </a:lnTo>
                  <a:lnTo>
                    <a:pt x="12744" y="11492"/>
                  </a:lnTo>
                  <a:cubicBezTo>
                    <a:pt x="12772" y="11492"/>
                    <a:pt x="12772" y="11464"/>
                    <a:pt x="12772" y="11464"/>
                  </a:cubicBezTo>
                  <a:lnTo>
                    <a:pt x="12772" y="4035"/>
                  </a:lnTo>
                  <a:cubicBezTo>
                    <a:pt x="12800" y="3868"/>
                    <a:pt x="12633" y="3701"/>
                    <a:pt x="12466" y="3701"/>
                  </a:cubicBezTo>
                  <a:close/>
                  <a:moveTo>
                    <a:pt x="12104" y="8821"/>
                  </a:moveTo>
                  <a:lnTo>
                    <a:pt x="8403" y="8821"/>
                  </a:lnTo>
                  <a:lnTo>
                    <a:pt x="8403" y="8042"/>
                  </a:lnTo>
                  <a:lnTo>
                    <a:pt x="12104" y="8042"/>
                  </a:lnTo>
                  <a:lnTo>
                    <a:pt x="12104" y="8821"/>
                  </a:lnTo>
                  <a:close/>
                  <a:moveTo>
                    <a:pt x="12104" y="7263"/>
                  </a:moveTo>
                  <a:lnTo>
                    <a:pt x="8403" y="7263"/>
                  </a:lnTo>
                  <a:lnTo>
                    <a:pt x="8403" y="6483"/>
                  </a:lnTo>
                  <a:lnTo>
                    <a:pt x="12104" y="6483"/>
                  </a:lnTo>
                  <a:lnTo>
                    <a:pt x="12104" y="7263"/>
                  </a:lnTo>
                  <a:close/>
                  <a:moveTo>
                    <a:pt x="12104" y="5677"/>
                  </a:moveTo>
                  <a:lnTo>
                    <a:pt x="8403" y="5677"/>
                  </a:lnTo>
                  <a:lnTo>
                    <a:pt x="8403" y="4897"/>
                  </a:lnTo>
                  <a:lnTo>
                    <a:pt x="12104" y="4897"/>
                  </a:lnTo>
                  <a:lnTo>
                    <a:pt x="12104" y="5677"/>
                  </a:lnTo>
                  <a:close/>
                  <a:moveTo>
                    <a:pt x="12104" y="5677"/>
                  </a:moveTo>
                  <a:close/>
                </a:path>
              </a:pathLst>
            </a:custGeom>
            <a:solidFill>
              <a:schemeClr val="bg1"/>
            </a:solidFill>
            <a:ln>
              <a:noFill/>
            </a:ln>
          </p:spPr>
        </p:sp>
        <p:sp>
          <p:nvSpPr>
            <p:cNvPr id="52" name="图形"/>
            <p:cNvSpPr/>
            <p:nvPr/>
          </p:nvSpPr>
          <p:spPr>
            <a:xfrm>
              <a:off x="7871" y="1596"/>
              <a:ext cx="825" cy="825"/>
            </a:xfrm>
            <a:prstGeom prst="ellipse">
              <a:avLst/>
            </a:prstGeom>
            <a:gradFill>
              <a:gsLst>
                <a:gs pos="0">
                  <a:schemeClr val="accent6"/>
                </a:gs>
                <a:gs pos="100000">
                  <a:srgbClr val="FCAEBD"/>
                </a:gs>
              </a:gsLst>
              <a:lin ang="540000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思源黑体 CN Normal" panose="020B0400000000000000" charset="-122"/>
              </a:endParaRPr>
            </a:p>
          </p:txBody>
        </p:sp>
        <p:sp>
          <p:nvSpPr>
            <p:cNvPr id="53" name="图形"/>
            <p:cNvSpPr>
              <a:spLocks noChangeAspect="1"/>
            </p:cNvSpPr>
            <p:nvPr/>
          </p:nvSpPr>
          <p:spPr bwMode="auto">
            <a:xfrm>
              <a:off x="8062" y="1820"/>
              <a:ext cx="443" cy="377"/>
            </a:xfrm>
            <a:custGeom>
              <a:avLst/>
              <a:gdLst>
                <a:gd name="T0" fmla="*/ 12330 w 12804"/>
                <a:gd name="T1" fmla="*/ 2371 h 10907"/>
                <a:gd name="T2" fmla="*/ 11382 w 12804"/>
                <a:gd name="T3" fmla="*/ 2371 h 10907"/>
                <a:gd name="T4" fmla="*/ 11382 w 12804"/>
                <a:gd name="T5" fmla="*/ 3319 h 10907"/>
                <a:gd name="T6" fmla="*/ 10907 w 12804"/>
                <a:gd name="T7" fmla="*/ 3793 h 10907"/>
                <a:gd name="T8" fmla="*/ 10433 w 12804"/>
                <a:gd name="T9" fmla="*/ 3319 h 10907"/>
                <a:gd name="T10" fmla="*/ 10433 w 12804"/>
                <a:gd name="T11" fmla="*/ 2371 h 10907"/>
                <a:gd name="T12" fmla="*/ 9485 w 12804"/>
                <a:gd name="T13" fmla="*/ 2371 h 10907"/>
                <a:gd name="T14" fmla="*/ 9010 w 12804"/>
                <a:gd name="T15" fmla="*/ 1897 h 10907"/>
                <a:gd name="T16" fmla="*/ 9485 w 12804"/>
                <a:gd name="T17" fmla="*/ 1422 h 10907"/>
                <a:gd name="T18" fmla="*/ 10433 w 12804"/>
                <a:gd name="T19" fmla="*/ 1422 h 10907"/>
                <a:gd name="T20" fmla="*/ 10433 w 12804"/>
                <a:gd name="T21" fmla="*/ 474 h 10907"/>
                <a:gd name="T22" fmla="*/ 10907 w 12804"/>
                <a:gd name="T23" fmla="*/ 0 h 10907"/>
                <a:gd name="T24" fmla="*/ 11382 w 12804"/>
                <a:gd name="T25" fmla="*/ 474 h 10907"/>
                <a:gd name="T26" fmla="*/ 11382 w 12804"/>
                <a:gd name="T27" fmla="*/ 1422 h 10907"/>
                <a:gd name="T28" fmla="*/ 12330 w 12804"/>
                <a:gd name="T29" fmla="*/ 1422 h 10907"/>
                <a:gd name="T30" fmla="*/ 12804 w 12804"/>
                <a:gd name="T31" fmla="*/ 1897 h 10907"/>
                <a:gd name="T32" fmla="*/ 12330 w 12804"/>
                <a:gd name="T33" fmla="*/ 2371 h 10907"/>
                <a:gd name="T34" fmla="*/ 9485 w 12804"/>
                <a:gd name="T35" fmla="*/ 4031 h 10907"/>
                <a:gd name="T36" fmla="*/ 8773 w 12804"/>
                <a:gd name="T37" fmla="*/ 4742 h 10907"/>
                <a:gd name="T38" fmla="*/ 8062 w 12804"/>
                <a:gd name="T39" fmla="*/ 4031 h 10907"/>
                <a:gd name="T40" fmla="*/ 8773 w 12804"/>
                <a:gd name="T41" fmla="*/ 3319 h 10907"/>
                <a:gd name="T42" fmla="*/ 9485 w 12804"/>
                <a:gd name="T43" fmla="*/ 4031 h 10907"/>
                <a:gd name="T44" fmla="*/ 7588 w 12804"/>
                <a:gd name="T45" fmla="*/ 2371 h 10907"/>
                <a:gd name="T46" fmla="*/ 948 w 12804"/>
                <a:gd name="T47" fmla="*/ 2371 h 10907"/>
                <a:gd name="T48" fmla="*/ 948 w 12804"/>
                <a:gd name="T49" fmla="*/ 8980 h 10907"/>
                <a:gd name="T50" fmla="*/ 3764 w 12804"/>
                <a:gd name="T51" fmla="*/ 4327 h 10907"/>
                <a:gd name="T52" fmla="*/ 6868 w 12804"/>
                <a:gd name="T53" fmla="*/ 9010 h 10907"/>
                <a:gd name="T54" fmla="*/ 8454 w 12804"/>
                <a:gd name="T55" fmla="*/ 6639 h 10907"/>
                <a:gd name="T56" fmla="*/ 9959 w 12804"/>
                <a:gd name="T57" fmla="*/ 8980 h 10907"/>
                <a:gd name="T58" fmla="*/ 10433 w 12804"/>
                <a:gd name="T59" fmla="*/ 8980 h 10907"/>
                <a:gd name="T60" fmla="*/ 10433 w 12804"/>
                <a:gd name="T61" fmla="*/ 6165 h 10907"/>
                <a:gd name="T62" fmla="*/ 10907 w 12804"/>
                <a:gd name="T63" fmla="*/ 5690 h 10907"/>
                <a:gd name="T64" fmla="*/ 11382 w 12804"/>
                <a:gd name="T65" fmla="*/ 6165 h 10907"/>
                <a:gd name="T66" fmla="*/ 11382 w 12804"/>
                <a:gd name="T67" fmla="*/ 9959 h 10907"/>
                <a:gd name="T68" fmla="*/ 10433 w 12804"/>
                <a:gd name="T69" fmla="*/ 10907 h 10907"/>
                <a:gd name="T70" fmla="*/ 948 w 12804"/>
                <a:gd name="T71" fmla="*/ 10907 h 10907"/>
                <a:gd name="T72" fmla="*/ 0 w 12804"/>
                <a:gd name="T73" fmla="*/ 9959 h 10907"/>
                <a:gd name="T74" fmla="*/ 0 w 12804"/>
                <a:gd name="T75" fmla="*/ 2371 h 10907"/>
                <a:gd name="T76" fmla="*/ 948 w 12804"/>
                <a:gd name="T77" fmla="*/ 1422 h 10907"/>
                <a:gd name="T78" fmla="*/ 7588 w 12804"/>
                <a:gd name="T79" fmla="*/ 1422 h 10907"/>
                <a:gd name="T80" fmla="*/ 8062 w 12804"/>
                <a:gd name="T81" fmla="*/ 1897 h 10907"/>
                <a:gd name="T82" fmla="*/ 7588 w 12804"/>
                <a:gd name="T83" fmla="*/ 2371 h 10907"/>
                <a:gd name="T84" fmla="*/ 7588 w 12804"/>
                <a:gd name="T85" fmla="*/ 2371 h 10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804" h="10907">
                  <a:moveTo>
                    <a:pt x="12330" y="2371"/>
                  </a:moveTo>
                  <a:lnTo>
                    <a:pt x="11382" y="2371"/>
                  </a:lnTo>
                  <a:lnTo>
                    <a:pt x="11382" y="3319"/>
                  </a:lnTo>
                  <a:cubicBezTo>
                    <a:pt x="11382" y="3581"/>
                    <a:pt x="11169" y="3793"/>
                    <a:pt x="10907" y="3793"/>
                  </a:cubicBezTo>
                  <a:cubicBezTo>
                    <a:pt x="10646" y="3793"/>
                    <a:pt x="10433" y="3581"/>
                    <a:pt x="10433" y="3319"/>
                  </a:cubicBezTo>
                  <a:lnTo>
                    <a:pt x="10433" y="2371"/>
                  </a:lnTo>
                  <a:lnTo>
                    <a:pt x="9485" y="2371"/>
                  </a:lnTo>
                  <a:cubicBezTo>
                    <a:pt x="9223" y="2371"/>
                    <a:pt x="9010" y="2158"/>
                    <a:pt x="9010" y="1897"/>
                  </a:cubicBezTo>
                  <a:cubicBezTo>
                    <a:pt x="9010" y="1635"/>
                    <a:pt x="9223" y="1422"/>
                    <a:pt x="9485" y="1422"/>
                  </a:cubicBezTo>
                  <a:lnTo>
                    <a:pt x="10433" y="1422"/>
                  </a:lnTo>
                  <a:lnTo>
                    <a:pt x="10433" y="474"/>
                  </a:lnTo>
                  <a:cubicBezTo>
                    <a:pt x="10433" y="212"/>
                    <a:pt x="10646" y="0"/>
                    <a:pt x="10907" y="0"/>
                  </a:cubicBezTo>
                  <a:cubicBezTo>
                    <a:pt x="11169" y="0"/>
                    <a:pt x="11382" y="212"/>
                    <a:pt x="11382" y="474"/>
                  </a:cubicBezTo>
                  <a:lnTo>
                    <a:pt x="11382" y="1422"/>
                  </a:lnTo>
                  <a:lnTo>
                    <a:pt x="12330" y="1422"/>
                  </a:lnTo>
                  <a:cubicBezTo>
                    <a:pt x="12592" y="1422"/>
                    <a:pt x="12804" y="1635"/>
                    <a:pt x="12804" y="1897"/>
                  </a:cubicBezTo>
                  <a:cubicBezTo>
                    <a:pt x="12804" y="2158"/>
                    <a:pt x="12592" y="2371"/>
                    <a:pt x="12330" y="2371"/>
                  </a:cubicBezTo>
                  <a:close/>
                  <a:moveTo>
                    <a:pt x="9485" y="4031"/>
                  </a:moveTo>
                  <a:cubicBezTo>
                    <a:pt x="9485" y="4423"/>
                    <a:pt x="9166" y="4742"/>
                    <a:pt x="8773" y="4742"/>
                  </a:cubicBezTo>
                  <a:cubicBezTo>
                    <a:pt x="8381" y="4742"/>
                    <a:pt x="8062" y="4423"/>
                    <a:pt x="8062" y="4031"/>
                  </a:cubicBezTo>
                  <a:cubicBezTo>
                    <a:pt x="8062" y="3638"/>
                    <a:pt x="8381" y="3319"/>
                    <a:pt x="8773" y="3319"/>
                  </a:cubicBezTo>
                  <a:cubicBezTo>
                    <a:pt x="9166" y="3319"/>
                    <a:pt x="9485" y="3638"/>
                    <a:pt x="9485" y="4031"/>
                  </a:cubicBezTo>
                  <a:close/>
                  <a:moveTo>
                    <a:pt x="7588" y="2371"/>
                  </a:moveTo>
                  <a:lnTo>
                    <a:pt x="948" y="2371"/>
                  </a:lnTo>
                  <a:lnTo>
                    <a:pt x="948" y="8980"/>
                  </a:lnTo>
                  <a:cubicBezTo>
                    <a:pt x="949" y="8977"/>
                    <a:pt x="1987" y="4327"/>
                    <a:pt x="3764" y="4327"/>
                  </a:cubicBezTo>
                  <a:cubicBezTo>
                    <a:pt x="4935" y="4327"/>
                    <a:pt x="6126" y="7923"/>
                    <a:pt x="6868" y="9010"/>
                  </a:cubicBezTo>
                  <a:cubicBezTo>
                    <a:pt x="6868" y="9010"/>
                    <a:pt x="7450" y="6654"/>
                    <a:pt x="8454" y="6639"/>
                  </a:cubicBezTo>
                  <a:cubicBezTo>
                    <a:pt x="9447" y="6624"/>
                    <a:pt x="9959" y="8980"/>
                    <a:pt x="9959" y="8980"/>
                  </a:cubicBezTo>
                  <a:lnTo>
                    <a:pt x="10433" y="8980"/>
                  </a:lnTo>
                  <a:lnTo>
                    <a:pt x="10433" y="6165"/>
                  </a:lnTo>
                  <a:cubicBezTo>
                    <a:pt x="10433" y="5903"/>
                    <a:pt x="10646" y="5690"/>
                    <a:pt x="10907" y="5690"/>
                  </a:cubicBezTo>
                  <a:cubicBezTo>
                    <a:pt x="11169" y="5690"/>
                    <a:pt x="11382" y="5903"/>
                    <a:pt x="11382" y="6165"/>
                  </a:cubicBezTo>
                  <a:lnTo>
                    <a:pt x="11382" y="9959"/>
                  </a:lnTo>
                  <a:cubicBezTo>
                    <a:pt x="11382" y="10483"/>
                    <a:pt x="10957" y="10907"/>
                    <a:pt x="10433" y="10907"/>
                  </a:cubicBezTo>
                  <a:lnTo>
                    <a:pt x="948" y="10907"/>
                  </a:lnTo>
                  <a:cubicBezTo>
                    <a:pt x="424" y="10907"/>
                    <a:pt x="0" y="10483"/>
                    <a:pt x="0" y="9959"/>
                  </a:cubicBezTo>
                  <a:lnTo>
                    <a:pt x="0" y="2371"/>
                  </a:lnTo>
                  <a:cubicBezTo>
                    <a:pt x="0" y="1847"/>
                    <a:pt x="424" y="1422"/>
                    <a:pt x="948" y="1422"/>
                  </a:cubicBezTo>
                  <a:lnTo>
                    <a:pt x="7588" y="1422"/>
                  </a:lnTo>
                  <a:cubicBezTo>
                    <a:pt x="7850" y="1422"/>
                    <a:pt x="8062" y="1635"/>
                    <a:pt x="8062" y="1897"/>
                  </a:cubicBezTo>
                  <a:cubicBezTo>
                    <a:pt x="8062" y="2158"/>
                    <a:pt x="7850" y="2371"/>
                    <a:pt x="7588" y="2371"/>
                  </a:cubicBezTo>
                  <a:close/>
                  <a:moveTo>
                    <a:pt x="7588" y="2371"/>
                  </a:moveTo>
                  <a:close/>
                </a:path>
              </a:pathLst>
            </a:custGeom>
            <a:solidFill>
              <a:schemeClr val="bg1"/>
            </a:solidFill>
            <a:ln>
              <a:noFill/>
            </a:ln>
          </p:spPr>
        </p:sp>
      </p:grpSp>
      <p:sp>
        <p:nvSpPr>
          <p:cNvPr id="11" name="图形"/>
          <p:cNvSpPr/>
          <p:nvPr/>
        </p:nvSpPr>
        <p:spPr>
          <a:xfrm>
            <a:off x="2907030" y="239395"/>
            <a:ext cx="6380480" cy="6380480"/>
          </a:xfrm>
          <a:prstGeom prst="ellipse">
            <a:avLst/>
          </a:prstGeom>
          <a:noFill/>
          <a:ln>
            <a:solidFill>
              <a:schemeClr val="bg1"/>
            </a:solidFill>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字魂58号-创中黑" panose="00000500000000000000" charset="-122"/>
            </a:endParaRPr>
          </a:p>
        </p:txBody>
      </p:sp>
      <p:sp>
        <p:nvSpPr>
          <p:cNvPr id="28" name="图形"/>
          <p:cNvSpPr/>
          <p:nvPr/>
        </p:nvSpPr>
        <p:spPr>
          <a:xfrm>
            <a:off x="4836858" y="1336040"/>
            <a:ext cx="2516378" cy="812165"/>
          </a:xfrm>
          <a:prstGeom prst="roundRect">
            <a:avLst>
              <a:gd name="adj" fmla="val 50000"/>
            </a:avLst>
          </a:prstGeom>
          <a:solidFill>
            <a:schemeClr val="accent6"/>
          </a:solidFill>
          <a:ln w="190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108000" rtlCol="0" anchor="ctr"/>
          <a:lstStyle/>
          <a:p>
            <a:pPr algn="ctr"/>
            <a:r>
              <a:rPr lang="zh-CN" altLang="en-US" sz="4000" dirty="0">
                <a:latin typeface="字魂联盟综艺体" panose="00000500000000000000" pitchFamily="2" charset="-122"/>
                <a:ea typeface="字魂联盟综艺体" panose="00000500000000000000" pitchFamily="2" charset="-122"/>
              </a:rPr>
              <a:t>任务一</a:t>
            </a:r>
            <a:endParaRPr lang="zh-CN" altLang="en-US" sz="4000" dirty="0">
              <a:solidFill>
                <a:schemeClr val="tx1"/>
              </a:solidFill>
              <a:latin typeface="字魂联盟综艺体" panose="00000500000000000000" pitchFamily="2" charset="-122"/>
              <a:ea typeface="字魂联盟综艺体" panose="00000500000000000000" pitchFamily="2" charset="-122"/>
              <a:cs typeface="字魂58号-创中黑" panose="00000500000000000000" charset="-122"/>
            </a:endParaRPr>
          </a:p>
        </p:txBody>
      </p:sp>
    </p:spTree>
    <p:custDataLst>
      <p:tags r:id="rId3"/>
    </p:custDataLst>
  </p:cSld>
  <p:clrMapOvr>
    <a:masterClrMapping/>
  </p:clrMapOvr>
  <mc:AlternateContent xmlns:mc="http://schemas.openxmlformats.org/markup-compatibility/2006">
    <mc:Choice xmlns:p14="http://schemas.microsoft.com/office/powerpoint/2010/main" Requires="p14">
      <p:transition p14:dur="10" advTm="2000"/>
    </mc:Choice>
    <mc:Fallback>
      <p:transition advTm="200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3"/>
          <p:cNvSpPr/>
          <p:nvPr/>
        </p:nvSpPr>
        <p:spPr>
          <a:xfrm>
            <a:off x="737211" y="1279157"/>
            <a:ext cx="2804886" cy="563608"/>
          </a:xfrm>
          <a:prstGeom prst="roundRect">
            <a:avLst/>
          </a:prstGeom>
          <a:solidFill>
            <a:srgbClr val="BB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solidFill>
                  <a:srgbClr val="3CB0FC"/>
                </a:solidFill>
                <a:latin typeface="+mj-ea"/>
                <a:ea typeface="+mj-ea"/>
              </a:rPr>
              <a:t>5. </a:t>
            </a:r>
            <a:r>
              <a:rPr lang="zh-CN" altLang="en-US" sz="2400" b="1" dirty="0">
                <a:solidFill>
                  <a:srgbClr val="3CB0FC"/>
                </a:solidFill>
                <a:latin typeface="+mj-ea"/>
                <a:ea typeface="+mj-ea"/>
              </a:rPr>
              <a:t>独创性</a:t>
            </a:r>
            <a:endParaRPr lang="zh-CN" altLang="en-US" sz="2400" b="1" dirty="0">
              <a:solidFill>
                <a:srgbClr val="3CB0FC"/>
              </a:solidFill>
              <a:latin typeface="+mj-ea"/>
              <a:ea typeface="+mj-ea"/>
            </a:endParaRPr>
          </a:p>
        </p:txBody>
      </p:sp>
      <p:sp>
        <p:nvSpPr>
          <p:cNvPr id="14" name="矩形 13"/>
          <p:cNvSpPr/>
          <p:nvPr/>
        </p:nvSpPr>
        <p:spPr>
          <a:xfrm>
            <a:off x="6011855" y="2922856"/>
            <a:ext cx="5259328" cy="1556003"/>
          </a:xfrm>
          <a:prstGeom prst="rect">
            <a:avLst/>
          </a:prstGeom>
        </p:spPr>
        <p:txBody>
          <a:bodyPr wrap="square">
            <a:spAutoFit/>
          </a:bodyPr>
          <a:lstStyle/>
          <a:p>
            <a:pPr>
              <a:lnSpc>
                <a:spcPct val="150000"/>
              </a:lnSpc>
            </a:pPr>
            <a:r>
              <a:rPr lang="zh-CN" altLang="en-US" sz="2200" dirty="0">
                <a:latin typeface="+mj-ea"/>
                <a:ea typeface="+mj-ea"/>
              </a:rPr>
              <a:t>       独创性是创意思维的直接体现，表现为创新成果的新颖性和唯一性。坚持独创性是实现科技自立自强的必由之路。</a:t>
            </a:r>
            <a:endParaRPr lang="zh-CN" altLang="en-US" sz="2200" dirty="0">
              <a:latin typeface="+mj-ea"/>
              <a:ea typeface="+mj-ea"/>
            </a:endParaRPr>
          </a:p>
        </p:txBody>
      </p:sp>
      <p:pic>
        <p:nvPicPr>
          <p:cNvPr id="15" name="图片 14"/>
          <p:cNvPicPr>
            <a:picLocks noChangeAspect="1"/>
          </p:cNvPicPr>
          <p:nvPr/>
        </p:nvPicPr>
        <p:blipFill>
          <a:blip r:embed="rId1"/>
          <a:stretch>
            <a:fillRect/>
          </a:stretch>
        </p:blipFill>
        <p:spPr>
          <a:xfrm>
            <a:off x="737211" y="2370488"/>
            <a:ext cx="4994022" cy="3600000"/>
          </a:xfrm>
          <a:prstGeom prst="rect">
            <a:avLst/>
          </a:prstGeom>
        </p:spPr>
      </p:pic>
      <p:sp>
        <p:nvSpPr>
          <p:cNvPr id="10" name="矩形 9"/>
          <p:cNvSpPr/>
          <p:nvPr/>
        </p:nvSpPr>
        <p:spPr>
          <a:xfrm>
            <a:off x="346710" y="322217"/>
            <a:ext cx="2129790" cy="56360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zh-CN" altLang="en-US" sz="2400" dirty="0">
                <a:latin typeface="字魂联盟综艺体" panose="00000500000000000000" pitchFamily="2" charset="-122"/>
                <a:ea typeface="字魂联盟综艺体" panose="00000500000000000000" pitchFamily="2" charset="-122"/>
              </a:rPr>
              <a:t>任务二</a:t>
            </a:r>
            <a:endParaRPr lang="zh-CN" altLang="en-US" sz="2400" dirty="0">
              <a:latin typeface="字魂联盟综艺体" panose="00000500000000000000" pitchFamily="2" charset="-122"/>
              <a:ea typeface="字魂联盟综艺体" panose="00000500000000000000" pitchFamily="2" charset="-122"/>
            </a:endParaRPr>
          </a:p>
        </p:txBody>
      </p:sp>
      <p:sp>
        <p:nvSpPr>
          <p:cNvPr id="16" name="矩形 15"/>
          <p:cNvSpPr/>
          <p:nvPr/>
        </p:nvSpPr>
        <p:spPr>
          <a:xfrm>
            <a:off x="2476500" y="322217"/>
            <a:ext cx="9368790" cy="563608"/>
          </a:xfrm>
          <a:prstGeom prst="rect">
            <a:avLst/>
          </a:prstGeom>
          <a:solidFill>
            <a:srgbClr val="3CB0F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zh-CN" altLang="en-US" sz="2400" b="1" dirty="0">
                <a:latin typeface="字魂联盟综艺体" panose="00000500000000000000" pitchFamily="2" charset="-122"/>
                <a:ea typeface="字魂联盟综艺体" panose="00000500000000000000" pitchFamily="2" charset="-122"/>
              </a:rPr>
              <a:t>创新实践大挑战</a:t>
            </a:r>
            <a:r>
              <a:rPr lang="en-US" altLang="zh-CN" sz="2400" b="1" dirty="0">
                <a:latin typeface="字魂联盟综艺体" panose="00000500000000000000" pitchFamily="2" charset="-122"/>
                <a:ea typeface="字魂联盟综艺体" panose="00000500000000000000" pitchFamily="2" charset="-122"/>
              </a:rPr>
              <a:t>——</a:t>
            </a:r>
            <a:r>
              <a:rPr lang="zh-CN" altLang="en-US" sz="2400" b="1" dirty="0">
                <a:latin typeface="字魂联盟综艺体" panose="00000500000000000000" pitchFamily="2" charset="-122"/>
                <a:ea typeface="字魂联盟综艺体" panose="00000500000000000000" pitchFamily="2" charset="-122"/>
              </a:rPr>
              <a:t>创意思维大挑战</a:t>
            </a:r>
            <a:endParaRPr lang="zh-CN" altLang="en-US" sz="2400" b="1" spc="75" dirty="0">
              <a:solidFill>
                <a:schemeClr val="tx1">
                  <a:lumMod val="85000"/>
                  <a:lumOff val="15000"/>
                </a:schemeClr>
              </a:solidFill>
              <a:latin typeface="字魂联盟综艺体" panose="00000500000000000000" pitchFamily="2" charset="-122"/>
              <a:ea typeface="字魂联盟综艺体" panose="00000500000000000000" pitchFamily="2" charset="-122"/>
              <a:cs typeface="+mn-ea"/>
              <a:sym typeface="+mn-lt"/>
            </a:endParaRPr>
          </a:p>
        </p:txBody>
      </p:sp>
      <p:sp>
        <p:nvSpPr>
          <p:cNvPr id="17" name="图形"/>
          <p:cNvSpPr/>
          <p:nvPr/>
        </p:nvSpPr>
        <p:spPr>
          <a:xfrm>
            <a:off x="557212" y="514021"/>
            <a:ext cx="180000" cy="18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Normal" panose="020B0400000000000000" charset="-122"/>
            </a:endParaRPr>
          </a:p>
        </p:txBody>
      </p:sp>
      <p:sp>
        <p:nvSpPr>
          <p:cNvPr id="18" name="图形"/>
          <p:cNvSpPr/>
          <p:nvPr/>
        </p:nvSpPr>
        <p:spPr>
          <a:xfrm>
            <a:off x="2123145" y="514021"/>
            <a:ext cx="180000" cy="18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Normal" panose="020B0400000000000000" charset="-122"/>
            </a:endParaRPr>
          </a:p>
        </p:txBody>
      </p:sp>
    </p:spTree>
    <p:custDataLst>
      <p:tags r:id="rId2"/>
    </p:custDataLst>
  </p:cSld>
  <p:clrMapOvr>
    <a:masterClrMapping/>
  </p:clrMapOvr>
  <mc:AlternateContent xmlns:mc="http://schemas.openxmlformats.org/markup-compatibility/2006">
    <mc:Choice xmlns:p14="http://schemas.microsoft.com/office/powerpoint/2010/main" Requires="p14">
      <p:transition p14:dur="0" advTm="2000"/>
    </mc:Choice>
    <mc:Fallback>
      <p:transition advTm="200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3"/>
          <p:cNvSpPr/>
          <p:nvPr/>
        </p:nvSpPr>
        <p:spPr>
          <a:xfrm>
            <a:off x="737211" y="1279157"/>
            <a:ext cx="2804886" cy="563608"/>
          </a:xfrm>
          <a:prstGeom prst="roundRect">
            <a:avLst/>
          </a:prstGeom>
          <a:solidFill>
            <a:srgbClr val="BB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solidFill>
                  <a:srgbClr val="3CB0FC"/>
                </a:solidFill>
                <a:latin typeface="+mj-ea"/>
                <a:ea typeface="+mj-ea"/>
              </a:rPr>
              <a:t>6. </a:t>
            </a:r>
            <a:r>
              <a:rPr lang="zh-CN" altLang="en-US" sz="2400" b="1" dirty="0">
                <a:solidFill>
                  <a:srgbClr val="3CB0FC"/>
                </a:solidFill>
                <a:latin typeface="+mj-ea"/>
                <a:ea typeface="+mj-ea"/>
              </a:rPr>
              <a:t>综合性</a:t>
            </a:r>
            <a:endParaRPr lang="zh-CN" altLang="en-US" sz="2400" b="1" dirty="0">
              <a:solidFill>
                <a:srgbClr val="3CB0FC"/>
              </a:solidFill>
              <a:latin typeface="+mj-ea"/>
              <a:ea typeface="+mj-ea"/>
            </a:endParaRPr>
          </a:p>
        </p:txBody>
      </p:sp>
      <p:sp>
        <p:nvSpPr>
          <p:cNvPr id="14" name="矩形 13"/>
          <p:cNvSpPr/>
          <p:nvPr/>
        </p:nvSpPr>
        <p:spPr>
          <a:xfrm>
            <a:off x="6011855" y="3086486"/>
            <a:ext cx="5259328" cy="2063835"/>
          </a:xfrm>
          <a:prstGeom prst="rect">
            <a:avLst/>
          </a:prstGeom>
        </p:spPr>
        <p:txBody>
          <a:bodyPr wrap="square">
            <a:spAutoFit/>
          </a:bodyPr>
          <a:lstStyle/>
          <a:p>
            <a:pPr>
              <a:lnSpc>
                <a:spcPct val="150000"/>
              </a:lnSpc>
            </a:pPr>
            <a:r>
              <a:rPr lang="zh-CN" altLang="en-US" sz="2200" dirty="0">
                <a:latin typeface="+mj-ea"/>
                <a:ea typeface="+mj-ea"/>
              </a:rPr>
              <a:t>       创意思维是多种思维的综合体，如发散思维、联想思维、聚合思维等，多种思维的综合与矛盾运动推动了创意思维的发展。</a:t>
            </a:r>
            <a:endParaRPr lang="zh-CN" altLang="en-US" sz="2200" dirty="0">
              <a:latin typeface="+mj-ea"/>
              <a:ea typeface="+mj-ea"/>
            </a:endParaRPr>
          </a:p>
        </p:txBody>
      </p:sp>
      <p:pic>
        <p:nvPicPr>
          <p:cNvPr id="15" name="图片 14"/>
          <p:cNvPicPr>
            <a:picLocks noChangeAspect="1"/>
          </p:cNvPicPr>
          <p:nvPr/>
        </p:nvPicPr>
        <p:blipFill>
          <a:blip r:embed="rId1"/>
          <a:stretch>
            <a:fillRect/>
          </a:stretch>
        </p:blipFill>
        <p:spPr>
          <a:xfrm>
            <a:off x="737211" y="2370488"/>
            <a:ext cx="4994022" cy="3600000"/>
          </a:xfrm>
          <a:prstGeom prst="rect">
            <a:avLst/>
          </a:prstGeom>
        </p:spPr>
      </p:pic>
      <p:sp>
        <p:nvSpPr>
          <p:cNvPr id="10" name="矩形 9"/>
          <p:cNvSpPr/>
          <p:nvPr/>
        </p:nvSpPr>
        <p:spPr>
          <a:xfrm>
            <a:off x="346710" y="322217"/>
            <a:ext cx="2129790" cy="56360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zh-CN" altLang="en-US" sz="2400" dirty="0">
                <a:latin typeface="字魂联盟综艺体" panose="00000500000000000000" pitchFamily="2" charset="-122"/>
                <a:ea typeface="字魂联盟综艺体" panose="00000500000000000000" pitchFamily="2" charset="-122"/>
              </a:rPr>
              <a:t>任务二</a:t>
            </a:r>
            <a:endParaRPr lang="zh-CN" altLang="en-US" sz="2400" dirty="0">
              <a:latin typeface="字魂联盟综艺体" panose="00000500000000000000" pitchFamily="2" charset="-122"/>
              <a:ea typeface="字魂联盟综艺体" panose="00000500000000000000" pitchFamily="2" charset="-122"/>
            </a:endParaRPr>
          </a:p>
        </p:txBody>
      </p:sp>
      <p:sp>
        <p:nvSpPr>
          <p:cNvPr id="16" name="矩形 15"/>
          <p:cNvSpPr/>
          <p:nvPr/>
        </p:nvSpPr>
        <p:spPr>
          <a:xfrm>
            <a:off x="2476500" y="322217"/>
            <a:ext cx="9368790" cy="563608"/>
          </a:xfrm>
          <a:prstGeom prst="rect">
            <a:avLst/>
          </a:prstGeom>
          <a:solidFill>
            <a:srgbClr val="3CB0F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zh-CN" altLang="en-US" sz="2400" b="1" dirty="0">
                <a:latin typeface="字魂联盟综艺体" panose="00000500000000000000" pitchFamily="2" charset="-122"/>
                <a:ea typeface="字魂联盟综艺体" panose="00000500000000000000" pitchFamily="2" charset="-122"/>
              </a:rPr>
              <a:t>创新实践大挑战</a:t>
            </a:r>
            <a:r>
              <a:rPr lang="en-US" altLang="zh-CN" sz="2400" b="1" dirty="0">
                <a:latin typeface="字魂联盟综艺体" panose="00000500000000000000" pitchFamily="2" charset="-122"/>
                <a:ea typeface="字魂联盟综艺体" panose="00000500000000000000" pitchFamily="2" charset="-122"/>
              </a:rPr>
              <a:t>——</a:t>
            </a:r>
            <a:r>
              <a:rPr lang="zh-CN" altLang="en-US" sz="2400" b="1" dirty="0">
                <a:latin typeface="字魂联盟综艺体" panose="00000500000000000000" pitchFamily="2" charset="-122"/>
                <a:ea typeface="字魂联盟综艺体" panose="00000500000000000000" pitchFamily="2" charset="-122"/>
              </a:rPr>
              <a:t>创意思维大挑战</a:t>
            </a:r>
            <a:endParaRPr lang="zh-CN" altLang="en-US" sz="2400" b="1" spc="75" dirty="0">
              <a:solidFill>
                <a:schemeClr val="tx1">
                  <a:lumMod val="85000"/>
                  <a:lumOff val="15000"/>
                </a:schemeClr>
              </a:solidFill>
              <a:latin typeface="字魂联盟综艺体" panose="00000500000000000000" pitchFamily="2" charset="-122"/>
              <a:ea typeface="字魂联盟综艺体" panose="00000500000000000000" pitchFamily="2" charset="-122"/>
              <a:cs typeface="+mn-ea"/>
              <a:sym typeface="+mn-lt"/>
            </a:endParaRPr>
          </a:p>
        </p:txBody>
      </p:sp>
      <p:sp>
        <p:nvSpPr>
          <p:cNvPr id="17" name="图形"/>
          <p:cNvSpPr/>
          <p:nvPr/>
        </p:nvSpPr>
        <p:spPr>
          <a:xfrm>
            <a:off x="557212" y="514021"/>
            <a:ext cx="180000" cy="18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Normal" panose="020B0400000000000000" charset="-122"/>
            </a:endParaRPr>
          </a:p>
        </p:txBody>
      </p:sp>
      <p:sp>
        <p:nvSpPr>
          <p:cNvPr id="18" name="图形"/>
          <p:cNvSpPr/>
          <p:nvPr/>
        </p:nvSpPr>
        <p:spPr>
          <a:xfrm>
            <a:off x="2123145" y="514021"/>
            <a:ext cx="180000" cy="18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Normal" panose="020B0400000000000000" charset="-122"/>
            </a:endParaRPr>
          </a:p>
        </p:txBody>
      </p:sp>
    </p:spTree>
    <p:custDataLst>
      <p:tags r:id="rId2"/>
    </p:custDataLst>
  </p:cSld>
  <p:clrMapOvr>
    <a:masterClrMapping/>
  </p:clrMapOvr>
  <mc:AlternateContent xmlns:mc="http://schemas.openxmlformats.org/markup-compatibility/2006">
    <mc:Choice xmlns:p14="http://schemas.microsoft.com/office/powerpoint/2010/main" Requires="p14">
      <p:transition p14:dur="0" advTm="2000"/>
    </mc:Choice>
    <mc:Fallback>
      <p:transition advTm="200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346710" y="322217"/>
            <a:ext cx="2129790" cy="56360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zh-CN" altLang="en-US" sz="2400" dirty="0">
                <a:latin typeface="字魂联盟综艺体" panose="00000500000000000000" pitchFamily="2" charset="-122"/>
                <a:ea typeface="字魂联盟综艺体" panose="00000500000000000000" pitchFamily="2" charset="-122"/>
              </a:rPr>
              <a:t>任务二</a:t>
            </a:r>
            <a:endParaRPr lang="zh-CN" altLang="en-US" sz="2400" dirty="0">
              <a:latin typeface="字魂联盟综艺体" panose="00000500000000000000" pitchFamily="2" charset="-122"/>
              <a:ea typeface="字魂联盟综艺体" panose="00000500000000000000" pitchFamily="2" charset="-122"/>
            </a:endParaRPr>
          </a:p>
        </p:txBody>
      </p:sp>
      <p:sp>
        <p:nvSpPr>
          <p:cNvPr id="60" name="矩形 59"/>
          <p:cNvSpPr/>
          <p:nvPr/>
        </p:nvSpPr>
        <p:spPr>
          <a:xfrm>
            <a:off x="2476500" y="322217"/>
            <a:ext cx="9368790" cy="563608"/>
          </a:xfrm>
          <a:prstGeom prst="rect">
            <a:avLst/>
          </a:prstGeom>
          <a:solidFill>
            <a:srgbClr val="3CB0F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zh-CN" altLang="en-US" sz="2400" b="1" dirty="0">
                <a:latin typeface="字魂联盟综艺体" panose="00000500000000000000" pitchFamily="2" charset="-122"/>
                <a:ea typeface="字魂联盟综艺体" panose="00000500000000000000" pitchFamily="2" charset="-122"/>
              </a:rPr>
              <a:t>创新实践大挑战</a:t>
            </a:r>
            <a:r>
              <a:rPr lang="en-US" altLang="zh-CN" sz="2400" b="1" dirty="0">
                <a:latin typeface="字魂联盟综艺体" panose="00000500000000000000" pitchFamily="2" charset="-122"/>
                <a:ea typeface="字魂联盟综艺体" panose="00000500000000000000" pitchFamily="2" charset="-122"/>
              </a:rPr>
              <a:t>——</a:t>
            </a:r>
            <a:r>
              <a:rPr lang="zh-CN" altLang="en-US" sz="2400" b="1" dirty="0">
                <a:latin typeface="字魂联盟综艺体" panose="00000500000000000000" pitchFamily="2" charset="-122"/>
                <a:ea typeface="字魂联盟综艺体" panose="00000500000000000000" pitchFamily="2" charset="-122"/>
              </a:rPr>
              <a:t>创意思维大挑战</a:t>
            </a:r>
            <a:endParaRPr lang="zh-CN" altLang="en-US" sz="2400" b="1" spc="75" dirty="0">
              <a:solidFill>
                <a:schemeClr val="tx1">
                  <a:lumMod val="85000"/>
                  <a:lumOff val="15000"/>
                </a:schemeClr>
              </a:solidFill>
              <a:latin typeface="字魂联盟综艺体" panose="00000500000000000000" pitchFamily="2" charset="-122"/>
              <a:ea typeface="字魂联盟综艺体" panose="00000500000000000000" pitchFamily="2" charset="-122"/>
              <a:cs typeface="+mn-ea"/>
              <a:sym typeface="+mn-lt"/>
            </a:endParaRPr>
          </a:p>
        </p:txBody>
      </p:sp>
      <p:sp>
        <p:nvSpPr>
          <p:cNvPr id="61" name="图形"/>
          <p:cNvSpPr/>
          <p:nvPr/>
        </p:nvSpPr>
        <p:spPr>
          <a:xfrm>
            <a:off x="557212" y="514021"/>
            <a:ext cx="180000" cy="18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Normal" panose="020B0400000000000000" charset="-122"/>
            </a:endParaRPr>
          </a:p>
        </p:txBody>
      </p:sp>
      <p:sp>
        <p:nvSpPr>
          <p:cNvPr id="62" name="图形"/>
          <p:cNvSpPr/>
          <p:nvPr/>
        </p:nvSpPr>
        <p:spPr>
          <a:xfrm>
            <a:off x="2123145" y="514021"/>
            <a:ext cx="180000" cy="18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Normal" panose="020B0400000000000000" charset="-122"/>
            </a:endParaRPr>
          </a:p>
        </p:txBody>
      </p:sp>
      <p:sp>
        <p:nvSpPr>
          <p:cNvPr id="4" name="矩形: 圆角 3"/>
          <p:cNvSpPr/>
          <p:nvPr/>
        </p:nvSpPr>
        <p:spPr>
          <a:xfrm>
            <a:off x="737211" y="1279157"/>
            <a:ext cx="3651909" cy="563608"/>
          </a:xfrm>
          <a:prstGeom prst="roundRect">
            <a:avLst/>
          </a:prstGeom>
          <a:solidFill>
            <a:srgbClr val="6DD2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latin typeface="+mj-ea"/>
                <a:ea typeface="+mj-ea"/>
              </a:rPr>
              <a:t>（三）创意思维的类型</a:t>
            </a:r>
            <a:endParaRPr lang="zh-CN" altLang="en-US" sz="2400" b="1" dirty="0">
              <a:latin typeface="+mj-ea"/>
              <a:ea typeface="+mj-ea"/>
            </a:endParaRPr>
          </a:p>
        </p:txBody>
      </p:sp>
      <p:sp>
        <p:nvSpPr>
          <p:cNvPr id="9" name="矩形: 圆角 8"/>
          <p:cNvSpPr/>
          <p:nvPr/>
        </p:nvSpPr>
        <p:spPr>
          <a:xfrm>
            <a:off x="4649161" y="1279157"/>
            <a:ext cx="2175151" cy="563608"/>
          </a:xfrm>
          <a:prstGeom prst="roundRect">
            <a:avLst/>
          </a:prstGeom>
          <a:solidFill>
            <a:srgbClr val="BB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solidFill>
                  <a:srgbClr val="3CB0FC"/>
                </a:solidFill>
                <a:latin typeface="+mj-ea"/>
                <a:ea typeface="+mj-ea"/>
              </a:rPr>
              <a:t>1. </a:t>
            </a:r>
            <a:r>
              <a:rPr lang="zh-CN" altLang="en-US" sz="2400" b="1" dirty="0">
                <a:solidFill>
                  <a:srgbClr val="3CB0FC"/>
                </a:solidFill>
                <a:latin typeface="+mj-ea"/>
                <a:ea typeface="+mj-ea"/>
              </a:rPr>
              <a:t>发散思维</a:t>
            </a:r>
            <a:endParaRPr lang="zh-CN" altLang="en-US" sz="2400" b="1" dirty="0">
              <a:solidFill>
                <a:srgbClr val="3CB0FC"/>
              </a:solidFill>
              <a:latin typeface="+mj-ea"/>
              <a:ea typeface="+mj-ea"/>
            </a:endParaRPr>
          </a:p>
        </p:txBody>
      </p:sp>
      <p:pic>
        <p:nvPicPr>
          <p:cNvPr id="7" name="图片 6"/>
          <p:cNvPicPr>
            <a:picLocks noChangeAspect="1"/>
          </p:cNvPicPr>
          <p:nvPr/>
        </p:nvPicPr>
        <p:blipFill>
          <a:blip r:embed="rId1"/>
          <a:stretch>
            <a:fillRect/>
          </a:stretch>
        </p:blipFill>
        <p:spPr>
          <a:xfrm>
            <a:off x="737211" y="2156059"/>
            <a:ext cx="3928571" cy="3960000"/>
          </a:xfrm>
          <a:prstGeom prst="rect">
            <a:avLst/>
          </a:prstGeom>
        </p:spPr>
      </p:pic>
      <p:sp>
        <p:nvSpPr>
          <p:cNvPr id="12" name="矩形 11"/>
          <p:cNvSpPr/>
          <p:nvPr/>
        </p:nvSpPr>
        <p:spPr>
          <a:xfrm>
            <a:off x="5299585" y="3104141"/>
            <a:ext cx="6260355" cy="2063835"/>
          </a:xfrm>
          <a:prstGeom prst="rect">
            <a:avLst/>
          </a:prstGeom>
        </p:spPr>
        <p:txBody>
          <a:bodyPr wrap="square">
            <a:spAutoFit/>
          </a:bodyPr>
          <a:lstStyle/>
          <a:p>
            <a:pPr>
              <a:lnSpc>
                <a:spcPct val="150000"/>
              </a:lnSpc>
            </a:pPr>
            <a:r>
              <a:rPr lang="zh-CN" altLang="en-US" sz="2200" dirty="0">
                <a:latin typeface="+mj-ea"/>
                <a:ea typeface="+mj-ea"/>
              </a:rPr>
              <a:t>       也叫辐射思维、求异思维。它是指从一个目标或思维起点出发，沿着不同方向，从不同的角度，提出各种设想，寻找各种途径，解决具体问题的思维方法。</a:t>
            </a:r>
            <a:endParaRPr lang="zh-CN" altLang="en-US" sz="2200" dirty="0">
              <a:latin typeface="+mj-ea"/>
              <a:ea typeface="+mj-ea"/>
            </a:endParaRPr>
          </a:p>
        </p:txBody>
      </p:sp>
    </p:spTree>
    <p:custDataLst>
      <p:tags r:id="rId2"/>
    </p:custDataLst>
  </p:cSld>
  <p:clrMapOvr>
    <a:masterClrMapping/>
  </p:clrMapOvr>
  <mc:AlternateContent xmlns:mc="http://schemas.openxmlformats.org/markup-compatibility/2006">
    <mc:Choice xmlns:p14="http://schemas.microsoft.com/office/powerpoint/2010/main" Requires="p14">
      <p:transition p14:dur="0" advTm="2000"/>
    </mc:Choice>
    <mc:Fallback>
      <p:transition advTm="200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3"/>
          <p:cNvSpPr/>
          <p:nvPr/>
        </p:nvSpPr>
        <p:spPr>
          <a:xfrm>
            <a:off x="737211" y="1279157"/>
            <a:ext cx="2804886" cy="563608"/>
          </a:xfrm>
          <a:prstGeom prst="roundRect">
            <a:avLst/>
          </a:prstGeom>
          <a:solidFill>
            <a:srgbClr val="BB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solidFill>
                  <a:srgbClr val="3CB0FC"/>
                </a:solidFill>
                <a:latin typeface="+mj-ea"/>
                <a:ea typeface="+mj-ea"/>
              </a:rPr>
              <a:t>2. </a:t>
            </a:r>
            <a:r>
              <a:rPr lang="zh-CN" altLang="en-US" sz="2400" b="1" dirty="0">
                <a:solidFill>
                  <a:srgbClr val="3CB0FC"/>
                </a:solidFill>
                <a:latin typeface="+mj-ea"/>
                <a:ea typeface="+mj-ea"/>
              </a:rPr>
              <a:t>聚合思维</a:t>
            </a:r>
            <a:endParaRPr lang="zh-CN" altLang="en-US" sz="2400" b="1" dirty="0">
              <a:solidFill>
                <a:srgbClr val="3CB0FC"/>
              </a:solidFill>
              <a:latin typeface="+mj-ea"/>
              <a:ea typeface="+mj-ea"/>
            </a:endParaRPr>
          </a:p>
        </p:txBody>
      </p:sp>
      <p:sp>
        <p:nvSpPr>
          <p:cNvPr id="10" name="矩形 9"/>
          <p:cNvSpPr/>
          <p:nvPr/>
        </p:nvSpPr>
        <p:spPr>
          <a:xfrm>
            <a:off x="346710" y="322217"/>
            <a:ext cx="2129790" cy="56360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zh-CN" altLang="en-US" sz="2400" dirty="0">
                <a:latin typeface="字魂联盟综艺体" panose="00000500000000000000" pitchFamily="2" charset="-122"/>
                <a:ea typeface="字魂联盟综艺体" panose="00000500000000000000" pitchFamily="2" charset="-122"/>
              </a:rPr>
              <a:t>任务二</a:t>
            </a:r>
            <a:endParaRPr lang="zh-CN" altLang="en-US" sz="2400" dirty="0">
              <a:latin typeface="字魂联盟综艺体" panose="00000500000000000000" pitchFamily="2" charset="-122"/>
              <a:ea typeface="字魂联盟综艺体" panose="00000500000000000000" pitchFamily="2" charset="-122"/>
            </a:endParaRPr>
          </a:p>
        </p:txBody>
      </p:sp>
      <p:sp>
        <p:nvSpPr>
          <p:cNvPr id="16" name="矩形 15"/>
          <p:cNvSpPr/>
          <p:nvPr/>
        </p:nvSpPr>
        <p:spPr>
          <a:xfrm>
            <a:off x="2476500" y="322217"/>
            <a:ext cx="9368790" cy="563608"/>
          </a:xfrm>
          <a:prstGeom prst="rect">
            <a:avLst/>
          </a:prstGeom>
          <a:solidFill>
            <a:srgbClr val="3CB0F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zh-CN" altLang="en-US" sz="2400" b="1" dirty="0">
                <a:latin typeface="字魂联盟综艺体" panose="00000500000000000000" pitchFamily="2" charset="-122"/>
                <a:ea typeface="字魂联盟综艺体" panose="00000500000000000000" pitchFamily="2" charset="-122"/>
              </a:rPr>
              <a:t>创新实践大挑战</a:t>
            </a:r>
            <a:r>
              <a:rPr lang="en-US" altLang="zh-CN" sz="2400" b="1" dirty="0">
                <a:latin typeface="字魂联盟综艺体" panose="00000500000000000000" pitchFamily="2" charset="-122"/>
                <a:ea typeface="字魂联盟综艺体" panose="00000500000000000000" pitchFamily="2" charset="-122"/>
              </a:rPr>
              <a:t>——</a:t>
            </a:r>
            <a:r>
              <a:rPr lang="zh-CN" altLang="en-US" sz="2400" b="1" dirty="0">
                <a:latin typeface="字魂联盟综艺体" panose="00000500000000000000" pitchFamily="2" charset="-122"/>
                <a:ea typeface="字魂联盟综艺体" panose="00000500000000000000" pitchFamily="2" charset="-122"/>
              </a:rPr>
              <a:t>创意思维大挑战</a:t>
            </a:r>
            <a:endParaRPr lang="zh-CN" altLang="en-US" sz="2400" b="1" spc="75" dirty="0">
              <a:solidFill>
                <a:schemeClr val="tx1">
                  <a:lumMod val="85000"/>
                  <a:lumOff val="15000"/>
                </a:schemeClr>
              </a:solidFill>
              <a:latin typeface="字魂联盟综艺体" panose="00000500000000000000" pitchFamily="2" charset="-122"/>
              <a:ea typeface="字魂联盟综艺体" panose="00000500000000000000" pitchFamily="2" charset="-122"/>
              <a:cs typeface="+mn-ea"/>
              <a:sym typeface="+mn-lt"/>
            </a:endParaRPr>
          </a:p>
        </p:txBody>
      </p:sp>
      <p:sp>
        <p:nvSpPr>
          <p:cNvPr id="17" name="图形"/>
          <p:cNvSpPr/>
          <p:nvPr/>
        </p:nvSpPr>
        <p:spPr>
          <a:xfrm>
            <a:off x="557212" y="514021"/>
            <a:ext cx="180000" cy="18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Normal" panose="020B0400000000000000" charset="-122"/>
            </a:endParaRPr>
          </a:p>
        </p:txBody>
      </p:sp>
      <p:sp>
        <p:nvSpPr>
          <p:cNvPr id="18" name="图形"/>
          <p:cNvSpPr/>
          <p:nvPr/>
        </p:nvSpPr>
        <p:spPr>
          <a:xfrm>
            <a:off x="2123145" y="514021"/>
            <a:ext cx="180000" cy="18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Normal" panose="020B0400000000000000" charset="-122"/>
            </a:endParaRPr>
          </a:p>
        </p:txBody>
      </p:sp>
      <p:pic>
        <p:nvPicPr>
          <p:cNvPr id="19" name="图片 18"/>
          <p:cNvPicPr>
            <a:picLocks noChangeAspect="1"/>
          </p:cNvPicPr>
          <p:nvPr/>
        </p:nvPicPr>
        <p:blipFill>
          <a:blip r:embed="rId1"/>
          <a:stretch>
            <a:fillRect/>
          </a:stretch>
        </p:blipFill>
        <p:spPr>
          <a:xfrm>
            <a:off x="737211" y="2156059"/>
            <a:ext cx="3928571" cy="3960000"/>
          </a:xfrm>
          <a:prstGeom prst="rect">
            <a:avLst/>
          </a:prstGeom>
        </p:spPr>
      </p:pic>
      <p:sp>
        <p:nvSpPr>
          <p:cNvPr id="20" name="矩形 19"/>
          <p:cNvSpPr/>
          <p:nvPr/>
        </p:nvSpPr>
        <p:spPr>
          <a:xfrm>
            <a:off x="5299585" y="3104141"/>
            <a:ext cx="6260355" cy="1556003"/>
          </a:xfrm>
          <a:prstGeom prst="rect">
            <a:avLst/>
          </a:prstGeom>
        </p:spPr>
        <p:txBody>
          <a:bodyPr wrap="square">
            <a:spAutoFit/>
          </a:bodyPr>
          <a:lstStyle/>
          <a:p>
            <a:pPr>
              <a:lnSpc>
                <a:spcPct val="150000"/>
              </a:lnSpc>
            </a:pPr>
            <a:r>
              <a:rPr lang="zh-CN" altLang="en-US" sz="2200" dirty="0">
                <a:latin typeface="+mj-ea"/>
                <a:ea typeface="+mj-ea"/>
              </a:rPr>
              <a:t>       与发散思维相对，聚合思维是指从已知信息中产生逻辑结论，从现有资料中寻求正确答案的一种有方向、有条理的思维方式。</a:t>
            </a:r>
            <a:endParaRPr lang="zh-CN" altLang="en-US" sz="2200" dirty="0">
              <a:latin typeface="+mj-ea"/>
              <a:ea typeface="+mj-ea"/>
            </a:endParaRPr>
          </a:p>
        </p:txBody>
      </p:sp>
    </p:spTree>
    <p:custDataLst>
      <p:tags r:id="rId2"/>
    </p:custDataLst>
  </p:cSld>
  <p:clrMapOvr>
    <a:masterClrMapping/>
  </p:clrMapOvr>
  <mc:AlternateContent xmlns:mc="http://schemas.openxmlformats.org/markup-compatibility/2006">
    <mc:Choice xmlns:p14="http://schemas.microsoft.com/office/powerpoint/2010/main" Requires="p14">
      <p:transition p14:dur="0" advTm="2000"/>
    </mc:Choice>
    <mc:Fallback>
      <p:transition advTm="200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3"/>
          <p:cNvSpPr/>
          <p:nvPr/>
        </p:nvSpPr>
        <p:spPr>
          <a:xfrm>
            <a:off x="737211" y="1279157"/>
            <a:ext cx="2804886" cy="563608"/>
          </a:xfrm>
          <a:prstGeom prst="roundRect">
            <a:avLst/>
          </a:prstGeom>
          <a:solidFill>
            <a:srgbClr val="BB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solidFill>
                  <a:srgbClr val="3CB0FC"/>
                </a:solidFill>
                <a:latin typeface="+mj-ea"/>
                <a:ea typeface="+mj-ea"/>
              </a:rPr>
              <a:t>3. </a:t>
            </a:r>
            <a:r>
              <a:rPr lang="zh-CN" altLang="en-US" sz="2400" b="1" dirty="0">
                <a:solidFill>
                  <a:srgbClr val="3CB0FC"/>
                </a:solidFill>
                <a:latin typeface="+mj-ea"/>
                <a:ea typeface="+mj-ea"/>
              </a:rPr>
              <a:t>逆向思维</a:t>
            </a:r>
            <a:endParaRPr lang="zh-CN" altLang="en-US" sz="2400" b="1" dirty="0">
              <a:solidFill>
                <a:srgbClr val="3CB0FC"/>
              </a:solidFill>
              <a:latin typeface="+mj-ea"/>
              <a:ea typeface="+mj-ea"/>
            </a:endParaRPr>
          </a:p>
        </p:txBody>
      </p:sp>
      <p:sp>
        <p:nvSpPr>
          <p:cNvPr id="10" name="矩形 9"/>
          <p:cNvSpPr/>
          <p:nvPr/>
        </p:nvSpPr>
        <p:spPr>
          <a:xfrm>
            <a:off x="346710" y="322217"/>
            <a:ext cx="2129790" cy="56360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zh-CN" altLang="en-US" sz="2400" dirty="0">
                <a:latin typeface="字魂联盟综艺体" panose="00000500000000000000" pitchFamily="2" charset="-122"/>
                <a:ea typeface="字魂联盟综艺体" panose="00000500000000000000" pitchFamily="2" charset="-122"/>
              </a:rPr>
              <a:t>任务二</a:t>
            </a:r>
            <a:endParaRPr lang="zh-CN" altLang="en-US" sz="2400" dirty="0">
              <a:latin typeface="字魂联盟综艺体" panose="00000500000000000000" pitchFamily="2" charset="-122"/>
              <a:ea typeface="字魂联盟综艺体" panose="00000500000000000000" pitchFamily="2" charset="-122"/>
            </a:endParaRPr>
          </a:p>
        </p:txBody>
      </p:sp>
      <p:sp>
        <p:nvSpPr>
          <p:cNvPr id="16" name="矩形 15"/>
          <p:cNvSpPr/>
          <p:nvPr/>
        </p:nvSpPr>
        <p:spPr>
          <a:xfrm>
            <a:off x="2476500" y="322217"/>
            <a:ext cx="9368790" cy="563608"/>
          </a:xfrm>
          <a:prstGeom prst="rect">
            <a:avLst/>
          </a:prstGeom>
          <a:solidFill>
            <a:srgbClr val="3CB0F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zh-CN" altLang="en-US" sz="2400" b="1" dirty="0">
                <a:latin typeface="字魂联盟综艺体" panose="00000500000000000000" pitchFamily="2" charset="-122"/>
                <a:ea typeface="字魂联盟综艺体" panose="00000500000000000000" pitchFamily="2" charset="-122"/>
              </a:rPr>
              <a:t>创新实践大挑战</a:t>
            </a:r>
            <a:r>
              <a:rPr lang="en-US" altLang="zh-CN" sz="2400" b="1" dirty="0">
                <a:latin typeface="字魂联盟综艺体" panose="00000500000000000000" pitchFamily="2" charset="-122"/>
                <a:ea typeface="字魂联盟综艺体" panose="00000500000000000000" pitchFamily="2" charset="-122"/>
              </a:rPr>
              <a:t>——</a:t>
            </a:r>
            <a:r>
              <a:rPr lang="zh-CN" altLang="en-US" sz="2400" b="1" dirty="0">
                <a:latin typeface="字魂联盟综艺体" panose="00000500000000000000" pitchFamily="2" charset="-122"/>
                <a:ea typeface="字魂联盟综艺体" panose="00000500000000000000" pitchFamily="2" charset="-122"/>
              </a:rPr>
              <a:t>创意思维大挑战</a:t>
            </a:r>
            <a:endParaRPr lang="zh-CN" altLang="en-US" sz="2400" b="1" spc="75" dirty="0">
              <a:solidFill>
                <a:schemeClr val="tx1">
                  <a:lumMod val="85000"/>
                  <a:lumOff val="15000"/>
                </a:schemeClr>
              </a:solidFill>
              <a:latin typeface="字魂联盟综艺体" panose="00000500000000000000" pitchFamily="2" charset="-122"/>
              <a:ea typeface="字魂联盟综艺体" panose="00000500000000000000" pitchFamily="2" charset="-122"/>
              <a:cs typeface="+mn-ea"/>
              <a:sym typeface="+mn-lt"/>
            </a:endParaRPr>
          </a:p>
        </p:txBody>
      </p:sp>
      <p:sp>
        <p:nvSpPr>
          <p:cNvPr id="17" name="图形"/>
          <p:cNvSpPr/>
          <p:nvPr/>
        </p:nvSpPr>
        <p:spPr>
          <a:xfrm>
            <a:off x="557212" y="514021"/>
            <a:ext cx="180000" cy="18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Normal" panose="020B0400000000000000" charset="-122"/>
            </a:endParaRPr>
          </a:p>
        </p:txBody>
      </p:sp>
      <p:sp>
        <p:nvSpPr>
          <p:cNvPr id="18" name="图形"/>
          <p:cNvSpPr/>
          <p:nvPr/>
        </p:nvSpPr>
        <p:spPr>
          <a:xfrm>
            <a:off x="2123145" y="514021"/>
            <a:ext cx="180000" cy="18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Normal" panose="020B0400000000000000" charset="-122"/>
            </a:endParaRPr>
          </a:p>
        </p:txBody>
      </p:sp>
      <p:pic>
        <p:nvPicPr>
          <p:cNvPr id="19" name="图片 18"/>
          <p:cNvPicPr>
            <a:picLocks noChangeAspect="1"/>
          </p:cNvPicPr>
          <p:nvPr/>
        </p:nvPicPr>
        <p:blipFill>
          <a:blip r:embed="rId1"/>
          <a:stretch>
            <a:fillRect/>
          </a:stretch>
        </p:blipFill>
        <p:spPr>
          <a:xfrm>
            <a:off x="737211" y="2156059"/>
            <a:ext cx="3928571" cy="3960000"/>
          </a:xfrm>
          <a:prstGeom prst="rect">
            <a:avLst/>
          </a:prstGeom>
        </p:spPr>
      </p:pic>
      <p:sp>
        <p:nvSpPr>
          <p:cNvPr id="20" name="矩形 19"/>
          <p:cNvSpPr/>
          <p:nvPr/>
        </p:nvSpPr>
        <p:spPr>
          <a:xfrm>
            <a:off x="5299585" y="3104141"/>
            <a:ext cx="6260355" cy="1556003"/>
          </a:xfrm>
          <a:prstGeom prst="rect">
            <a:avLst/>
          </a:prstGeom>
        </p:spPr>
        <p:txBody>
          <a:bodyPr wrap="square">
            <a:spAutoFit/>
          </a:bodyPr>
          <a:lstStyle/>
          <a:p>
            <a:pPr>
              <a:lnSpc>
                <a:spcPct val="150000"/>
              </a:lnSpc>
            </a:pPr>
            <a:r>
              <a:rPr lang="zh-CN" altLang="en-US" sz="2200" dirty="0">
                <a:latin typeface="+mj-ea"/>
                <a:ea typeface="+mj-ea"/>
              </a:rPr>
              <a:t>       逆向思维是指从对立面或相反方向思考问题的创新方法。它强调挑战常规认知，突破思维定式，往往能够为疑难问题提供突破性的解决方案。</a:t>
            </a:r>
            <a:endParaRPr lang="zh-CN" altLang="en-US" sz="2200" dirty="0">
              <a:latin typeface="+mj-ea"/>
              <a:ea typeface="+mj-ea"/>
            </a:endParaRPr>
          </a:p>
        </p:txBody>
      </p:sp>
    </p:spTree>
    <p:custDataLst>
      <p:tags r:id="rId2"/>
    </p:custDataLst>
  </p:cSld>
  <p:clrMapOvr>
    <a:masterClrMapping/>
  </p:clrMapOvr>
  <mc:AlternateContent xmlns:mc="http://schemas.openxmlformats.org/markup-compatibility/2006">
    <mc:Choice xmlns:p14="http://schemas.microsoft.com/office/powerpoint/2010/main" Requires="p14">
      <p:transition p14:dur="0" advTm="2000"/>
    </mc:Choice>
    <mc:Fallback>
      <p:transition advTm="200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3"/>
          <p:cNvSpPr/>
          <p:nvPr/>
        </p:nvSpPr>
        <p:spPr>
          <a:xfrm>
            <a:off x="737211" y="1279157"/>
            <a:ext cx="2804886" cy="563608"/>
          </a:xfrm>
          <a:prstGeom prst="roundRect">
            <a:avLst/>
          </a:prstGeom>
          <a:solidFill>
            <a:srgbClr val="BB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solidFill>
                  <a:srgbClr val="3CB0FC"/>
                </a:solidFill>
                <a:latin typeface="+mj-ea"/>
                <a:ea typeface="+mj-ea"/>
              </a:rPr>
              <a:t>4. </a:t>
            </a:r>
            <a:r>
              <a:rPr lang="zh-CN" altLang="en-US" sz="2400" b="1" dirty="0">
                <a:solidFill>
                  <a:srgbClr val="3CB0FC"/>
                </a:solidFill>
                <a:latin typeface="+mj-ea"/>
                <a:ea typeface="+mj-ea"/>
              </a:rPr>
              <a:t>联想思维</a:t>
            </a:r>
            <a:endParaRPr lang="zh-CN" altLang="en-US" sz="2400" b="1" dirty="0">
              <a:solidFill>
                <a:srgbClr val="3CB0FC"/>
              </a:solidFill>
              <a:latin typeface="+mj-ea"/>
              <a:ea typeface="+mj-ea"/>
            </a:endParaRPr>
          </a:p>
        </p:txBody>
      </p:sp>
      <p:sp>
        <p:nvSpPr>
          <p:cNvPr id="10" name="矩形 9"/>
          <p:cNvSpPr/>
          <p:nvPr/>
        </p:nvSpPr>
        <p:spPr>
          <a:xfrm>
            <a:off x="346710" y="322217"/>
            <a:ext cx="2129790" cy="56360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zh-CN" altLang="en-US" sz="2400" dirty="0">
                <a:latin typeface="字魂联盟综艺体" panose="00000500000000000000" pitchFamily="2" charset="-122"/>
                <a:ea typeface="字魂联盟综艺体" panose="00000500000000000000" pitchFamily="2" charset="-122"/>
              </a:rPr>
              <a:t>任务二</a:t>
            </a:r>
            <a:endParaRPr lang="zh-CN" altLang="en-US" sz="2400" dirty="0">
              <a:latin typeface="字魂联盟综艺体" panose="00000500000000000000" pitchFamily="2" charset="-122"/>
              <a:ea typeface="字魂联盟综艺体" panose="00000500000000000000" pitchFamily="2" charset="-122"/>
            </a:endParaRPr>
          </a:p>
        </p:txBody>
      </p:sp>
      <p:sp>
        <p:nvSpPr>
          <p:cNvPr id="16" name="矩形 15"/>
          <p:cNvSpPr/>
          <p:nvPr/>
        </p:nvSpPr>
        <p:spPr>
          <a:xfrm>
            <a:off x="2476500" y="322217"/>
            <a:ext cx="9368790" cy="563608"/>
          </a:xfrm>
          <a:prstGeom prst="rect">
            <a:avLst/>
          </a:prstGeom>
          <a:solidFill>
            <a:srgbClr val="3CB0F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zh-CN" altLang="en-US" sz="2400" b="1" dirty="0">
                <a:latin typeface="字魂联盟综艺体" panose="00000500000000000000" pitchFamily="2" charset="-122"/>
                <a:ea typeface="字魂联盟综艺体" panose="00000500000000000000" pitchFamily="2" charset="-122"/>
              </a:rPr>
              <a:t>创新实践大挑战</a:t>
            </a:r>
            <a:r>
              <a:rPr lang="en-US" altLang="zh-CN" sz="2400" b="1" dirty="0">
                <a:latin typeface="字魂联盟综艺体" panose="00000500000000000000" pitchFamily="2" charset="-122"/>
                <a:ea typeface="字魂联盟综艺体" panose="00000500000000000000" pitchFamily="2" charset="-122"/>
              </a:rPr>
              <a:t>——</a:t>
            </a:r>
            <a:r>
              <a:rPr lang="zh-CN" altLang="en-US" sz="2400" b="1" dirty="0">
                <a:latin typeface="字魂联盟综艺体" panose="00000500000000000000" pitchFamily="2" charset="-122"/>
                <a:ea typeface="字魂联盟综艺体" panose="00000500000000000000" pitchFamily="2" charset="-122"/>
              </a:rPr>
              <a:t>创意思维大挑战</a:t>
            </a:r>
            <a:endParaRPr lang="zh-CN" altLang="en-US" sz="2400" b="1" spc="75" dirty="0">
              <a:solidFill>
                <a:schemeClr val="tx1">
                  <a:lumMod val="85000"/>
                  <a:lumOff val="15000"/>
                </a:schemeClr>
              </a:solidFill>
              <a:latin typeface="字魂联盟综艺体" panose="00000500000000000000" pitchFamily="2" charset="-122"/>
              <a:ea typeface="字魂联盟综艺体" panose="00000500000000000000" pitchFamily="2" charset="-122"/>
              <a:cs typeface="+mn-ea"/>
              <a:sym typeface="+mn-lt"/>
            </a:endParaRPr>
          </a:p>
        </p:txBody>
      </p:sp>
      <p:sp>
        <p:nvSpPr>
          <p:cNvPr id="17" name="图形"/>
          <p:cNvSpPr/>
          <p:nvPr/>
        </p:nvSpPr>
        <p:spPr>
          <a:xfrm>
            <a:off x="557212" y="514021"/>
            <a:ext cx="180000" cy="18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Normal" panose="020B0400000000000000" charset="-122"/>
            </a:endParaRPr>
          </a:p>
        </p:txBody>
      </p:sp>
      <p:sp>
        <p:nvSpPr>
          <p:cNvPr id="18" name="图形"/>
          <p:cNvSpPr/>
          <p:nvPr/>
        </p:nvSpPr>
        <p:spPr>
          <a:xfrm>
            <a:off x="2123145" y="514021"/>
            <a:ext cx="180000" cy="18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Normal" panose="020B0400000000000000" charset="-122"/>
            </a:endParaRPr>
          </a:p>
        </p:txBody>
      </p:sp>
      <p:pic>
        <p:nvPicPr>
          <p:cNvPr id="19" name="图片 18"/>
          <p:cNvPicPr>
            <a:picLocks noChangeAspect="1"/>
          </p:cNvPicPr>
          <p:nvPr/>
        </p:nvPicPr>
        <p:blipFill>
          <a:blip r:embed="rId1"/>
          <a:stretch>
            <a:fillRect/>
          </a:stretch>
        </p:blipFill>
        <p:spPr>
          <a:xfrm>
            <a:off x="737211" y="2156059"/>
            <a:ext cx="3928571" cy="3960000"/>
          </a:xfrm>
          <a:prstGeom prst="rect">
            <a:avLst/>
          </a:prstGeom>
        </p:spPr>
      </p:pic>
      <p:sp>
        <p:nvSpPr>
          <p:cNvPr id="20" name="矩形 19"/>
          <p:cNvSpPr/>
          <p:nvPr/>
        </p:nvSpPr>
        <p:spPr>
          <a:xfrm>
            <a:off x="5299585" y="3104141"/>
            <a:ext cx="6260355" cy="1556003"/>
          </a:xfrm>
          <a:prstGeom prst="rect">
            <a:avLst/>
          </a:prstGeom>
        </p:spPr>
        <p:txBody>
          <a:bodyPr wrap="square">
            <a:spAutoFit/>
          </a:bodyPr>
          <a:lstStyle/>
          <a:p>
            <a:pPr>
              <a:lnSpc>
                <a:spcPct val="150000"/>
              </a:lnSpc>
            </a:pPr>
            <a:r>
              <a:rPr lang="zh-CN" altLang="en-US" sz="2200" dirty="0">
                <a:latin typeface="+mj-ea"/>
                <a:ea typeface="+mj-ea"/>
              </a:rPr>
              <a:t>       联想思维是指人脑记忆表象系统中，由于某种诱因导致不同表象之间发生联系的一种没有固定思维方向的自由思维活动。</a:t>
            </a:r>
            <a:endParaRPr lang="zh-CN" altLang="en-US" sz="2200" dirty="0">
              <a:latin typeface="+mj-ea"/>
              <a:ea typeface="+mj-ea"/>
            </a:endParaRPr>
          </a:p>
        </p:txBody>
      </p:sp>
    </p:spTree>
    <p:custDataLst>
      <p:tags r:id="rId2"/>
    </p:custDataLst>
  </p:cSld>
  <p:clrMapOvr>
    <a:masterClrMapping/>
  </p:clrMapOvr>
  <mc:AlternateContent xmlns:mc="http://schemas.openxmlformats.org/markup-compatibility/2006">
    <mc:Choice xmlns:p14="http://schemas.microsoft.com/office/powerpoint/2010/main" Requires="p14">
      <p:transition p14:dur="0" advTm="2000"/>
    </mc:Choice>
    <mc:Fallback>
      <p:transition advTm="200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3"/>
          <p:cNvSpPr/>
          <p:nvPr/>
        </p:nvSpPr>
        <p:spPr>
          <a:xfrm>
            <a:off x="737211" y="1279157"/>
            <a:ext cx="2804886" cy="563608"/>
          </a:xfrm>
          <a:prstGeom prst="roundRect">
            <a:avLst/>
          </a:prstGeom>
          <a:solidFill>
            <a:srgbClr val="BB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solidFill>
                  <a:srgbClr val="3CB0FC"/>
                </a:solidFill>
                <a:latin typeface="+mj-ea"/>
                <a:ea typeface="+mj-ea"/>
              </a:rPr>
              <a:t>5. </a:t>
            </a:r>
            <a:r>
              <a:rPr lang="zh-CN" altLang="en-US" sz="2400" b="1" dirty="0">
                <a:solidFill>
                  <a:srgbClr val="3CB0FC"/>
                </a:solidFill>
                <a:latin typeface="+mj-ea"/>
                <a:ea typeface="+mj-ea"/>
              </a:rPr>
              <a:t>组合思维</a:t>
            </a:r>
            <a:endParaRPr lang="zh-CN" altLang="en-US" sz="2400" b="1" dirty="0">
              <a:solidFill>
                <a:srgbClr val="3CB0FC"/>
              </a:solidFill>
              <a:latin typeface="+mj-ea"/>
              <a:ea typeface="+mj-ea"/>
            </a:endParaRPr>
          </a:p>
        </p:txBody>
      </p:sp>
      <p:sp>
        <p:nvSpPr>
          <p:cNvPr id="10" name="矩形 9"/>
          <p:cNvSpPr/>
          <p:nvPr/>
        </p:nvSpPr>
        <p:spPr>
          <a:xfrm>
            <a:off x="346710" y="322217"/>
            <a:ext cx="2129790" cy="56360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zh-CN" altLang="en-US" sz="2400" dirty="0">
                <a:latin typeface="字魂联盟综艺体" panose="00000500000000000000" pitchFamily="2" charset="-122"/>
                <a:ea typeface="字魂联盟综艺体" panose="00000500000000000000" pitchFamily="2" charset="-122"/>
              </a:rPr>
              <a:t>任务二</a:t>
            </a:r>
            <a:endParaRPr lang="zh-CN" altLang="en-US" sz="2400" dirty="0">
              <a:latin typeface="字魂联盟综艺体" panose="00000500000000000000" pitchFamily="2" charset="-122"/>
              <a:ea typeface="字魂联盟综艺体" panose="00000500000000000000" pitchFamily="2" charset="-122"/>
            </a:endParaRPr>
          </a:p>
        </p:txBody>
      </p:sp>
      <p:sp>
        <p:nvSpPr>
          <p:cNvPr id="16" name="矩形 15"/>
          <p:cNvSpPr/>
          <p:nvPr/>
        </p:nvSpPr>
        <p:spPr>
          <a:xfrm>
            <a:off x="2476500" y="322217"/>
            <a:ext cx="9368790" cy="563608"/>
          </a:xfrm>
          <a:prstGeom prst="rect">
            <a:avLst/>
          </a:prstGeom>
          <a:solidFill>
            <a:srgbClr val="3CB0F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zh-CN" altLang="en-US" sz="2400" b="1" dirty="0">
                <a:latin typeface="字魂联盟综艺体" panose="00000500000000000000" pitchFamily="2" charset="-122"/>
                <a:ea typeface="字魂联盟综艺体" panose="00000500000000000000" pitchFamily="2" charset="-122"/>
              </a:rPr>
              <a:t>创新实践大挑战</a:t>
            </a:r>
            <a:r>
              <a:rPr lang="en-US" altLang="zh-CN" sz="2400" b="1" dirty="0">
                <a:latin typeface="字魂联盟综艺体" panose="00000500000000000000" pitchFamily="2" charset="-122"/>
                <a:ea typeface="字魂联盟综艺体" panose="00000500000000000000" pitchFamily="2" charset="-122"/>
              </a:rPr>
              <a:t>——</a:t>
            </a:r>
            <a:r>
              <a:rPr lang="zh-CN" altLang="en-US" sz="2400" b="1" dirty="0">
                <a:latin typeface="字魂联盟综艺体" panose="00000500000000000000" pitchFamily="2" charset="-122"/>
                <a:ea typeface="字魂联盟综艺体" panose="00000500000000000000" pitchFamily="2" charset="-122"/>
              </a:rPr>
              <a:t>创意思维大挑战</a:t>
            </a:r>
            <a:endParaRPr lang="zh-CN" altLang="en-US" sz="2400" b="1" spc="75" dirty="0">
              <a:solidFill>
                <a:schemeClr val="tx1">
                  <a:lumMod val="85000"/>
                  <a:lumOff val="15000"/>
                </a:schemeClr>
              </a:solidFill>
              <a:latin typeface="字魂联盟综艺体" panose="00000500000000000000" pitchFamily="2" charset="-122"/>
              <a:ea typeface="字魂联盟综艺体" panose="00000500000000000000" pitchFamily="2" charset="-122"/>
              <a:cs typeface="+mn-ea"/>
              <a:sym typeface="+mn-lt"/>
            </a:endParaRPr>
          </a:p>
        </p:txBody>
      </p:sp>
      <p:sp>
        <p:nvSpPr>
          <p:cNvPr id="17" name="图形"/>
          <p:cNvSpPr/>
          <p:nvPr/>
        </p:nvSpPr>
        <p:spPr>
          <a:xfrm>
            <a:off x="557212" y="514021"/>
            <a:ext cx="180000" cy="18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Normal" panose="020B0400000000000000" charset="-122"/>
            </a:endParaRPr>
          </a:p>
        </p:txBody>
      </p:sp>
      <p:sp>
        <p:nvSpPr>
          <p:cNvPr id="18" name="图形"/>
          <p:cNvSpPr/>
          <p:nvPr/>
        </p:nvSpPr>
        <p:spPr>
          <a:xfrm>
            <a:off x="2123145" y="514021"/>
            <a:ext cx="180000" cy="18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Normal" panose="020B0400000000000000" charset="-122"/>
            </a:endParaRPr>
          </a:p>
        </p:txBody>
      </p:sp>
      <p:pic>
        <p:nvPicPr>
          <p:cNvPr id="19" name="图片 18"/>
          <p:cNvPicPr>
            <a:picLocks noChangeAspect="1"/>
          </p:cNvPicPr>
          <p:nvPr/>
        </p:nvPicPr>
        <p:blipFill>
          <a:blip r:embed="rId1"/>
          <a:stretch>
            <a:fillRect/>
          </a:stretch>
        </p:blipFill>
        <p:spPr>
          <a:xfrm>
            <a:off x="737211" y="2156059"/>
            <a:ext cx="3928571" cy="3960000"/>
          </a:xfrm>
          <a:prstGeom prst="rect">
            <a:avLst/>
          </a:prstGeom>
        </p:spPr>
      </p:pic>
      <p:sp>
        <p:nvSpPr>
          <p:cNvPr id="20" name="矩形 19"/>
          <p:cNvSpPr/>
          <p:nvPr/>
        </p:nvSpPr>
        <p:spPr>
          <a:xfrm>
            <a:off x="5299585" y="3104141"/>
            <a:ext cx="6260355" cy="2063835"/>
          </a:xfrm>
          <a:prstGeom prst="rect">
            <a:avLst/>
          </a:prstGeom>
        </p:spPr>
        <p:txBody>
          <a:bodyPr wrap="square">
            <a:spAutoFit/>
          </a:bodyPr>
          <a:lstStyle/>
          <a:p>
            <a:pPr>
              <a:lnSpc>
                <a:spcPct val="150000"/>
              </a:lnSpc>
            </a:pPr>
            <a:r>
              <a:rPr lang="zh-CN" altLang="en-US" sz="2200" dirty="0">
                <a:latin typeface="+mj-ea"/>
                <a:ea typeface="+mj-ea"/>
              </a:rPr>
              <a:t>       组合思维是指通过要素重组实现创新的思维方式。它不是简单的要素叠加，而是通过有机整合产生“</a:t>
            </a:r>
            <a:r>
              <a:rPr lang="en-US" altLang="zh-CN" sz="2200" dirty="0">
                <a:latin typeface="+mj-ea"/>
                <a:ea typeface="+mj-ea"/>
              </a:rPr>
              <a:t>1+1&gt;2”</a:t>
            </a:r>
            <a:r>
              <a:rPr lang="zh-CN" altLang="en-US" sz="2200" dirty="0">
                <a:latin typeface="+mj-ea"/>
                <a:ea typeface="+mj-ea"/>
              </a:rPr>
              <a:t>的创新效果，使新组合具有原有要素所不具备的新功能或特性。</a:t>
            </a:r>
            <a:endParaRPr lang="zh-CN" altLang="en-US" sz="2200" dirty="0">
              <a:latin typeface="+mj-ea"/>
              <a:ea typeface="+mj-ea"/>
            </a:endParaRPr>
          </a:p>
        </p:txBody>
      </p:sp>
    </p:spTree>
    <p:custDataLst>
      <p:tags r:id="rId2"/>
    </p:custDataLst>
  </p:cSld>
  <p:clrMapOvr>
    <a:masterClrMapping/>
  </p:clrMapOvr>
  <mc:AlternateContent xmlns:mc="http://schemas.openxmlformats.org/markup-compatibility/2006">
    <mc:Choice xmlns:p14="http://schemas.microsoft.com/office/powerpoint/2010/main" Requires="p14">
      <p:transition p14:dur="0" advTm="2000"/>
    </mc:Choice>
    <mc:Fallback>
      <p:transition advTm="200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346710" y="322217"/>
            <a:ext cx="2129790" cy="56360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zh-CN" altLang="en-US" sz="2400" dirty="0">
                <a:latin typeface="字魂联盟综艺体" panose="00000500000000000000" pitchFamily="2" charset="-122"/>
                <a:ea typeface="字魂联盟综艺体" panose="00000500000000000000" pitchFamily="2" charset="-122"/>
              </a:rPr>
              <a:t>任务二</a:t>
            </a:r>
            <a:endParaRPr lang="zh-CN" altLang="en-US" sz="2400" dirty="0">
              <a:latin typeface="字魂联盟综艺体" panose="00000500000000000000" pitchFamily="2" charset="-122"/>
              <a:ea typeface="字魂联盟综艺体" panose="00000500000000000000" pitchFamily="2" charset="-122"/>
            </a:endParaRPr>
          </a:p>
        </p:txBody>
      </p:sp>
      <p:sp>
        <p:nvSpPr>
          <p:cNvPr id="60" name="矩形 59"/>
          <p:cNvSpPr/>
          <p:nvPr/>
        </p:nvSpPr>
        <p:spPr>
          <a:xfrm>
            <a:off x="2476500" y="322217"/>
            <a:ext cx="9368790" cy="563608"/>
          </a:xfrm>
          <a:prstGeom prst="rect">
            <a:avLst/>
          </a:prstGeom>
          <a:solidFill>
            <a:srgbClr val="3CB0F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zh-CN" altLang="en-US" sz="2400" b="1" dirty="0">
                <a:latin typeface="字魂联盟综艺体" panose="00000500000000000000" pitchFamily="2" charset="-122"/>
                <a:ea typeface="字魂联盟综艺体" panose="00000500000000000000" pitchFamily="2" charset="-122"/>
              </a:rPr>
              <a:t>创新实践大挑战</a:t>
            </a:r>
            <a:r>
              <a:rPr lang="en-US" altLang="zh-CN" sz="2400" b="1" dirty="0">
                <a:latin typeface="字魂联盟综艺体" panose="00000500000000000000" pitchFamily="2" charset="-122"/>
                <a:ea typeface="字魂联盟综艺体" panose="00000500000000000000" pitchFamily="2" charset="-122"/>
              </a:rPr>
              <a:t>——</a:t>
            </a:r>
            <a:r>
              <a:rPr lang="zh-CN" altLang="en-US" sz="2400" b="1" dirty="0">
                <a:latin typeface="字魂联盟综艺体" panose="00000500000000000000" pitchFamily="2" charset="-122"/>
                <a:ea typeface="字魂联盟综艺体" panose="00000500000000000000" pitchFamily="2" charset="-122"/>
              </a:rPr>
              <a:t>创意思维大挑战</a:t>
            </a:r>
            <a:endParaRPr lang="zh-CN" altLang="en-US" sz="2400" b="1" spc="75" dirty="0">
              <a:solidFill>
                <a:schemeClr val="tx1">
                  <a:lumMod val="85000"/>
                  <a:lumOff val="15000"/>
                </a:schemeClr>
              </a:solidFill>
              <a:latin typeface="字魂联盟综艺体" panose="00000500000000000000" pitchFamily="2" charset="-122"/>
              <a:ea typeface="字魂联盟综艺体" panose="00000500000000000000" pitchFamily="2" charset="-122"/>
              <a:cs typeface="+mn-ea"/>
              <a:sym typeface="+mn-lt"/>
            </a:endParaRPr>
          </a:p>
        </p:txBody>
      </p:sp>
      <p:sp>
        <p:nvSpPr>
          <p:cNvPr id="61" name="图形"/>
          <p:cNvSpPr/>
          <p:nvPr/>
        </p:nvSpPr>
        <p:spPr>
          <a:xfrm>
            <a:off x="557212" y="514021"/>
            <a:ext cx="180000" cy="18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Normal" panose="020B0400000000000000" charset="-122"/>
            </a:endParaRPr>
          </a:p>
        </p:txBody>
      </p:sp>
      <p:sp>
        <p:nvSpPr>
          <p:cNvPr id="62" name="图形"/>
          <p:cNvSpPr/>
          <p:nvPr/>
        </p:nvSpPr>
        <p:spPr>
          <a:xfrm>
            <a:off x="2123145" y="514021"/>
            <a:ext cx="180000" cy="18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Normal" panose="020B0400000000000000" charset="-122"/>
            </a:endParaRPr>
          </a:p>
        </p:txBody>
      </p:sp>
      <p:sp>
        <p:nvSpPr>
          <p:cNvPr id="4" name="矩形: 圆角 3"/>
          <p:cNvSpPr/>
          <p:nvPr/>
        </p:nvSpPr>
        <p:spPr>
          <a:xfrm>
            <a:off x="737211" y="1279157"/>
            <a:ext cx="4682065" cy="563608"/>
          </a:xfrm>
          <a:prstGeom prst="roundRect">
            <a:avLst/>
          </a:prstGeom>
          <a:solidFill>
            <a:srgbClr val="FCA6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latin typeface="+mj-ea"/>
                <a:ea typeface="+mj-ea"/>
              </a:rPr>
              <a:t>二、创意思维典型案例分析</a:t>
            </a:r>
            <a:endParaRPr lang="zh-CN" altLang="en-US" sz="2400" b="1" dirty="0">
              <a:latin typeface="+mj-ea"/>
              <a:ea typeface="+mj-ea"/>
            </a:endParaRPr>
          </a:p>
        </p:txBody>
      </p:sp>
      <p:sp>
        <p:nvSpPr>
          <p:cNvPr id="5" name="矩形 4"/>
          <p:cNvSpPr/>
          <p:nvPr/>
        </p:nvSpPr>
        <p:spPr>
          <a:xfrm>
            <a:off x="1064895" y="2776279"/>
            <a:ext cx="5461033" cy="2571666"/>
          </a:xfrm>
          <a:prstGeom prst="rect">
            <a:avLst/>
          </a:prstGeom>
        </p:spPr>
        <p:txBody>
          <a:bodyPr wrap="square">
            <a:spAutoFit/>
          </a:bodyPr>
          <a:lstStyle/>
          <a:p>
            <a:pPr>
              <a:lnSpc>
                <a:spcPct val="150000"/>
              </a:lnSpc>
            </a:pPr>
            <a:r>
              <a:rPr lang="zh-CN" altLang="en-US" sz="2200" dirty="0">
                <a:solidFill>
                  <a:srgbClr val="231F20"/>
                </a:solidFill>
                <a:latin typeface="+mj-ea"/>
                <a:ea typeface="+mj-ea"/>
              </a:rPr>
              <a:t>       新时代大学生未来将成为技术技能领域的主力军。通过案例学习，大学生不仅能开阔视野，更能深刻理解：创意思维如何转化为实际能力，如何在职业发展中创造价值。</a:t>
            </a:r>
            <a:endParaRPr lang="zh-CN" altLang="en-US" sz="2200" dirty="0">
              <a:latin typeface="+mj-ea"/>
              <a:ea typeface="+mj-ea"/>
            </a:endParaRPr>
          </a:p>
        </p:txBody>
      </p:sp>
      <p:pic>
        <p:nvPicPr>
          <p:cNvPr id="3" name="图片 2"/>
          <p:cNvPicPr>
            <a:picLocks noChangeAspect="1"/>
          </p:cNvPicPr>
          <p:nvPr/>
        </p:nvPicPr>
        <p:blipFill>
          <a:blip r:embed="rId1"/>
          <a:stretch>
            <a:fillRect/>
          </a:stretch>
        </p:blipFill>
        <p:spPr>
          <a:xfrm>
            <a:off x="7160895" y="1139117"/>
            <a:ext cx="4148148" cy="5040000"/>
          </a:xfrm>
          <a:prstGeom prst="rect">
            <a:avLst/>
          </a:prstGeom>
        </p:spPr>
      </p:pic>
    </p:spTree>
    <p:custDataLst>
      <p:tags r:id="rId2"/>
    </p:custDataLst>
  </p:cSld>
  <p:clrMapOvr>
    <a:masterClrMapping/>
  </p:clrMapOvr>
  <mc:AlternateContent xmlns:mc="http://schemas.openxmlformats.org/markup-compatibility/2006">
    <mc:Choice xmlns:p14="http://schemas.microsoft.com/office/powerpoint/2010/main" Requires="p14">
      <p:transition p14:dur="0" advTm="2000"/>
    </mc:Choice>
    <mc:Fallback>
      <p:transition advTm="200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3"/>
          <p:cNvSpPr/>
          <p:nvPr/>
        </p:nvSpPr>
        <p:spPr>
          <a:xfrm>
            <a:off x="737211" y="1279157"/>
            <a:ext cx="1565934" cy="563608"/>
          </a:xfrm>
          <a:prstGeom prst="roundRect">
            <a:avLst/>
          </a:prstGeom>
          <a:solidFill>
            <a:srgbClr val="BB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solidFill>
                  <a:srgbClr val="3CB0FC"/>
                </a:solidFill>
                <a:latin typeface="+mj-ea"/>
                <a:ea typeface="+mj-ea"/>
              </a:rPr>
              <a:t>案例</a:t>
            </a:r>
            <a:endParaRPr lang="zh-CN" altLang="en-US" sz="2400" b="1" dirty="0">
              <a:solidFill>
                <a:srgbClr val="3CB0FC"/>
              </a:solidFill>
              <a:latin typeface="+mj-ea"/>
              <a:ea typeface="+mj-ea"/>
            </a:endParaRPr>
          </a:p>
        </p:txBody>
      </p:sp>
      <p:sp>
        <p:nvSpPr>
          <p:cNvPr id="10" name="矩形 9"/>
          <p:cNvSpPr/>
          <p:nvPr/>
        </p:nvSpPr>
        <p:spPr>
          <a:xfrm>
            <a:off x="346710" y="322217"/>
            <a:ext cx="2129790" cy="56360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zh-CN" altLang="en-US" sz="2400" dirty="0">
                <a:latin typeface="字魂联盟综艺体" panose="00000500000000000000" pitchFamily="2" charset="-122"/>
                <a:ea typeface="字魂联盟综艺体" panose="00000500000000000000" pitchFamily="2" charset="-122"/>
              </a:rPr>
              <a:t>任务二</a:t>
            </a:r>
            <a:endParaRPr lang="zh-CN" altLang="en-US" sz="2400" dirty="0">
              <a:latin typeface="字魂联盟综艺体" panose="00000500000000000000" pitchFamily="2" charset="-122"/>
              <a:ea typeface="字魂联盟综艺体" panose="00000500000000000000" pitchFamily="2" charset="-122"/>
            </a:endParaRPr>
          </a:p>
        </p:txBody>
      </p:sp>
      <p:sp>
        <p:nvSpPr>
          <p:cNvPr id="16" name="矩形 15"/>
          <p:cNvSpPr/>
          <p:nvPr/>
        </p:nvSpPr>
        <p:spPr>
          <a:xfrm>
            <a:off x="2476500" y="322217"/>
            <a:ext cx="9368790" cy="563608"/>
          </a:xfrm>
          <a:prstGeom prst="rect">
            <a:avLst/>
          </a:prstGeom>
          <a:solidFill>
            <a:srgbClr val="3CB0F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zh-CN" altLang="en-US" sz="2400" b="1" dirty="0">
                <a:latin typeface="字魂联盟综艺体" panose="00000500000000000000" pitchFamily="2" charset="-122"/>
                <a:ea typeface="字魂联盟综艺体" panose="00000500000000000000" pitchFamily="2" charset="-122"/>
              </a:rPr>
              <a:t>创新实践大挑战</a:t>
            </a:r>
            <a:r>
              <a:rPr lang="en-US" altLang="zh-CN" sz="2400" b="1" dirty="0">
                <a:latin typeface="字魂联盟综艺体" panose="00000500000000000000" pitchFamily="2" charset="-122"/>
                <a:ea typeface="字魂联盟综艺体" panose="00000500000000000000" pitchFamily="2" charset="-122"/>
              </a:rPr>
              <a:t>——</a:t>
            </a:r>
            <a:r>
              <a:rPr lang="zh-CN" altLang="en-US" sz="2400" b="1" dirty="0">
                <a:latin typeface="字魂联盟综艺体" panose="00000500000000000000" pitchFamily="2" charset="-122"/>
                <a:ea typeface="字魂联盟综艺体" panose="00000500000000000000" pitchFamily="2" charset="-122"/>
              </a:rPr>
              <a:t>创意思维大挑战</a:t>
            </a:r>
            <a:endParaRPr lang="zh-CN" altLang="en-US" sz="2400" b="1" spc="75" dirty="0">
              <a:solidFill>
                <a:schemeClr val="tx1">
                  <a:lumMod val="85000"/>
                  <a:lumOff val="15000"/>
                </a:schemeClr>
              </a:solidFill>
              <a:latin typeface="字魂联盟综艺体" panose="00000500000000000000" pitchFamily="2" charset="-122"/>
              <a:ea typeface="字魂联盟综艺体" panose="00000500000000000000" pitchFamily="2" charset="-122"/>
              <a:cs typeface="+mn-ea"/>
              <a:sym typeface="+mn-lt"/>
            </a:endParaRPr>
          </a:p>
        </p:txBody>
      </p:sp>
      <p:sp>
        <p:nvSpPr>
          <p:cNvPr id="17" name="图形"/>
          <p:cNvSpPr/>
          <p:nvPr/>
        </p:nvSpPr>
        <p:spPr>
          <a:xfrm>
            <a:off x="557212" y="514021"/>
            <a:ext cx="180000" cy="18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Normal" panose="020B0400000000000000" charset="-122"/>
            </a:endParaRPr>
          </a:p>
        </p:txBody>
      </p:sp>
      <p:sp>
        <p:nvSpPr>
          <p:cNvPr id="18" name="图形"/>
          <p:cNvSpPr/>
          <p:nvPr/>
        </p:nvSpPr>
        <p:spPr>
          <a:xfrm>
            <a:off x="2123145" y="514021"/>
            <a:ext cx="180000" cy="18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Normal" panose="020B0400000000000000" charset="-122"/>
            </a:endParaRPr>
          </a:p>
        </p:txBody>
      </p:sp>
      <p:pic>
        <p:nvPicPr>
          <p:cNvPr id="2" name="图片 1"/>
          <p:cNvPicPr>
            <a:picLocks noChangeAspect="1"/>
          </p:cNvPicPr>
          <p:nvPr/>
        </p:nvPicPr>
        <p:blipFill>
          <a:blip r:embed="rId1"/>
          <a:stretch>
            <a:fillRect/>
          </a:stretch>
        </p:blipFill>
        <p:spPr>
          <a:xfrm>
            <a:off x="737211" y="2111785"/>
            <a:ext cx="5457143" cy="3885714"/>
          </a:xfrm>
          <a:prstGeom prst="rect">
            <a:avLst/>
          </a:prstGeom>
        </p:spPr>
      </p:pic>
      <p:pic>
        <p:nvPicPr>
          <p:cNvPr id="3" name="图片 2"/>
          <p:cNvPicPr>
            <a:picLocks noChangeAspect="1"/>
          </p:cNvPicPr>
          <p:nvPr/>
        </p:nvPicPr>
        <p:blipFill>
          <a:blip r:embed="rId2"/>
          <a:stretch>
            <a:fillRect/>
          </a:stretch>
        </p:blipFill>
        <p:spPr>
          <a:xfrm>
            <a:off x="6983377" y="1279157"/>
            <a:ext cx="4182301" cy="5040000"/>
          </a:xfrm>
          <a:prstGeom prst="rect">
            <a:avLst/>
          </a:prstGeom>
          <a:ln>
            <a:noFill/>
          </a:ln>
          <a:effectLst>
            <a:softEdge rad="112500"/>
          </a:effectLst>
        </p:spPr>
      </p:pic>
    </p:spTree>
    <p:custDataLst>
      <p:tags r:id="rId3"/>
    </p:custDataLst>
  </p:cSld>
  <p:clrMapOvr>
    <a:masterClrMapping/>
  </p:clrMapOvr>
  <mc:AlternateContent xmlns:mc="http://schemas.openxmlformats.org/markup-compatibility/2006">
    <mc:Choice xmlns:p14="http://schemas.microsoft.com/office/powerpoint/2010/main" Requires="p14">
      <p:transition p14:dur="0" advTm="2000"/>
    </mc:Choice>
    <mc:Fallback>
      <p:transition advTm="200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3"/>
          <p:cNvSpPr/>
          <p:nvPr/>
        </p:nvSpPr>
        <p:spPr>
          <a:xfrm>
            <a:off x="737211" y="1279157"/>
            <a:ext cx="1565934" cy="563608"/>
          </a:xfrm>
          <a:prstGeom prst="roundRect">
            <a:avLst/>
          </a:prstGeom>
          <a:solidFill>
            <a:srgbClr val="BB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solidFill>
                  <a:srgbClr val="3CB0FC"/>
                </a:solidFill>
                <a:latin typeface="+mj-ea"/>
                <a:ea typeface="+mj-ea"/>
              </a:rPr>
              <a:t>案例</a:t>
            </a:r>
            <a:endParaRPr lang="zh-CN" altLang="en-US" sz="2400" b="1" dirty="0">
              <a:solidFill>
                <a:srgbClr val="3CB0FC"/>
              </a:solidFill>
              <a:latin typeface="+mj-ea"/>
              <a:ea typeface="+mj-ea"/>
            </a:endParaRPr>
          </a:p>
        </p:txBody>
      </p:sp>
      <p:sp>
        <p:nvSpPr>
          <p:cNvPr id="10" name="矩形 9"/>
          <p:cNvSpPr/>
          <p:nvPr/>
        </p:nvSpPr>
        <p:spPr>
          <a:xfrm>
            <a:off x="346710" y="322217"/>
            <a:ext cx="2129790" cy="56360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zh-CN" altLang="en-US" sz="2400" dirty="0">
                <a:latin typeface="字魂联盟综艺体" panose="00000500000000000000" pitchFamily="2" charset="-122"/>
                <a:ea typeface="字魂联盟综艺体" panose="00000500000000000000" pitchFamily="2" charset="-122"/>
              </a:rPr>
              <a:t>任务二</a:t>
            </a:r>
            <a:endParaRPr lang="zh-CN" altLang="en-US" sz="2400" dirty="0">
              <a:latin typeface="字魂联盟综艺体" panose="00000500000000000000" pitchFamily="2" charset="-122"/>
              <a:ea typeface="字魂联盟综艺体" panose="00000500000000000000" pitchFamily="2" charset="-122"/>
            </a:endParaRPr>
          </a:p>
        </p:txBody>
      </p:sp>
      <p:sp>
        <p:nvSpPr>
          <p:cNvPr id="16" name="矩形 15"/>
          <p:cNvSpPr/>
          <p:nvPr/>
        </p:nvSpPr>
        <p:spPr>
          <a:xfrm>
            <a:off x="2476500" y="322217"/>
            <a:ext cx="9368790" cy="563608"/>
          </a:xfrm>
          <a:prstGeom prst="rect">
            <a:avLst/>
          </a:prstGeom>
          <a:solidFill>
            <a:srgbClr val="3CB0F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zh-CN" altLang="en-US" sz="2400" b="1" dirty="0">
                <a:latin typeface="字魂联盟综艺体" panose="00000500000000000000" pitchFamily="2" charset="-122"/>
                <a:ea typeface="字魂联盟综艺体" panose="00000500000000000000" pitchFamily="2" charset="-122"/>
              </a:rPr>
              <a:t>创新实践大挑战</a:t>
            </a:r>
            <a:r>
              <a:rPr lang="en-US" altLang="zh-CN" sz="2400" b="1" dirty="0">
                <a:latin typeface="字魂联盟综艺体" panose="00000500000000000000" pitchFamily="2" charset="-122"/>
                <a:ea typeface="字魂联盟综艺体" panose="00000500000000000000" pitchFamily="2" charset="-122"/>
              </a:rPr>
              <a:t>——</a:t>
            </a:r>
            <a:r>
              <a:rPr lang="zh-CN" altLang="en-US" sz="2400" b="1" dirty="0">
                <a:latin typeface="字魂联盟综艺体" panose="00000500000000000000" pitchFamily="2" charset="-122"/>
                <a:ea typeface="字魂联盟综艺体" panose="00000500000000000000" pitchFamily="2" charset="-122"/>
              </a:rPr>
              <a:t>创意思维大挑战</a:t>
            </a:r>
            <a:endParaRPr lang="zh-CN" altLang="en-US" sz="2400" b="1" spc="75" dirty="0">
              <a:solidFill>
                <a:schemeClr val="tx1">
                  <a:lumMod val="85000"/>
                  <a:lumOff val="15000"/>
                </a:schemeClr>
              </a:solidFill>
              <a:latin typeface="字魂联盟综艺体" panose="00000500000000000000" pitchFamily="2" charset="-122"/>
              <a:ea typeface="字魂联盟综艺体" panose="00000500000000000000" pitchFamily="2" charset="-122"/>
              <a:cs typeface="+mn-ea"/>
              <a:sym typeface="+mn-lt"/>
            </a:endParaRPr>
          </a:p>
        </p:txBody>
      </p:sp>
      <p:sp>
        <p:nvSpPr>
          <p:cNvPr id="17" name="图形"/>
          <p:cNvSpPr/>
          <p:nvPr/>
        </p:nvSpPr>
        <p:spPr>
          <a:xfrm>
            <a:off x="557212" y="514021"/>
            <a:ext cx="180000" cy="18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Normal" panose="020B0400000000000000" charset="-122"/>
            </a:endParaRPr>
          </a:p>
        </p:txBody>
      </p:sp>
      <p:sp>
        <p:nvSpPr>
          <p:cNvPr id="18" name="图形"/>
          <p:cNvSpPr/>
          <p:nvPr/>
        </p:nvSpPr>
        <p:spPr>
          <a:xfrm>
            <a:off x="2123145" y="514021"/>
            <a:ext cx="180000" cy="18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Normal" panose="020B0400000000000000" charset="-122"/>
            </a:endParaRPr>
          </a:p>
        </p:txBody>
      </p:sp>
      <p:pic>
        <p:nvPicPr>
          <p:cNvPr id="6" name="图片 5"/>
          <p:cNvPicPr>
            <a:picLocks noChangeAspect="1"/>
          </p:cNvPicPr>
          <p:nvPr/>
        </p:nvPicPr>
        <p:blipFill>
          <a:blip r:embed="rId1"/>
          <a:stretch>
            <a:fillRect/>
          </a:stretch>
        </p:blipFill>
        <p:spPr>
          <a:xfrm>
            <a:off x="6388062" y="1279157"/>
            <a:ext cx="5127652" cy="5040000"/>
          </a:xfrm>
          <a:prstGeom prst="rect">
            <a:avLst/>
          </a:prstGeom>
          <a:ln>
            <a:noFill/>
          </a:ln>
          <a:effectLst>
            <a:softEdge rad="112500"/>
          </a:effectLst>
        </p:spPr>
      </p:pic>
      <p:grpSp>
        <p:nvGrpSpPr>
          <p:cNvPr id="7" name="组合 6"/>
          <p:cNvGrpSpPr/>
          <p:nvPr/>
        </p:nvGrpSpPr>
        <p:grpSpPr>
          <a:xfrm>
            <a:off x="737211" y="2053146"/>
            <a:ext cx="5419048" cy="4147513"/>
            <a:chOff x="719131" y="1926028"/>
            <a:chExt cx="5419048" cy="4147513"/>
          </a:xfrm>
        </p:grpSpPr>
        <p:pic>
          <p:nvPicPr>
            <p:cNvPr id="5" name="图片 4"/>
            <p:cNvPicPr>
              <a:picLocks noChangeAspect="1"/>
            </p:cNvPicPr>
            <p:nvPr/>
          </p:nvPicPr>
          <p:blipFill rotWithShape="1">
            <a:blip r:embed="rId2"/>
            <a:srcRect b="82950"/>
            <a:stretch>
              <a:fillRect/>
            </a:stretch>
          </p:blipFill>
          <p:spPr>
            <a:xfrm>
              <a:off x="719131" y="1926028"/>
              <a:ext cx="5419048" cy="1115555"/>
            </a:xfrm>
            <a:prstGeom prst="rect">
              <a:avLst/>
            </a:prstGeom>
          </p:spPr>
        </p:pic>
        <p:pic>
          <p:nvPicPr>
            <p:cNvPr id="11" name="图片 10"/>
            <p:cNvPicPr>
              <a:picLocks noChangeAspect="1"/>
            </p:cNvPicPr>
            <p:nvPr/>
          </p:nvPicPr>
          <p:blipFill rotWithShape="1">
            <a:blip r:embed="rId2"/>
            <a:srcRect t="53384" b="276"/>
            <a:stretch>
              <a:fillRect/>
            </a:stretch>
          </p:blipFill>
          <p:spPr>
            <a:xfrm>
              <a:off x="719131" y="3041583"/>
              <a:ext cx="5419048" cy="3031958"/>
            </a:xfrm>
            <a:prstGeom prst="rect">
              <a:avLst/>
            </a:prstGeom>
          </p:spPr>
        </p:pic>
      </p:grpSp>
    </p:spTree>
    <p:custDataLst>
      <p:tags r:id="rId3"/>
    </p:custDataLst>
  </p:cSld>
  <p:clrMapOvr>
    <a:masterClrMapping/>
  </p:clrMapOvr>
  <mc:AlternateContent xmlns:mc="http://schemas.openxmlformats.org/markup-compatibility/2006">
    <mc:Choice xmlns:p14="http://schemas.microsoft.com/office/powerpoint/2010/main" Requires="p14">
      <p:transition p14:dur="0" advTm="2000"/>
    </mc:Choice>
    <mc:Fallback>
      <p:transition advTm="200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346710" y="322217"/>
            <a:ext cx="2129790" cy="56360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zh-CN" altLang="en-US" sz="2400" dirty="0">
                <a:latin typeface="字魂联盟综艺体" panose="00000500000000000000" pitchFamily="2" charset="-122"/>
                <a:ea typeface="字魂联盟综艺体" panose="00000500000000000000" pitchFamily="2" charset="-122"/>
              </a:rPr>
              <a:t>任务一</a:t>
            </a:r>
            <a:endParaRPr lang="zh-CN" altLang="en-US" sz="2400" dirty="0">
              <a:latin typeface="字魂联盟综艺体" panose="00000500000000000000" pitchFamily="2" charset="-122"/>
              <a:ea typeface="字魂联盟综艺体" panose="00000500000000000000" pitchFamily="2" charset="-122"/>
            </a:endParaRPr>
          </a:p>
        </p:txBody>
      </p:sp>
      <p:sp>
        <p:nvSpPr>
          <p:cNvPr id="60" name="矩形 59"/>
          <p:cNvSpPr/>
          <p:nvPr/>
        </p:nvSpPr>
        <p:spPr>
          <a:xfrm>
            <a:off x="2476500" y="322217"/>
            <a:ext cx="9368790" cy="563608"/>
          </a:xfrm>
          <a:prstGeom prst="rect">
            <a:avLst/>
          </a:prstGeom>
          <a:solidFill>
            <a:srgbClr val="3CB0F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zh-CN" altLang="en-US" sz="2400" b="1" dirty="0">
                <a:latin typeface="字魂联盟综艺体" panose="00000500000000000000" pitchFamily="2" charset="-122"/>
                <a:ea typeface="字魂联盟综艺体" panose="00000500000000000000" pitchFamily="2" charset="-122"/>
              </a:rPr>
              <a:t>破冰游戏</a:t>
            </a:r>
            <a:r>
              <a:rPr lang="en-US" altLang="zh-CN" sz="2400" b="1" dirty="0">
                <a:latin typeface="字魂联盟综艺体" panose="00000500000000000000" pitchFamily="2" charset="-122"/>
                <a:ea typeface="字魂联盟综艺体" panose="00000500000000000000" pitchFamily="2" charset="-122"/>
              </a:rPr>
              <a:t>——</a:t>
            </a:r>
            <a:r>
              <a:rPr lang="zh-CN" altLang="en-US" sz="2400" b="1" dirty="0">
                <a:latin typeface="字魂联盟综艺体" panose="00000500000000000000" pitchFamily="2" charset="-122"/>
                <a:ea typeface="字魂联盟综艺体" panose="00000500000000000000" pitchFamily="2" charset="-122"/>
              </a:rPr>
              <a:t>独一无二的我</a:t>
            </a:r>
            <a:endParaRPr lang="zh-CN" altLang="en-US" sz="2400" b="1" spc="75" dirty="0">
              <a:solidFill>
                <a:schemeClr val="tx1">
                  <a:lumMod val="85000"/>
                  <a:lumOff val="15000"/>
                </a:schemeClr>
              </a:solidFill>
              <a:latin typeface="字魂联盟综艺体" panose="00000500000000000000" pitchFamily="2" charset="-122"/>
              <a:ea typeface="字魂联盟综艺体" panose="00000500000000000000" pitchFamily="2" charset="-122"/>
              <a:cs typeface="+mn-ea"/>
              <a:sym typeface="+mn-lt"/>
            </a:endParaRPr>
          </a:p>
        </p:txBody>
      </p:sp>
      <p:sp>
        <p:nvSpPr>
          <p:cNvPr id="61" name="图形"/>
          <p:cNvSpPr/>
          <p:nvPr/>
        </p:nvSpPr>
        <p:spPr>
          <a:xfrm>
            <a:off x="557212" y="514021"/>
            <a:ext cx="180000" cy="18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Normal" panose="020B0400000000000000" charset="-122"/>
            </a:endParaRPr>
          </a:p>
        </p:txBody>
      </p:sp>
      <p:sp>
        <p:nvSpPr>
          <p:cNvPr id="62" name="图形"/>
          <p:cNvSpPr/>
          <p:nvPr/>
        </p:nvSpPr>
        <p:spPr>
          <a:xfrm>
            <a:off x="2123145" y="514021"/>
            <a:ext cx="180000" cy="18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Normal" panose="020B0400000000000000" charset="-122"/>
            </a:endParaRPr>
          </a:p>
        </p:txBody>
      </p:sp>
      <p:sp>
        <p:nvSpPr>
          <p:cNvPr id="4" name="矩形: 圆角 3"/>
          <p:cNvSpPr/>
          <p:nvPr/>
        </p:nvSpPr>
        <p:spPr>
          <a:xfrm>
            <a:off x="737211" y="1279157"/>
            <a:ext cx="3952776" cy="563608"/>
          </a:xfrm>
          <a:prstGeom prst="roundRect">
            <a:avLst/>
          </a:prstGeom>
          <a:solidFill>
            <a:srgbClr val="FCA6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latin typeface="+mj-ea"/>
                <a:ea typeface="+mj-ea"/>
              </a:rPr>
              <a:t>一、破冰游戏的概念和作用</a:t>
            </a:r>
            <a:endParaRPr lang="zh-CN" altLang="en-US" sz="2400" b="1" dirty="0">
              <a:latin typeface="+mj-ea"/>
              <a:ea typeface="+mj-ea"/>
            </a:endParaRPr>
          </a:p>
        </p:txBody>
      </p:sp>
      <p:sp>
        <p:nvSpPr>
          <p:cNvPr id="5" name="矩形 4"/>
          <p:cNvSpPr/>
          <p:nvPr/>
        </p:nvSpPr>
        <p:spPr>
          <a:xfrm>
            <a:off x="1064895" y="2593397"/>
            <a:ext cx="4682065" cy="3079497"/>
          </a:xfrm>
          <a:prstGeom prst="rect">
            <a:avLst/>
          </a:prstGeom>
        </p:spPr>
        <p:txBody>
          <a:bodyPr wrap="square">
            <a:spAutoFit/>
          </a:bodyPr>
          <a:lstStyle/>
          <a:p>
            <a:pPr>
              <a:lnSpc>
                <a:spcPct val="150000"/>
              </a:lnSpc>
            </a:pPr>
            <a:r>
              <a:rPr lang="zh-CN" altLang="en-US" sz="2200" dirty="0">
                <a:solidFill>
                  <a:srgbClr val="231F20"/>
                </a:solidFill>
                <a:latin typeface="+mj-ea"/>
                <a:ea typeface="+mj-ea"/>
              </a:rPr>
              <a:t>       “破冰”的概念起源于心理学家弗洛伊德的“冰山”理论，该理论强调人的潜意识对行为的影响，即人的“自我”就像是一座“冰山”，而人的“自我”又体现在外在的行为表现上和内在的自我意识上。</a:t>
            </a:r>
            <a:endParaRPr lang="zh-CN" altLang="en-US" sz="2200" dirty="0">
              <a:latin typeface="+mj-ea"/>
              <a:ea typeface="+mj-ea"/>
            </a:endParaRPr>
          </a:p>
        </p:txBody>
      </p:sp>
      <p:pic>
        <p:nvPicPr>
          <p:cNvPr id="10" name="图片 9"/>
          <p:cNvPicPr>
            <a:picLocks noChangeAspect="1"/>
          </p:cNvPicPr>
          <p:nvPr/>
        </p:nvPicPr>
        <p:blipFill>
          <a:blip r:embed="rId1"/>
          <a:stretch>
            <a:fillRect/>
          </a:stretch>
        </p:blipFill>
        <p:spPr>
          <a:xfrm>
            <a:off x="6534836" y="2088077"/>
            <a:ext cx="4592269" cy="3960000"/>
          </a:xfrm>
          <a:prstGeom prst="rect">
            <a:avLst/>
          </a:prstGeom>
        </p:spPr>
      </p:pic>
      <p:sp>
        <p:nvSpPr>
          <p:cNvPr id="9" name="矩形: 圆角 8"/>
          <p:cNvSpPr/>
          <p:nvPr/>
        </p:nvSpPr>
        <p:spPr>
          <a:xfrm>
            <a:off x="5004097" y="1279157"/>
            <a:ext cx="1957142" cy="563608"/>
          </a:xfrm>
          <a:prstGeom prst="roundRect">
            <a:avLst/>
          </a:prstGeom>
          <a:solidFill>
            <a:srgbClr val="6DD2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latin typeface="+mj-ea"/>
                <a:ea typeface="+mj-ea"/>
              </a:rPr>
              <a:t>（一）概念</a:t>
            </a:r>
            <a:endParaRPr lang="zh-CN" altLang="en-US" sz="2400" b="1" dirty="0">
              <a:latin typeface="+mj-ea"/>
              <a:ea typeface="+mj-ea"/>
            </a:endParaRPr>
          </a:p>
        </p:txBody>
      </p:sp>
    </p:spTree>
    <p:custDataLst>
      <p:tags r:id="rId2"/>
    </p:custDataLst>
  </p:cSld>
  <p:clrMapOvr>
    <a:masterClrMapping/>
  </p:clrMapOvr>
  <mc:AlternateContent xmlns:mc="http://schemas.openxmlformats.org/markup-compatibility/2006">
    <mc:Choice xmlns:p14="http://schemas.microsoft.com/office/powerpoint/2010/main" Requires="p14">
      <p:transition p14:dur="0" advTm="2000"/>
    </mc:Choice>
    <mc:Fallback>
      <p:transition advTm="200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3"/>
          <p:cNvSpPr/>
          <p:nvPr/>
        </p:nvSpPr>
        <p:spPr>
          <a:xfrm>
            <a:off x="737211" y="1279157"/>
            <a:ext cx="1565934" cy="563608"/>
          </a:xfrm>
          <a:prstGeom prst="roundRect">
            <a:avLst/>
          </a:prstGeom>
          <a:solidFill>
            <a:srgbClr val="BB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solidFill>
                  <a:srgbClr val="3CB0FC"/>
                </a:solidFill>
                <a:latin typeface="+mj-ea"/>
                <a:ea typeface="+mj-ea"/>
              </a:rPr>
              <a:t>案例</a:t>
            </a:r>
            <a:endParaRPr lang="zh-CN" altLang="en-US" sz="2400" b="1" dirty="0">
              <a:solidFill>
                <a:srgbClr val="3CB0FC"/>
              </a:solidFill>
              <a:latin typeface="+mj-ea"/>
              <a:ea typeface="+mj-ea"/>
            </a:endParaRPr>
          </a:p>
        </p:txBody>
      </p:sp>
      <p:sp>
        <p:nvSpPr>
          <p:cNvPr id="10" name="矩形 9"/>
          <p:cNvSpPr/>
          <p:nvPr/>
        </p:nvSpPr>
        <p:spPr>
          <a:xfrm>
            <a:off x="346710" y="322217"/>
            <a:ext cx="2129790" cy="56360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zh-CN" altLang="en-US" sz="2400" dirty="0">
                <a:latin typeface="字魂联盟综艺体" panose="00000500000000000000" pitchFamily="2" charset="-122"/>
                <a:ea typeface="字魂联盟综艺体" panose="00000500000000000000" pitchFamily="2" charset="-122"/>
              </a:rPr>
              <a:t>任务二</a:t>
            </a:r>
            <a:endParaRPr lang="zh-CN" altLang="en-US" sz="2400" dirty="0">
              <a:latin typeface="字魂联盟综艺体" panose="00000500000000000000" pitchFamily="2" charset="-122"/>
              <a:ea typeface="字魂联盟综艺体" panose="00000500000000000000" pitchFamily="2" charset="-122"/>
            </a:endParaRPr>
          </a:p>
        </p:txBody>
      </p:sp>
      <p:sp>
        <p:nvSpPr>
          <p:cNvPr id="16" name="矩形 15"/>
          <p:cNvSpPr/>
          <p:nvPr/>
        </p:nvSpPr>
        <p:spPr>
          <a:xfrm>
            <a:off x="2476500" y="322217"/>
            <a:ext cx="9368790" cy="563608"/>
          </a:xfrm>
          <a:prstGeom prst="rect">
            <a:avLst/>
          </a:prstGeom>
          <a:solidFill>
            <a:srgbClr val="3CB0F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zh-CN" altLang="en-US" sz="2400" b="1" dirty="0">
                <a:latin typeface="字魂联盟综艺体" panose="00000500000000000000" pitchFamily="2" charset="-122"/>
                <a:ea typeface="字魂联盟综艺体" panose="00000500000000000000" pitchFamily="2" charset="-122"/>
              </a:rPr>
              <a:t>创新实践大挑战</a:t>
            </a:r>
            <a:r>
              <a:rPr lang="en-US" altLang="zh-CN" sz="2400" b="1" dirty="0">
                <a:latin typeface="字魂联盟综艺体" panose="00000500000000000000" pitchFamily="2" charset="-122"/>
                <a:ea typeface="字魂联盟综艺体" panose="00000500000000000000" pitchFamily="2" charset="-122"/>
              </a:rPr>
              <a:t>——</a:t>
            </a:r>
            <a:r>
              <a:rPr lang="zh-CN" altLang="en-US" sz="2400" b="1" dirty="0">
                <a:latin typeface="字魂联盟综艺体" panose="00000500000000000000" pitchFamily="2" charset="-122"/>
                <a:ea typeface="字魂联盟综艺体" panose="00000500000000000000" pitchFamily="2" charset="-122"/>
              </a:rPr>
              <a:t>创意思维大挑战</a:t>
            </a:r>
            <a:endParaRPr lang="zh-CN" altLang="en-US" sz="2400" b="1" spc="75" dirty="0">
              <a:solidFill>
                <a:schemeClr val="tx1">
                  <a:lumMod val="85000"/>
                  <a:lumOff val="15000"/>
                </a:schemeClr>
              </a:solidFill>
              <a:latin typeface="字魂联盟综艺体" panose="00000500000000000000" pitchFamily="2" charset="-122"/>
              <a:ea typeface="字魂联盟综艺体" panose="00000500000000000000" pitchFamily="2" charset="-122"/>
              <a:cs typeface="+mn-ea"/>
              <a:sym typeface="+mn-lt"/>
            </a:endParaRPr>
          </a:p>
        </p:txBody>
      </p:sp>
      <p:sp>
        <p:nvSpPr>
          <p:cNvPr id="17" name="图形"/>
          <p:cNvSpPr/>
          <p:nvPr/>
        </p:nvSpPr>
        <p:spPr>
          <a:xfrm>
            <a:off x="557212" y="514021"/>
            <a:ext cx="180000" cy="18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Normal" panose="020B0400000000000000" charset="-122"/>
            </a:endParaRPr>
          </a:p>
        </p:txBody>
      </p:sp>
      <p:sp>
        <p:nvSpPr>
          <p:cNvPr id="18" name="图形"/>
          <p:cNvSpPr/>
          <p:nvPr/>
        </p:nvSpPr>
        <p:spPr>
          <a:xfrm>
            <a:off x="2123145" y="514021"/>
            <a:ext cx="180000" cy="18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Normal" panose="020B0400000000000000" charset="-122"/>
            </a:endParaRPr>
          </a:p>
        </p:txBody>
      </p:sp>
      <p:pic>
        <p:nvPicPr>
          <p:cNvPr id="2" name="图片 1"/>
          <p:cNvPicPr>
            <a:picLocks noChangeAspect="1"/>
          </p:cNvPicPr>
          <p:nvPr/>
        </p:nvPicPr>
        <p:blipFill rotWithShape="1">
          <a:blip r:embed="rId1"/>
          <a:srcRect t="-1" b="43594"/>
          <a:stretch>
            <a:fillRect/>
          </a:stretch>
        </p:blipFill>
        <p:spPr>
          <a:xfrm>
            <a:off x="737211" y="2157062"/>
            <a:ext cx="5069734" cy="3868354"/>
          </a:xfrm>
          <a:prstGeom prst="rect">
            <a:avLst/>
          </a:prstGeom>
        </p:spPr>
      </p:pic>
      <p:pic>
        <p:nvPicPr>
          <p:cNvPr id="3" name="图片 2"/>
          <p:cNvPicPr>
            <a:picLocks noChangeAspect="1"/>
          </p:cNvPicPr>
          <p:nvPr/>
        </p:nvPicPr>
        <p:blipFill rotWithShape="1">
          <a:blip r:embed="rId2"/>
          <a:srcRect l="5335" t="14050" r="20741" b="29544"/>
          <a:stretch>
            <a:fillRect/>
          </a:stretch>
        </p:blipFill>
        <p:spPr>
          <a:xfrm>
            <a:off x="6096000" y="2051181"/>
            <a:ext cx="5069734" cy="3868355"/>
          </a:xfrm>
          <a:prstGeom prst="rect">
            <a:avLst/>
          </a:prstGeom>
        </p:spPr>
      </p:pic>
    </p:spTree>
    <p:custDataLst>
      <p:tags r:id="rId3"/>
    </p:custDataLst>
  </p:cSld>
  <p:clrMapOvr>
    <a:masterClrMapping/>
  </p:clrMapOvr>
  <mc:AlternateContent xmlns:mc="http://schemas.openxmlformats.org/markup-compatibility/2006">
    <mc:Choice xmlns:p14="http://schemas.microsoft.com/office/powerpoint/2010/main" Requires="p14">
      <p:transition p14:dur="0" advTm="2000"/>
    </mc:Choice>
    <mc:Fallback>
      <p:transition advTm="200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图形"/>
          <p:cNvSpPr/>
          <p:nvPr/>
        </p:nvSpPr>
        <p:spPr>
          <a:xfrm>
            <a:off x="676910" y="276225"/>
            <a:ext cx="10838180" cy="6210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字魂58号-创中黑" panose="00000500000000000000" charset="-122"/>
            </a:endParaRPr>
          </a:p>
        </p:txBody>
      </p:sp>
      <p:pic>
        <p:nvPicPr>
          <p:cNvPr id="6" name="图形" descr="043be5165d6ea7264d80d616e8sd3564af"/>
          <p:cNvPicPr>
            <a:picLocks noChangeAspect="1"/>
          </p:cNvPicPr>
          <p:nvPr/>
        </p:nvPicPr>
        <p:blipFill>
          <a:blip r:embed="rId1"/>
          <a:srcRect t="59676" r="26227"/>
          <a:stretch>
            <a:fillRect/>
          </a:stretch>
        </p:blipFill>
        <p:spPr>
          <a:xfrm>
            <a:off x="0" y="4610735"/>
            <a:ext cx="5756910" cy="2247265"/>
          </a:xfrm>
          <a:prstGeom prst="rect">
            <a:avLst/>
          </a:prstGeom>
        </p:spPr>
      </p:pic>
      <p:pic>
        <p:nvPicPr>
          <p:cNvPr id="7" name="图形" descr="043be5165d6eadfdfd7264d80d616e83564af"/>
          <p:cNvPicPr>
            <a:picLocks noChangeAspect="1"/>
          </p:cNvPicPr>
          <p:nvPr/>
        </p:nvPicPr>
        <p:blipFill rotWithShape="1">
          <a:blip r:embed="rId2"/>
          <a:srcRect l="49245" t="2929" r="27901" b="77597"/>
          <a:stretch>
            <a:fillRect/>
          </a:stretch>
        </p:blipFill>
        <p:spPr>
          <a:xfrm>
            <a:off x="683894" y="302058"/>
            <a:ext cx="2194561" cy="1335540"/>
          </a:xfrm>
          <a:prstGeom prst="rect">
            <a:avLst/>
          </a:prstGeom>
        </p:spPr>
      </p:pic>
      <p:sp>
        <p:nvSpPr>
          <p:cNvPr id="9" name="图形"/>
          <p:cNvSpPr/>
          <p:nvPr/>
        </p:nvSpPr>
        <p:spPr>
          <a:xfrm>
            <a:off x="1691639" y="2576379"/>
            <a:ext cx="8808085" cy="1077218"/>
          </a:xfrm>
          <a:prstGeom prst="rect">
            <a:avLst/>
          </a:prstGeom>
        </p:spPr>
        <p:txBody>
          <a:bodyPr wrap="square" lIns="0" tIns="0" rIns="0" bIns="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7000" dirty="0">
                <a:ln w="28575">
                  <a:noFill/>
                </a:ln>
                <a:solidFill>
                  <a:srgbClr val="3CB0FC"/>
                </a:solidFill>
                <a:latin typeface="字魂联盟综艺体" panose="00000500000000000000" pitchFamily="2" charset="-122"/>
                <a:ea typeface="字魂联盟综艺体" panose="00000500000000000000" pitchFamily="2" charset="-122"/>
              </a:rPr>
              <a:t>谢谢观看</a:t>
            </a:r>
            <a:endParaRPr lang="zh-CN" altLang="en-US" sz="7000" dirty="0">
              <a:ln w="28575">
                <a:noFill/>
              </a:ln>
              <a:solidFill>
                <a:srgbClr val="3CB0FC"/>
              </a:solidFill>
              <a:latin typeface="字魂联盟综艺体" panose="00000500000000000000" pitchFamily="2" charset="-122"/>
              <a:ea typeface="字魂联盟综艺体" panose="00000500000000000000" pitchFamily="2" charset="-122"/>
            </a:endParaRPr>
          </a:p>
        </p:txBody>
      </p:sp>
      <p:sp>
        <p:nvSpPr>
          <p:cNvPr id="19" name="图形"/>
          <p:cNvSpPr/>
          <p:nvPr/>
        </p:nvSpPr>
        <p:spPr>
          <a:xfrm>
            <a:off x="3579493" y="1112836"/>
            <a:ext cx="5032375" cy="551180"/>
          </a:xfrm>
          <a:prstGeom prst="roundRect">
            <a:avLst>
              <a:gd name="adj" fmla="val 50000"/>
            </a:avLst>
          </a:prstGeom>
          <a:solidFill>
            <a:schemeClr val="accent6"/>
          </a:solidFill>
          <a:ln w="190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latin typeface="字魂联盟综艺体" panose="00000500000000000000" pitchFamily="2" charset="-122"/>
                <a:ea typeface="字魂联盟综艺体" panose="00000500000000000000" pitchFamily="2" charset="-122"/>
              </a:rPr>
              <a:t>项目八 感受创新的乐趣</a:t>
            </a:r>
            <a:endParaRPr lang="zh-CN" altLang="en-US" sz="2400" dirty="0">
              <a:solidFill>
                <a:schemeClr val="tx1"/>
              </a:solidFill>
              <a:latin typeface="字魂联盟综艺体" panose="00000500000000000000" pitchFamily="2" charset="-122"/>
              <a:ea typeface="字魂联盟综艺体" panose="00000500000000000000" pitchFamily="2" charset="-122"/>
              <a:cs typeface="字魂58号-创中黑" panose="00000500000000000000" charset="-122"/>
            </a:endParaRPr>
          </a:p>
        </p:txBody>
      </p:sp>
      <p:grpSp>
        <p:nvGrpSpPr>
          <p:cNvPr id="53" name="图形"/>
          <p:cNvGrpSpPr/>
          <p:nvPr/>
        </p:nvGrpSpPr>
        <p:grpSpPr>
          <a:xfrm>
            <a:off x="9655811" y="3075489"/>
            <a:ext cx="247650" cy="247650"/>
            <a:chOff x="17382" y="9144"/>
            <a:chExt cx="390" cy="390"/>
          </a:xfrm>
          <a:gradFill>
            <a:gsLst>
              <a:gs pos="38000">
                <a:srgbClr val="32A9FC"/>
              </a:gs>
              <a:gs pos="100000">
                <a:srgbClr val="72D3FC"/>
              </a:gs>
            </a:gsLst>
            <a:lin ang="5400000" scaled="0"/>
          </a:gradFill>
        </p:grpSpPr>
        <p:sp>
          <p:nvSpPr>
            <p:cNvPr id="54" name="图形"/>
            <p:cNvSpPr/>
            <p:nvPr/>
          </p:nvSpPr>
          <p:spPr>
            <a:xfrm>
              <a:off x="17382" y="9144"/>
              <a:ext cx="391" cy="39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字魂58号-创中黑" panose="00000500000000000000" charset="-122"/>
              </a:endParaRPr>
            </a:p>
          </p:txBody>
        </p:sp>
        <p:grpSp>
          <p:nvGrpSpPr>
            <p:cNvPr id="31" name="组合 30"/>
            <p:cNvGrpSpPr/>
            <p:nvPr/>
          </p:nvGrpSpPr>
          <p:grpSpPr>
            <a:xfrm>
              <a:off x="17513" y="9222"/>
              <a:ext cx="129" cy="219"/>
              <a:chOff x="373626" y="2399071"/>
              <a:chExt cx="235974" cy="393290"/>
            </a:xfrm>
            <a:grpFill/>
          </p:grpSpPr>
          <p:cxnSp>
            <p:nvCxnSpPr>
              <p:cNvPr id="56" name="图形"/>
              <p:cNvCxnSpPr/>
              <p:nvPr/>
            </p:nvCxnSpPr>
            <p:spPr>
              <a:xfrm>
                <a:off x="373626" y="2399071"/>
                <a:ext cx="235974" cy="196645"/>
              </a:xfrm>
              <a:prstGeom prst="line">
                <a:avLst/>
              </a:prstGeom>
              <a:grpFill/>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 name="图形"/>
              <p:cNvCxnSpPr/>
              <p:nvPr/>
            </p:nvCxnSpPr>
            <p:spPr>
              <a:xfrm flipH="1">
                <a:off x="373626" y="2595716"/>
                <a:ext cx="235974" cy="196645"/>
              </a:xfrm>
              <a:prstGeom prst="line">
                <a:avLst/>
              </a:prstGeom>
              <a:grpFill/>
              <a:ln w="19050">
                <a:solidFill>
                  <a:schemeClr val="bg1"/>
                </a:solidFill>
              </a:ln>
            </p:spPr>
            <p:style>
              <a:lnRef idx="1">
                <a:schemeClr val="accent1"/>
              </a:lnRef>
              <a:fillRef idx="0">
                <a:schemeClr val="accent1"/>
              </a:fillRef>
              <a:effectRef idx="0">
                <a:schemeClr val="accent1"/>
              </a:effectRef>
              <a:fontRef idx="minor">
                <a:schemeClr val="tx1"/>
              </a:fontRef>
            </p:style>
          </p:cxnSp>
        </p:grpSp>
      </p:grpSp>
      <p:grpSp>
        <p:nvGrpSpPr>
          <p:cNvPr id="33" name="图形"/>
          <p:cNvGrpSpPr/>
          <p:nvPr/>
        </p:nvGrpSpPr>
        <p:grpSpPr>
          <a:xfrm flipH="1">
            <a:off x="2205989" y="3074854"/>
            <a:ext cx="247650" cy="247650"/>
            <a:chOff x="17382" y="9144"/>
            <a:chExt cx="390" cy="390"/>
          </a:xfrm>
          <a:gradFill>
            <a:gsLst>
              <a:gs pos="38000">
                <a:srgbClr val="32A9FC"/>
              </a:gs>
              <a:gs pos="100000">
                <a:srgbClr val="72D3FC"/>
              </a:gs>
            </a:gsLst>
            <a:lin ang="5400000" scaled="0"/>
          </a:gradFill>
        </p:grpSpPr>
        <p:sp>
          <p:nvSpPr>
            <p:cNvPr id="34" name="图形"/>
            <p:cNvSpPr/>
            <p:nvPr/>
          </p:nvSpPr>
          <p:spPr>
            <a:xfrm>
              <a:off x="17382" y="9144"/>
              <a:ext cx="391" cy="39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字魂58号-创中黑" panose="00000500000000000000" charset="-122"/>
              </a:endParaRPr>
            </a:p>
          </p:txBody>
        </p:sp>
        <p:grpSp>
          <p:nvGrpSpPr>
            <p:cNvPr id="35" name="组合 34"/>
            <p:cNvGrpSpPr/>
            <p:nvPr/>
          </p:nvGrpSpPr>
          <p:grpSpPr>
            <a:xfrm>
              <a:off x="17513" y="9222"/>
              <a:ext cx="129" cy="219"/>
              <a:chOff x="373626" y="2399071"/>
              <a:chExt cx="235974" cy="393290"/>
            </a:xfrm>
            <a:grpFill/>
          </p:grpSpPr>
          <p:cxnSp>
            <p:nvCxnSpPr>
              <p:cNvPr id="36" name="图形"/>
              <p:cNvCxnSpPr/>
              <p:nvPr/>
            </p:nvCxnSpPr>
            <p:spPr>
              <a:xfrm>
                <a:off x="373626" y="2399071"/>
                <a:ext cx="235974" cy="196645"/>
              </a:xfrm>
              <a:prstGeom prst="line">
                <a:avLst/>
              </a:prstGeom>
              <a:grpFill/>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图形"/>
              <p:cNvCxnSpPr/>
              <p:nvPr/>
            </p:nvCxnSpPr>
            <p:spPr>
              <a:xfrm flipH="1">
                <a:off x="373626" y="2595716"/>
                <a:ext cx="235974" cy="196645"/>
              </a:xfrm>
              <a:prstGeom prst="line">
                <a:avLst/>
              </a:prstGeom>
              <a:grpFill/>
              <a:ln w="19050">
                <a:solidFill>
                  <a:schemeClr val="bg1"/>
                </a:solidFill>
              </a:ln>
            </p:spPr>
            <p:style>
              <a:lnRef idx="1">
                <a:schemeClr val="accent1"/>
              </a:lnRef>
              <a:fillRef idx="0">
                <a:schemeClr val="accent1"/>
              </a:fillRef>
              <a:effectRef idx="0">
                <a:schemeClr val="accent1"/>
              </a:effectRef>
              <a:fontRef idx="minor">
                <a:schemeClr val="tx1"/>
              </a:fontRef>
            </p:style>
          </p:cxnSp>
        </p:grpSp>
      </p:grpSp>
      <p:pic>
        <p:nvPicPr>
          <p:cNvPr id="40" name="图形" descr="白色logo"/>
          <p:cNvPicPr>
            <a:picLocks noChangeAspect="1"/>
          </p:cNvPicPr>
          <p:nvPr/>
        </p:nvPicPr>
        <p:blipFill>
          <a:blip r:embed="rId3"/>
          <a:stretch>
            <a:fillRect/>
          </a:stretch>
        </p:blipFill>
        <p:spPr>
          <a:xfrm>
            <a:off x="10135870" y="1188085"/>
            <a:ext cx="588645" cy="188595"/>
          </a:xfrm>
          <a:prstGeom prst="rect">
            <a:avLst/>
          </a:prstGeom>
        </p:spPr>
      </p:pic>
      <p:pic>
        <p:nvPicPr>
          <p:cNvPr id="13" name="图片 12"/>
          <p:cNvPicPr>
            <a:picLocks noChangeAspect="1"/>
          </p:cNvPicPr>
          <p:nvPr/>
        </p:nvPicPr>
        <p:blipFill rotWithShape="1">
          <a:blip r:embed="rId4" cstate="print">
            <a:extLst>
              <a:ext uri="{28A0092B-C50C-407E-A947-70E740481C1C}">
                <a14:useLocalDpi xmlns:a14="http://schemas.microsoft.com/office/drawing/2010/main" val="0"/>
              </a:ext>
            </a:extLst>
          </a:blip>
          <a:srcRect t="16604" b="22088"/>
          <a:stretch>
            <a:fillRect/>
          </a:stretch>
        </p:blipFill>
        <p:spPr>
          <a:xfrm>
            <a:off x="7991888" y="4191270"/>
            <a:ext cx="3523202" cy="2160000"/>
          </a:xfrm>
          <a:prstGeom prst="rect">
            <a:avLst/>
          </a:prstGeom>
        </p:spPr>
      </p:pic>
      <p:pic>
        <p:nvPicPr>
          <p:cNvPr id="41" name="图形" descr="043be5165d6ea7264d80d616e8sd3564af"/>
          <p:cNvPicPr>
            <a:picLocks noChangeAspect="1"/>
          </p:cNvPicPr>
          <p:nvPr/>
        </p:nvPicPr>
        <p:blipFill>
          <a:blip r:embed="rId5">
            <a:extLst>
              <a:ext uri="{BEBA8EAE-BF5A-486C-A8C5-ECC9F3942E4B}">
                <a14:imgProps xmlns:a14="http://schemas.microsoft.com/office/drawing/2010/main">
                  <a14:imgLayer r:embed="rId6">
                    <a14:imgEffect>
                      <a14:saturation sat="300000"/>
                    </a14:imgEffect>
                  </a14:imgLayer>
                </a14:imgProps>
              </a:ext>
            </a:extLst>
          </a:blip>
          <a:srcRect l="73515" t="27898"/>
          <a:stretch>
            <a:fillRect/>
          </a:stretch>
        </p:blipFill>
        <p:spPr>
          <a:xfrm flipV="1">
            <a:off x="10572115" y="0"/>
            <a:ext cx="1619885" cy="3150870"/>
          </a:xfrm>
          <a:prstGeom prst="rect">
            <a:avLst/>
          </a:prstGeom>
        </p:spPr>
      </p:pic>
    </p:spTree>
    <p:custDataLst>
      <p:tags r:id="rId7"/>
    </p:custDataLst>
  </p:cSld>
  <p:clrMapOvr>
    <a:masterClrMapping/>
  </p:clrMapOvr>
  <mc:AlternateContent xmlns:mc="http://schemas.openxmlformats.org/markup-compatibility/2006">
    <mc:Choice xmlns:p14="http://schemas.microsoft.com/office/powerpoint/2010/main" Requires="p14">
      <p:transition p14:dur="0" advTm="2000"/>
    </mc:Choice>
    <mc:Fallback>
      <p:transition advTm="200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3"/>
          <p:cNvSpPr/>
          <p:nvPr/>
        </p:nvSpPr>
        <p:spPr>
          <a:xfrm>
            <a:off x="737211" y="1279157"/>
            <a:ext cx="2881888" cy="563608"/>
          </a:xfrm>
          <a:prstGeom prst="roundRect">
            <a:avLst/>
          </a:prstGeom>
          <a:solidFill>
            <a:srgbClr val="6DD2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latin typeface="+mj-ea"/>
                <a:ea typeface="+mj-ea"/>
              </a:rPr>
              <a:t>（二）作用</a:t>
            </a:r>
            <a:endParaRPr lang="zh-CN" altLang="en-US" sz="2400" b="1" dirty="0">
              <a:latin typeface="+mj-ea"/>
              <a:ea typeface="+mj-ea"/>
            </a:endParaRPr>
          </a:p>
        </p:txBody>
      </p:sp>
      <p:sp>
        <p:nvSpPr>
          <p:cNvPr id="5" name="矩形 4"/>
          <p:cNvSpPr/>
          <p:nvPr/>
        </p:nvSpPr>
        <p:spPr>
          <a:xfrm>
            <a:off x="5973354" y="3153864"/>
            <a:ext cx="5259328" cy="1556003"/>
          </a:xfrm>
          <a:prstGeom prst="rect">
            <a:avLst/>
          </a:prstGeom>
        </p:spPr>
        <p:txBody>
          <a:bodyPr wrap="square">
            <a:spAutoFit/>
          </a:bodyPr>
          <a:lstStyle/>
          <a:p>
            <a:pPr>
              <a:lnSpc>
                <a:spcPct val="150000"/>
              </a:lnSpc>
            </a:pPr>
            <a:r>
              <a:rPr lang="zh-CN" altLang="en-US" sz="2200" dirty="0">
                <a:latin typeface="+mj-ea"/>
                <a:ea typeface="+mj-ea"/>
              </a:rPr>
              <a:t>       通过轻松的游戏或互动任务，让人们快速熟悉彼此，降低防御心理，增进了解，从而建立起基本的信任和亲近感。</a:t>
            </a:r>
            <a:endParaRPr lang="zh-CN" altLang="en-US" sz="2200" dirty="0">
              <a:latin typeface="+mj-ea"/>
              <a:ea typeface="+mj-ea"/>
            </a:endParaRPr>
          </a:p>
        </p:txBody>
      </p:sp>
      <p:sp>
        <p:nvSpPr>
          <p:cNvPr id="11" name="矩形: 圆角 10"/>
          <p:cNvSpPr/>
          <p:nvPr/>
        </p:nvSpPr>
        <p:spPr>
          <a:xfrm>
            <a:off x="3844567" y="1279157"/>
            <a:ext cx="2881888" cy="563608"/>
          </a:xfrm>
          <a:prstGeom prst="roundRect">
            <a:avLst/>
          </a:prstGeom>
          <a:solidFill>
            <a:srgbClr val="BB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solidFill>
                  <a:srgbClr val="3CB0FC"/>
                </a:solidFill>
                <a:latin typeface="+mj-ea"/>
                <a:ea typeface="+mj-ea"/>
              </a:rPr>
              <a:t>建立信任与亲近感</a:t>
            </a:r>
            <a:endParaRPr lang="zh-CN" altLang="en-US" sz="2400" b="1" dirty="0">
              <a:solidFill>
                <a:srgbClr val="3CB0FC"/>
              </a:solidFill>
              <a:latin typeface="+mj-ea"/>
              <a:ea typeface="+mj-ea"/>
            </a:endParaRPr>
          </a:p>
        </p:txBody>
      </p:sp>
      <p:pic>
        <p:nvPicPr>
          <p:cNvPr id="13" name="图片 12"/>
          <p:cNvPicPr>
            <a:picLocks noChangeAspect="1"/>
          </p:cNvPicPr>
          <p:nvPr/>
        </p:nvPicPr>
        <p:blipFill>
          <a:blip r:embed="rId1"/>
          <a:stretch>
            <a:fillRect/>
          </a:stretch>
        </p:blipFill>
        <p:spPr>
          <a:xfrm>
            <a:off x="737211" y="2370488"/>
            <a:ext cx="4994022" cy="3600000"/>
          </a:xfrm>
          <a:prstGeom prst="rect">
            <a:avLst/>
          </a:prstGeom>
        </p:spPr>
      </p:pic>
      <p:sp>
        <p:nvSpPr>
          <p:cNvPr id="14" name="矩形 13"/>
          <p:cNvSpPr/>
          <p:nvPr/>
        </p:nvSpPr>
        <p:spPr>
          <a:xfrm>
            <a:off x="346710" y="322217"/>
            <a:ext cx="2129790" cy="56360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zh-CN" altLang="en-US" sz="2400" dirty="0">
                <a:latin typeface="字魂联盟综艺体" panose="00000500000000000000" pitchFamily="2" charset="-122"/>
                <a:ea typeface="字魂联盟综艺体" panose="00000500000000000000" pitchFamily="2" charset="-122"/>
              </a:rPr>
              <a:t>任务一</a:t>
            </a:r>
            <a:endParaRPr lang="zh-CN" altLang="en-US" sz="2400" dirty="0">
              <a:latin typeface="字魂联盟综艺体" panose="00000500000000000000" pitchFamily="2" charset="-122"/>
              <a:ea typeface="字魂联盟综艺体" panose="00000500000000000000" pitchFamily="2" charset="-122"/>
            </a:endParaRPr>
          </a:p>
        </p:txBody>
      </p:sp>
      <p:sp>
        <p:nvSpPr>
          <p:cNvPr id="15" name="矩形 14"/>
          <p:cNvSpPr/>
          <p:nvPr/>
        </p:nvSpPr>
        <p:spPr>
          <a:xfrm>
            <a:off x="2476500" y="322217"/>
            <a:ext cx="9368790" cy="563608"/>
          </a:xfrm>
          <a:prstGeom prst="rect">
            <a:avLst/>
          </a:prstGeom>
          <a:solidFill>
            <a:srgbClr val="3CB0F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zh-CN" altLang="en-US" sz="2400" b="1" dirty="0">
                <a:latin typeface="字魂联盟综艺体" panose="00000500000000000000" pitchFamily="2" charset="-122"/>
                <a:ea typeface="字魂联盟综艺体" panose="00000500000000000000" pitchFamily="2" charset="-122"/>
              </a:rPr>
              <a:t>破冰游戏</a:t>
            </a:r>
            <a:r>
              <a:rPr lang="en-US" altLang="zh-CN" sz="2400" b="1" dirty="0">
                <a:latin typeface="字魂联盟综艺体" panose="00000500000000000000" pitchFamily="2" charset="-122"/>
                <a:ea typeface="字魂联盟综艺体" panose="00000500000000000000" pitchFamily="2" charset="-122"/>
              </a:rPr>
              <a:t>——</a:t>
            </a:r>
            <a:r>
              <a:rPr lang="zh-CN" altLang="en-US" sz="2400" b="1" dirty="0">
                <a:latin typeface="字魂联盟综艺体" panose="00000500000000000000" pitchFamily="2" charset="-122"/>
                <a:ea typeface="字魂联盟综艺体" panose="00000500000000000000" pitchFamily="2" charset="-122"/>
              </a:rPr>
              <a:t>独一无二的我</a:t>
            </a:r>
            <a:endParaRPr lang="zh-CN" altLang="en-US" sz="2400" b="1" spc="75" dirty="0">
              <a:solidFill>
                <a:schemeClr val="tx1">
                  <a:lumMod val="85000"/>
                  <a:lumOff val="15000"/>
                </a:schemeClr>
              </a:solidFill>
              <a:latin typeface="字魂联盟综艺体" panose="00000500000000000000" pitchFamily="2" charset="-122"/>
              <a:ea typeface="字魂联盟综艺体" panose="00000500000000000000" pitchFamily="2" charset="-122"/>
              <a:cs typeface="+mn-ea"/>
              <a:sym typeface="+mn-lt"/>
            </a:endParaRPr>
          </a:p>
        </p:txBody>
      </p:sp>
      <p:sp>
        <p:nvSpPr>
          <p:cNvPr id="16" name="图形"/>
          <p:cNvSpPr/>
          <p:nvPr/>
        </p:nvSpPr>
        <p:spPr>
          <a:xfrm>
            <a:off x="557212" y="514021"/>
            <a:ext cx="180000" cy="18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Normal" panose="020B0400000000000000" charset="-122"/>
            </a:endParaRPr>
          </a:p>
        </p:txBody>
      </p:sp>
      <p:sp>
        <p:nvSpPr>
          <p:cNvPr id="17" name="图形"/>
          <p:cNvSpPr/>
          <p:nvPr/>
        </p:nvSpPr>
        <p:spPr>
          <a:xfrm>
            <a:off x="2123145" y="514021"/>
            <a:ext cx="180000" cy="18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Normal" panose="020B0400000000000000" charset="-122"/>
            </a:endParaRPr>
          </a:p>
        </p:txBody>
      </p:sp>
    </p:spTree>
    <p:custDataLst>
      <p:tags r:id="rId2"/>
    </p:custDataLst>
  </p:cSld>
  <p:clrMapOvr>
    <a:masterClrMapping/>
  </p:clrMapOvr>
  <mc:AlternateContent xmlns:mc="http://schemas.openxmlformats.org/markup-compatibility/2006">
    <mc:Choice xmlns:p14="http://schemas.microsoft.com/office/powerpoint/2010/main" Requires="p14">
      <p:transition p14:dur="0" advTm="2000"/>
    </mc:Choice>
    <mc:Fallback>
      <p:transition advTm="200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3"/>
          <p:cNvSpPr/>
          <p:nvPr/>
        </p:nvSpPr>
        <p:spPr>
          <a:xfrm>
            <a:off x="737211" y="1279157"/>
            <a:ext cx="2804886" cy="563608"/>
          </a:xfrm>
          <a:prstGeom prst="roundRect">
            <a:avLst/>
          </a:prstGeom>
          <a:solidFill>
            <a:srgbClr val="BB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solidFill>
                  <a:srgbClr val="3CB0FC"/>
                </a:solidFill>
                <a:latin typeface="+mj-ea"/>
                <a:ea typeface="+mj-ea"/>
              </a:rPr>
              <a:t>激活情绪共鸣</a:t>
            </a:r>
            <a:endParaRPr lang="zh-CN" altLang="en-US" sz="2400" b="1" dirty="0">
              <a:solidFill>
                <a:srgbClr val="3CB0FC"/>
              </a:solidFill>
              <a:latin typeface="+mj-ea"/>
              <a:ea typeface="+mj-ea"/>
            </a:endParaRPr>
          </a:p>
        </p:txBody>
      </p:sp>
      <p:sp>
        <p:nvSpPr>
          <p:cNvPr id="9" name="矩形 8"/>
          <p:cNvSpPr/>
          <p:nvPr/>
        </p:nvSpPr>
        <p:spPr>
          <a:xfrm>
            <a:off x="346710" y="322217"/>
            <a:ext cx="2129790" cy="56360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zh-CN" altLang="en-US" sz="2400" dirty="0">
                <a:latin typeface="字魂联盟综艺体" panose="00000500000000000000" pitchFamily="2" charset="-122"/>
                <a:ea typeface="字魂联盟综艺体" panose="00000500000000000000" pitchFamily="2" charset="-122"/>
              </a:rPr>
              <a:t>任务一</a:t>
            </a:r>
            <a:endParaRPr lang="zh-CN" altLang="en-US" sz="2400" dirty="0">
              <a:latin typeface="字魂联盟综艺体" panose="00000500000000000000" pitchFamily="2" charset="-122"/>
              <a:ea typeface="字魂联盟综艺体" panose="00000500000000000000" pitchFamily="2" charset="-122"/>
            </a:endParaRPr>
          </a:p>
        </p:txBody>
      </p:sp>
      <p:sp>
        <p:nvSpPr>
          <p:cNvPr id="11" name="矩形 10"/>
          <p:cNvSpPr/>
          <p:nvPr/>
        </p:nvSpPr>
        <p:spPr>
          <a:xfrm>
            <a:off x="2476500" y="322217"/>
            <a:ext cx="9368790" cy="563608"/>
          </a:xfrm>
          <a:prstGeom prst="rect">
            <a:avLst/>
          </a:prstGeom>
          <a:solidFill>
            <a:srgbClr val="3CB0F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zh-CN" altLang="en-US" sz="2400" b="1" dirty="0">
                <a:latin typeface="字魂联盟综艺体" panose="00000500000000000000" pitchFamily="2" charset="-122"/>
                <a:ea typeface="字魂联盟综艺体" panose="00000500000000000000" pitchFamily="2" charset="-122"/>
              </a:rPr>
              <a:t>破冰游戏</a:t>
            </a:r>
            <a:r>
              <a:rPr lang="en-US" altLang="zh-CN" sz="2400" b="1" dirty="0">
                <a:latin typeface="字魂联盟综艺体" panose="00000500000000000000" pitchFamily="2" charset="-122"/>
                <a:ea typeface="字魂联盟综艺体" panose="00000500000000000000" pitchFamily="2" charset="-122"/>
              </a:rPr>
              <a:t>——</a:t>
            </a:r>
            <a:r>
              <a:rPr lang="zh-CN" altLang="en-US" sz="2400" b="1" dirty="0">
                <a:latin typeface="字魂联盟综艺体" panose="00000500000000000000" pitchFamily="2" charset="-122"/>
                <a:ea typeface="字魂联盟综艺体" panose="00000500000000000000" pitchFamily="2" charset="-122"/>
              </a:rPr>
              <a:t>独一无二的我</a:t>
            </a:r>
            <a:endParaRPr lang="zh-CN" altLang="en-US" sz="2400" b="1" spc="75" dirty="0">
              <a:solidFill>
                <a:schemeClr val="tx1">
                  <a:lumMod val="85000"/>
                  <a:lumOff val="15000"/>
                </a:schemeClr>
              </a:solidFill>
              <a:latin typeface="字魂联盟综艺体" panose="00000500000000000000" pitchFamily="2" charset="-122"/>
              <a:ea typeface="字魂联盟综艺体" panose="00000500000000000000" pitchFamily="2" charset="-122"/>
              <a:cs typeface="+mn-ea"/>
              <a:sym typeface="+mn-lt"/>
            </a:endParaRPr>
          </a:p>
        </p:txBody>
      </p:sp>
      <p:sp>
        <p:nvSpPr>
          <p:cNvPr id="12" name="图形"/>
          <p:cNvSpPr/>
          <p:nvPr/>
        </p:nvSpPr>
        <p:spPr>
          <a:xfrm>
            <a:off x="557212" y="514021"/>
            <a:ext cx="180000" cy="18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Normal" panose="020B0400000000000000" charset="-122"/>
            </a:endParaRPr>
          </a:p>
        </p:txBody>
      </p:sp>
      <p:sp>
        <p:nvSpPr>
          <p:cNvPr id="13" name="图形"/>
          <p:cNvSpPr/>
          <p:nvPr/>
        </p:nvSpPr>
        <p:spPr>
          <a:xfrm>
            <a:off x="2123145" y="514021"/>
            <a:ext cx="180000" cy="18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Normal" panose="020B0400000000000000" charset="-122"/>
            </a:endParaRPr>
          </a:p>
        </p:txBody>
      </p:sp>
      <p:sp>
        <p:nvSpPr>
          <p:cNvPr id="14" name="矩形 13"/>
          <p:cNvSpPr/>
          <p:nvPr/>
        </p:nvSpPr>
        <p:spPr>
          <a:xfrm>
            <a:off x="5973354" y="3153864"/>
            <a:ext cx="5259328" cy="2063835"/>
          </a:xfrm>
          <a:prstGeom prst="rect">
            <a:avLst/>
          </a:prstGeom>
        </p:spPr>
        <p:txBody>
          <a:bodyPr wrap="square">
            <a:spAutoFit/>
          </a:bodyPr>
          <a:lstStyle/>
          <a:p>
            <a:pPr>
              <a:lnSpc>
                <a:spcPct val="150000"/>
              </a:lnSpc>
            </a:pPr>
            <a:r>
              <a:rPr lang="zh-CN" altLang="en-US" sz="2200" dirty="0">
                <a:latin typeface="+mj-ea"/>
                <a:ea typeface="+mj-ea"/>
              </a:rPr>
              <a:t>       通过共同参与和体验，人们可以共享情绪和感受，激发共情，这是破冰游戏能够迅速拉近人与人之间距离的重要心理机制。</a:t>
            </a:r>
            <a:endParaRPr lang="zh-CN" altLang="en-US" sz="2200" dirty="0">
              <a:latin typeface="+mj-ea"/>
              <a:ea typeface="+mj-ea"/>
            </a:endParaRPr>
          </a:p>
        </p:txBody>
      </p:sp>
      <p:pic>
        <p:nvPicPr>
          <p:cNvPr id="15" name="图片 14"/>
          <p:cNvPicPr>
            <a:picLocks noChangeAspect="1"/>
          </p:cNvPicPr>
          <p:nvPr/>
        </p:nvPicPr>
        <p:blipFill>
          <a:blip r:embed="rId1"/>
          <a:stretch>
            <a:fillRect/>
          </a:stretch>
        </p:blipFill>
        <p:spPr>
          <a:xfrm>
            <a:off x="737211" y="2370488"/>
            <a:ext cx="4994022" cy="3600000"/>
          </a:xfrm>
          <a:prstGeom prst="rect">
            <a:avLst/>
          </a:prstGeom>
        </p:spPr>
      </p:pic>
    </p:spTree>
    <p:custDataLst>
      <p:tags r:id="rId2"/>
    </p:custDataLst>
  </p:cSld>
  <p:clrMapOvr>
    <a:masterClrMapping/>
  </p:clrMapOvr>
  <mc:AlternateContent xmlns:mc="http://schemas.openxmlformats.org/markup-compatibility/2006">
    <mc:Choice xmlns:p14="http://schemas.microsoft.com/office/powerpoint/2010/main" Requires="p14">
      <p:transition p14:dur="0" advTm="2000"/>
    </mc:Choice>
    <mc:Fallback>
      <p:transition advTm="200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3"/>
          <p:cNvSpPr/>
          <p:nvPr/>
        </p:nvSpPr>
        <p:spPr>
          <a:xfrm>
            <a:off x="737211" y="1279157"/>
            <a:ext cx="2804886" cy="563608"/>
          </a:xfrm>
          <a:prstGeom prst="roundRect">
            <a:avLst/>
          </a:prstGeom>
          <a:solidFill>
            <a:srgbClr val="BB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solidFill>
                  <a:srgbClr val="3CB0FC"/>
                </a:solidFill>
                <a:latin typeface="+mj-ea"/>
                <a:ea typeface="+mj-ea"/>
              </a:rPr>
              <a:t>促进沟通交流</a:t>
            </a:r>
            <a:endParaRPr lang="zh-CN" altLang="en-US" sz="2400" b="1" dirty="0">
              <a:solidFill>
                <a:srgbClr val="3CB0FC"/>
              </a:solidFill>
              <a:latin typeface="+mj-ea"/>
              <a:ea typeface="+mj-ea"/>
            </a:endParaRPr>
          </a:p>
        </p:txBody>
      </p:sp>
      <p:sp>
        <p:nvSpPr>
          <p:cNvPr id="9" name="矩形 8"/>
          <p:cNvSpPr/>
          <p:nvPr/>
        </p:nvSpPr>
        <p:spPr>
          <a:xfrm>
            <a:off x="346710" y="322217"/>
            <a:ext cx="2129790" cy="56360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zh-CN" altLang="en-US" sz="2400" dirty="0">
                <a:latin typeface="字魂联盟综艺体" panose="00000500000000000000" pitchFamily="2" charset="-122"/>
                <a:ea typeface="字魂联盟综艺体" panose="00000500000000000000" pitchFamily="2" charset="-122"/>
              </a:rPr>
              <a:t>任务一</a:t>
            </a:r>
            <a:endParaRPr lang="zh-CN" altLang="en-US" sz="2400" dirty="0">
              <a:latin typeface="字魂联盟综艺体" panose="00000500000000000000" pitchFamily="2" charset="-122"/>
              <a:ea typeface="字魂联盟综艺体" panose="00000500000000000000" pitchFamily="2" charset="-122"/>
            </a:endParaRPr>
          </a:p>
        </p:txBody>
      </p:sp>
      <p:sp>
        <p:nvSpPr>
          <p:cNvPr id="11" name="矩形 10"/>
          <p:cNvSpPr/>
          <p:nvPr/>
        </p:nvSpPr>
        <p:spPr>
          <a:xfrm>
            <a:off x="2476500" y="322217"/>
            <a:ext cx="9368790" cy="563608"/>
          </a:xfrm>
          <a:prstGeom prst="rect">
            <a:avLst/>
          </a:prstGeom>
          <a:solidFill>
            <a:srgbClr val="3CB0F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zh-CN" altLang="en-US" sz="2400" b="1" dirty="0">
                <a:latin typeface="字魂联盟综艺体" panose="00000500000000000000" pitchFamily="2" charset="-122"/>
                <a:ea typeface="字魂联盟综艺体" panose="00000500000000000000" pitchFamily="2" charset="-122"/>
              </a:rPr>
              <a:t>破冰游戏</a:t>
            </a:r>
            <a:r>
              <a:rPr lang="en-US" altLang="zh-CN" sz="2400" b="1" dirty="0">
                <a:latin typeface="字魂联盟综艺体" panose="00000500000000000000" pitchFamily="2" charset="-122"/>
                <a:ea typeface="字魂联盟综艺体" panose="00000500000000000000" pitchFamily="2" charset="-122"/>
              </a:rPr>
              <a:t>——</a:t>
            </a:r>
            <a:r>
              <a:rPr lang="zh-CN" altLang="en-US" sz="2400" b="1" dirty="0">
                <a:latin typeface="字魂联盟综艺体" panose="00000500000000000000" pitchFamily="2" charset="-122"/>
                <a:ea typeface="字魂联盟综艺体" panose="00000500000000000000" pitchFamily="2" charset="-122"/>
              </a:rPr>
              <a:t>独一无二的我</a:t>
            </a:r>
            <a:endParaRPr lang="zh-CN" altLang="en-US" sz="2400" b="1" spc="75" dirty="0">
              <a:solidFill>
                <a:schemeClr val="tx1">
                  <a:lumMod val="85000"/>
                  <a:lumOff val="15000"/>
                </a:schemeClr>
              </a:solidFill>
              <a:latin typeface="字魂联盟综艺体" panose="00000500000000000000" pitchFamily="2" charset="-122"/>
              <a:ea typeface="字魂联盟综艺体" panose="00000500000000000000" pitchFamily="2" charset="-122"/>
              <a:cs typeface="+mn-ea"/>
              <a:sym typeface="+mn-lt"/>
            </a:endParaRPr>
          </a:p>
        </p:txBody>
      </p:sp>
      <p:sp>
        <p:nvSpPr>
          <p:cNvPr id="12" name="图形"/>
          <p:cNvSpPr/>
          <p:nvPr/>
        </p:nvSpPr>
        <p:spPr>
          <a:xfrm>
            <a:off x="557212" y="514021"/>
            <a:ext cx="180000" cy="18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Normal" panose="020B0400000000000000" charset="-122"/>
            </a:endParaRPr>
          </a:p>
        </p:txBody>
      </p:sp>
      <p:sp>
        <p:nvSpPr>
          <p:cNvPr id="13" name="图形"/>
          <p:cNvSpPr/>
          <p:nvPr/>
        </p:nvSpPr>
        <p:spPr>
          <a:xfrm>
            <a:off x="2123145" y="514021"/>
            <a:ext cx="180000" cy="18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Normal" panose="020B0400000000000000" charset="-122"/>
            </a:endParaRPr>
          </a:p>
        </p:txBody>
      </p:sp>
      <p:sp>
        <p:nvSpPr>
          <p:cNvPr id="14" name="矩形 13"/>
          <p:cNvSpPr/>
          <p:nvPr/>
        </p:nvSpPr>
        <p:spPr>
          <a:xfrm>
            <a:off x="5973354" y="3153864"/>
            <a:ext cx="5259328" cy="1556003"/>
          </a:xfrm>
          <a:prstGeom prst="rect">
            <a:avLst/>
          </a:prstGeom>
        </p:spPr>
        <p:txBody>
          <a:bodyPr wrap="square">
            <a:spAutoFit/>
          </a:bodyPr>
          <a:lstStyle/>
          <a:p>
            <a:pPr>
              <a:lnSpc>
                <a:spcPct val="150000"/>
              </a:lnSpc>
            </a:pPr>
            <a:r>
              <a:rPr lang="zh-CN" altLang="en-US" sz="2200" dirty="0">
                <a:latin typeface="+mj-ea"/>
                <a:ea typeface="+mj-ea"/>
              </a:rPr>
              <a:t>       破冰游戏鼓励开放性对话和信息分享，有助于消除个体间的隔阂，提高沟通效率，为后续的深度交流奠定基础。</a:t>
            </a:r>
            <a:endParaRPr lang="zh-CN" altLang="en-US" sz="2200" dirty="0">
              <a:latin typeface="+mj-ea"/>
              <a:ea typeface="+mj-ea"/>
            </a:endParaRPr>
          </a:p>
        </p:txBody>
      </p:sp>
      <p:pic>
        <p:nvPicPr>
          <p:cNvPr id="15" name="图片 14"/>
          <p:cNvPicPr>
            <a:picLocks noChangeAspect="1"/>
          </p:cNvPicPr>
          <p:nvPr/>
        </p:nvPicPr>
        <p:blipFill>
          <a:blip r:embed="rId1"/>
          <a:stretch>
            <a:fillRect/>
          </a:stretch>
        </p:blipFill>
        <p:spPr>
          <a:xfrm>
            <a:off x="737211" y="2370488"/>
            <a:ext cx="4994022" cy="3600000"/>
          </a:xfrm>
          <a:prstGeom prst="rect">
            <a:avLst/>
          </a:prstGeom>
        </p:spPr>
      </p:pic>
    </p:spTree>
    <p:custDataLst>
      <p:tags r:id="rId2"/>
    </p:custDataLst>
  </p:cSld>
  <p:clrMapOvr>
    <a:masterClrMapping/>
  </p:clrMapOvr>
  <mc:AlternateContent xmlns:mc="http://schemas.openxmlformats.org/markup-compatibility/2006">
    <mc:Choice xmlns:p14="http://schemas.microsoft.com/office/powerpoint/2010/main" Requires="p14">
      <p:transition p14:dur="0" advTm="2000"/>
    </mc:Choice>
    <mc:Fallback>
      <p:transition advTm="200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3"/>
          <p:cNvSpPr/>
          <p:nvPr/>
        </p:nvSpPr>
        <p:spPr>
          <a:xfrm>
            <a:off x="737211" y="1279157"/>
            <a:ext cx="2804886" cy="563608"/>
          </a:xfrm>
          <a:prstGeom prst="roundRect">
            <a:avLst/>
          </a:prstGeom>
          <a:solidFill>
            <a:srgbClr val="BB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solidFill>
                  <a:srgbClr val="3CB0FC"/>
                </a:solidFill>
                <a:latin typeface="+mj-ea"/>
                <a:ea typeface="+mj-ea"/>
              </a:rPr>
              <a:t>强化团队凝聚力</a:t>
            </a:r>
            <a:endParaRPr lang="zh-CN" altLang="en-US" sz="2400" b="1" dirty="0">
              <a:solidFill>
                <a:srgbClr val="3CB0FC"/>
              </a:solidFill>
              <a:latin typeface="+mj-ea"/>
              <a:ea typeface="+mj-ea"/>
            </a:endParaRPr>
          </a:p>
        </p:txBody>
      </p:sp>
      <p:sp>
        <p:nvSpPr>
          <p:cNvPr id="9" name="矩形 8"/>
          <p:cNvSpPr/>
          <p:nvPr/>
        </p:nvSpPr>
        <p:spPr>
          <a:xfrm>
            <a:off x="346710" y="322217"/>
            <a:ext cx="2129790" cy="56360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zh-CN" altLang="en-US" sz="2400" dirty="0">
                <a:latin typeface="字魂联盟综艺体" panose="00000500000000000000" pitchFamily="2" charset="-122"/>
                <a:ea typeface="字魂联盟综艺体" panose="00000500000000000000" pitchFamily="2" charset="-122"/>
              </a:rPr>
              <a:t>任务一</a:t>
            </a:r>
            <a:endParaRPr lang="zh-CN" altLang="en-US" sz="2400" dirty="0">
              <a:latin typeface="字魂联盟综艺体" panose="00000500000000000000" pitchFamily="2" charset="-122"/>
              <a:ea typeface="字魂联盟综艺体" panose="00000500000000000000" pitchFamily="2" charset="-122"/>
            </a:endParaRPr>
          </a:p>
        </p:txBody>
      </p:sp>
      <p:sp>
        <p:nvSpPr>
          <p:cNvPr id="11" name="矩形 10"/>
          <p:cNvSpPr/>
          <p:nvPr/>
        </p:nvSpPr>
        <p:spPr>
          <a:xfrm>
            <a:off x="2476500" y="322217"/>
            <a:ext cx="9368790" cy="563608"/>
          </a:xfrm>
          <a:prstGeom prst="rect">
            <a:avLst/>
          </a:prstGeom>
          <a:solidFill>
            <a:srgbClr val="3CB0F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zh-CN" altLang="en-US" sz="2400" b="1" dirty="0">
                <a:latin typeface="字魂联盟综艺体" panose="00000500000000000000" pitchFamily="2" charset="-122"/>
                <a:ea typeface="字魂联盟综艺体" panose="00000500000000000000" pitchFamily="2" charset="-122"/>
              </a:rPr>
              <a:t>破冰游戏</a:t>
            </a:r>
            <a:r>
              <a:rPr lang="en-US" altLang="zh-CN" sz="2400" b="1" dirty="0">
                <a:latin typeface="字魂联盟综艺体" panose="00000500000000000000" pitchFamily="2" charset="-122"/>
                <a:ea typeface="字魂联盟综艺体" panose="00000500000000000000" pitchFamily="2" charset="-122"/>
              </a:rPr>
              <a:t>——</a:t>
            </a:r>
            <a:r>
              <a:rPr lang="zh-CN" altLang="en-US" sz="2400" b="1" dirty="0">
                <a:latin typeface="字魂联盟综艺体" panose="00000500000000000000" pitchFamily="2" charset="-122"/>
                <a:ea typeface="字魂联盟综艺体" panose="00000500000000000000" pitchFamily="2" charset="-122"/>
              </a:rPr>
              <a:t>独一无二的我</a:t>
            </a:r>
            <a:endParaRPr lang="zh-CN" altLang="en-US" sz="2400" b="1" spc="75" dirty="0">
              <a:solidFill>
                <a:schemeClr val="tx1">
                  <a:lumMod val="85000"/>
                  <a:lumOff val="15000"/>
                </a:schemeClr>
              </a:solidFill>
              <a:latin typeface="字魂联盟综艺体" panose="00000500000000000000" pitchFamily="2" charset="-122"/>
              <a:ea typeface="字魂联盟综艺体" panose="00000500000000000000" pitchFamily="2" charset="-122"/>
              <a:cs typeface="+mn-ea"/>
              <a:sym typeface="+mn-lt"/>
            </a:endParaRPr>
          </a:p>
        </p:txBody>
      </p:sp>
      <p:sp>
        <p:nvSpPr>
          <p:cNvPr id="12" name="图形"/>
          <p:cNvSpPr/>
          <p:nvPr/>
        </p:nvSpPr>
        <p:spPr>
          <a:xfrm>
            <a:off x="557212" y="514021"/>
            <a:ext cx="180000" cy="18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Normal" panose="020B0400000000000000" charset="-122"/>
            </a:endParaRPr>
          </a:p>
        </p:txBody>
      </p:sp>
      <p:sp>
        <p:nvSpPr>
          <p:cNvPr id="13" name="图形"/>
          <p:cNvSpPr/>
          <p:nvPr/>
        </p:nvSpPr>
        <p:spPr>
          <a:xfrm>
            <a:off x="2123145" y="514021"/>
            <a:ext cx="180000" cy="18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Normal" panose="020B0400000000000000" charset="-122"/>
            </a:endParaRPr>
          </a:p>
        </p:txBody>
      </p:sp>
      <p:sp>
        <p:nvSpPr>
          <p:cNvPr id="14" name="矩形 13"/>
          <p:cNvSpPr/>
          <p:nvPr/>
        </p:nvSpPr>
        <p:spPr>
          <a:xfrm>
            <a:off x="5973354" y="3153864"/>
            <a:ext cx="5259328" cy="1556003"/>
          </a:xfrm>
          <a:prstGeom prst="rect">
            <a:avLst/>
          </a:prstGeom>
        </p:spPr>
        <p:txBody>
          <a:bodyPr wrap="square">
            <a:spAutoFit/>
          </a:bodyPr>
          <a:lstStyle/>
          <a:p>
            <a:pPr>
              <a:lnSpc>
                <a:spcPct val="150000"/>
              </a:lnSpc>
            </a:pPr>
            <a:r>
              <a:rPr lang="zh-CN" altLang="en-US" sz="2200" dirty="0">
                <a:latin typeface="+mj-ea"/>
                <a:ea typeface="+mj-ea"/>
              </a:rPr>
              <a:t>       在团队情境下，破冰游戏能明确角色定位，增强成员间相互依赖性和合作意识，有利于形成团队精神和协作氛围。</a:t>
            </a:r>
            <a:endParaRPr lang="zh-CN" altLang="en-US" sz="2200" dirty="0">
              <a:latin typeface="+mj-ea"/>
              <a:ea typeface="+mj-ea"/>
            </a:endParaRPr>
          </a:p>
        </p:txBody>
      </p:sp>
      <p:pic>
        <p:nvPicPr>
          <p:cNvPr id="15" name="图片 14"/>
          <p:cNvPicPr>
            <a:picLocks noChangeAspect="1"/>
          </p:cNvPicPr>
          <p:nvPr/>
        </p:nvPicPr>
        <p:blipFill>
          <a:blip r:embed="rId1"/>
          <a:stretch>
            <a:fillRect/>
          </a:stretch>
        </p:blipFill>
        <p:spPr>
          <a:xfrm>
            <a:off x="737211" y="2370488"/>
            <a:ext cx="4994022" cy="3600000"/>
          </a:xfrm>
          <a:prstGeom prst="rect">
            <a:avLst/>
          </a:prstGeom>
        </p:spPr>
      </p:pic>
    </p:spTree>
    <p:custDataLst>
      <p:tags r:id="rId2"/>
    </p:custDataLst>
  </p:cSld>
  <p:clrMapOvr>
    <a:masterClrMapping/>
  </p:clrMapOvr>
  <mc:AlternateContent xmlns:mc="http://schemas.openxmlformats.org/markup-compatibility/2006">
    <mc:Choice xmlns:p14="http://schemas.microsoft.com/office/powerpoint/2010/main" Requires="p14">
      <p:transition p14:dur="0" advTm="2000"/>
    </mc:Choice>
    <mc:Fallback>
      <p:transition advTm="200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3"/>
          <p:cNvSpPr/>
          <p:nvPr/>
        </p:nvSpPr>
        <p:spPr>
          <a:xfrm>
            <a:off x="737211" y="1279157"/>
            <a:ext cx="2804886" cy="563608"/>
          </a:xfrm>
          <a:prstGeom prst="roundRect">
            <a:avLst/>
          </a:prstGeom>
          <a:solidFill>
            <a:srgbClr val="BB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solidFill>
                  <a:srgbClr val="3CB0FC"/>
                </a:solidFill>
                <a:latin typeface="+mj-ea"/>
                <a:ea typeface="+mj-ea"/>
              </a:rPr>
              <a:t>调适心理状态</a:t>
            </a:r>
            <a:endParaRPr lang="zh-CN" altLang="en-US" sz="2400" b="1" dirty="0">
              <a:solidFill>
                <a:srgbClr val="3CB0FC"/>
              </a:solidFill>
              <a:latin typeface="+mj-ea"/>
              <a:ea typeface="+mj-ea"/>
            </a:endParaRPr>
          </a:p>
        </p:txBody>
      </p:sp>
      <p:sp>
        <p:nvSpPr>
          <p:cNvPr id="9" name="矩形 8"/>
          <p:cNvSpPr/>
          <p:nvPr/>
        </p:nvSpPr>
        <p:spPr>
          <a:xfrm>
            <a:off x="346710" y="322217"/>
            <a:ext cx="2129790" cy="56360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zh-CN" altLang="en-US" sz="2400" dirty="0">
                <a:latin typeface="字魂联盟综艺体" panose="00000500000000000000" pitchFamily="2" charset="-122"/>
                <a:ea typeface="字魂联盟综艺体" panose="00000500000000000000" pitchFamily="2" charset="-122"/>
              </a:rPr>
              <a:t>任务一</a:t>
            </a:r>
            <a:endParaRPr lang="zh-CN" altLang="en-US" sz="2400" dirty="0">
              <a:latin typeface="字魂联盟综艺体" panose="00000500000000000000" pitchFamily="2" charset="-122"/>
              <a:ea typeface="字魂联盟综艺体" panose="00000500000000000000" pitchFamily="2" charset="-122"/>
            </a:endParaRPr>
          </a:p>
        </p:txBody>
      </p:sp>
      <p:sp>
        <p:nvSpPr>
          <p:cNvPr id="11" name="矩形 10"/>
          <p:cNvSpPr/>
          <p:nvPr/>
        </p:nvSpPr>
        <p:spPr>
          <a:xfrm>
            <a:off x="2476500" y="322217"/>
            <a:ext cx="9368790" cy="563608"/>
          </a:xfrm>
          <a:prstGeom prst="rect">
            <a:avLst/>
          </a:prstGeom>
          <a:solidFill>
            <a:srgbClr val="3CB0F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zh-CN" altLang="en-US" sz="2400" b="1" dirty="0">
                <a:latin typeface="字魂联盟综艺体" panose="00000500000000000000" pitchFamily="2" charset="-122"/>
                <a:ea typeface="字魂联盟综艺体" panose="00000500000000000000" pitchFamily="2" charset="-122"/>
              </a:rPr>
              <a:t>破冰游戏</a:t>
            </a:r>
            <a:r>
              <a:rPr lang="en-US" altLang="zh-CN" sz="2400" b="1" dirty="0">
                <a:latin typeface="字魂联盟综艺体" panose="00000500000000000000" pitchFamily="2" charset="-122"/>
                <a:ea typeface="字魂联盟综艺体" panose="00000500000000000000" pitchFamily="2" charset="-122"/>
              </a:rPr>
              <a:t>——</a:t>
            </a:r>
            <a:r>
              <a:rPr lang="zh-CN" altLang="en-US" sz="2400" b="1" dirty="0">
                <a:latin typeface="字魂联盟综艺体" panose="00000500000000000000" pitchFamily="2" charset="-122"/>
                <a:ea typeface="字魂联盟综艺体" panose="00000500000000000000" pitchFamily="2" charset="-122"/>
              </a:rPr>
              <a:t>独一无二的我</a:t>
            </a:r>
            <a:endParaRPr lang="zh-CN" altLang="en-US" sz="2400" b="1" spc="75" dirty="0">
              <a:solidFill>
                <a:schemeClr val="tx1">
                  <a:lumMod val="85000"/>
                  <a:lumOff val="15000"/>
                </a:schemeClr>
              </a:solidFill>
              <a:latin typeface="字魂联盟综艺体" panose="00000500000000000000" pitchFamily="2" charset="-122"/>
              <a:ea typeface="字魂联盟综艺体" panose="00000500000000000000" pitchFamily="2" charset="-122"/>
              <a:cs typeface="+mn-ea"/>
              <a:sym typeface="+mn-lt"/>
            </a:endParaRPr>
          </a:p>
        </p:txBody>
      </p:sp>
      <p:sp>
        <p:nvSpPr>
          <p:cNvPr id="12" name="图形"/>
          <p:cNvSpPr/>
          <p:nvPr/>
        </p:nvSpPr>
        <p:spPr>
          <a:xfrm>
            <a:off x="557212" y="514021"/>
            <a:ext cx="180000" cy="18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Normal" panose="020B0400000000000000" charset="-122"/>
            </a:endParaRPr>
          </a:p>
        </p:txBody>
      </p:sp>
      <p:sp>
        <p:nvSpPr>
          <p:cNvPr id="13" name="图形"/>
          <p:cNvSpPr/>
          <p:nvPr/>
        </p:nvSpPr>
        <p:spPr>
          <a:xfrm>
            <a:off x="2123145" y="514021"/>
            <a:ext cx="180000" cy="18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Normal" panose="020B0400000000000000" charset="-122"/>
            </a:endParaRPr>
          </a:p>
        </p:txBody>
      </p:sp>
      <p:sp>
        <p:nvSpPr>
          <p:cNvPr id="14" name="矩形 13"/>
          <p:cNvSpPr/>
          <p:nvPr/>
        </p:nvSpPr>
        <p:spPr>
          <a:xfrm>
            <a:off x="5973354" y="3153864"/>
            <a:ext cx="5259328" cy="1556003"/>
          </a:xfrm>
          <a:prstGeom prst="rect">
            <a:avLst/>
          </a:prstGeom>
        </p:spPr>
        <p:txBody>
          <a:bodyPr wrap="square">
            <a:spAutoFit/>
          </a:bodyPr>
          <a:lstStyle/>
          <a:p>
            <a:pPr>
              <a:lnSpc>
                <a:spcPct val="150000"/>
              </a:lnSpc>
            </a:pPr>
            <a:r>
              <a:rPr lang="zh-CN" altLang="en-US" sz="2200" dirty="0">
                <a:latin typeface="+mj-ea"/>
                <a:ea typeface="+mj-ea"/>
              </a:rPr>
              <a:t>       对于心理咨询等场合，破冰游戏可帮助咨询者放松心情，打开心房，使咨询过程更为顺畅，提升咨询效果。</a:t>
            </a:r>
            <a:endParaRPr lang="zh-CN" altLang="en-US" sz="2200" dirty="0">
              <a:latin typeface="+mj-ea"/>
              <a:ea typeface="+mj-ea"/>
            </a:endParaRPr>
          </a:p>
        </p:txBody>
      </p:sp>
      <p:pic>
        <p:nvPicPr>
          <p:cNvPr id="15" name="图片 14"/>
          <p:cNvPicPr>
            <a:picLocks noChangeAspect="1"/>
          </p:cNvPicPr>
          <p:nvPr/>
        </p:nvPicPr>
        <p:blipFill>
          <a:blip r:embed="rId1"/>
          <a:stretch>
            <a:fillRect/>
          </a:stretch>
        </p:blipFill>
        <p:spPr>
          <a:xfrm>
            <a:off x="737211" y="2370488"/>
            <a:ext cx="4994022" cy="3600000"/>
          </a:xfrm>
          <a:prstGeom prst="rect">
            <a:avLst/>
          </a:prstGeom>
        </p:spPr>
      </p:pic>
    </p:spTree>
    <p:custDataLst>
      <p:tags r:id="rId2"/>
    </p:custDataLst>
  </p:cSld>
  <p:clrMapOvr>
    <a:masterClrMapping/>
  </p:clrMapOvr>
  <mc:AlternateContent xmlns:mc="http://schemas.openxmlformats.org/markup-compatibility/2006">
    <mc:Choice xmlns:p14="http://schemas.microsoft.com/office/powerpoint/2010/main" Requires="p14">
      <p:transition p14:dur="0" advTm="2000"/>
    </mc:Choice>
    <mc:Fallback>
      <p:transition advTm="2000"/>
    </mc:Fallback>
  </mc:AlternateContent>
</p:sld>
</file>

<file path=ppt/tags/tag1.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0.xml><?xml version="1.0" encoding="utf-8"?>
<p:tagLst xmlns:p="http://schemas.openxmlformats.org/presentationml/2006/main">
  <p:tag name="KSO_WM_BEAUTIFY_FLAG" val="#wm#"/>
  <p:tag name="KSO_WM_TEMPLATE_CATEGORY" val="custom"/>
  <p:tag name="KSO_WM_TEMPLATE_INDEX" val="20205081"/>
</p:tagLst>
</file>

<file path=ppt/tags/tag11.xml><?xml version="1.0" encoding="utf-8"?>
<p:tagLst xmlns:p="http://schemas.openxmlformats.org/presentationml/2006/main">
  <p:tag name="KSO_WM_BEAUTIFY_FLAG" val="#wm#"/>
  <p:tag name="KSO_WM_TEMPLATE_CATEGORY" val="custom"/>
  <p:tag name="KSO_WM_TEMPLATE_INDEX" val="20205081"/>
</p:tagLst>
</file>

<file path=ppt/tags/tag12.xml><?xml version="1.0" encoding="utf-8"?>
<p:tagLst xmlns:p="http://schemas.openxmlformats.org/presentationml/2006/main">
  <p:tag name="KSO_WM_BEAUTIFY_FLAG" val="#wm#"/>
  <p:tag name="KSO_WM_TEMPLATE_CATEGORY" val="custom"/>
  <p:tag name="KSO_WM_TEMPLATE_INDEX" val="20205081"/>
</p:tagLst>
</file>

<file path=ppt/tags/tag13.xml><?xml version="1.0" encoding="utf-8"?>
<p:tagLst xmlns:p="http://schemas.openxmlformats.org/presentationml/2006/main">
  <p:tag name="KSO_WM_BEAUTIFY_FLAG" val="#wm#"/>
  <p:tag name="KSO_WM_TEMPLATE_CATEGORY" val="custom"/>
  <p:tag name="KSO_WM_TEMPLATE_INDEX" val="20205081"/>
</p:tagLst>
</file>

<file path=ppt/tags/tag14.xml><?xml version="1.0" encoding="utf-8"?>
<p:tagLst xmlns:p="http://schemas.openxmlformats.org/presentationml/2006/main">
  <p:tag name="KSO_WM_BEAUTIFY_FLAG" val="#wm#"/>
  <p:tag name="KSO_WM_TEMPLATE_CATEGORY" val="custom"/>
  <p:tag name="KSO_WM_TEMPLATE_INDEX" val="20205081"/>
</p:tagLst>
</file>

<file path=ppt/tags/tag15.xml><?xml version="1.0" encoding="utf-8"?>
<p:tagLst xmlns:p="http://schemas.openxmlformats.org/presentationml/2006/main">
  <p:tag name="KSO_WM_BEAUTIFY_FLAG" val="#wm#"/>
  <p:tag name="KSO_WM_TEMPLATE_CATEGORY" val="custom"/>
  <p:tag name="KSO_WM_TEMPLATE_INDEX" val="20205081"/>
</p:tagLst>
</file>

<file path=ppt/tags/tag16.xml><?xml version="1.0" encoding="utf-8"?>
<p:tagLst xmlns:p="http://schemas.openxmlformats.org/presentationml/2006/main">
  <p:tag name="KSO_WM_BEAUTIFY_FLAG" val="#wm#"/>
  <p:tag name="KSO_WM_TEMPLATE_CATEGORY" val="custom"/>
  <p:tag name="KSO_WM_TEMPLATE_INDEX" val="20205081"/>
</p:tagLst>
</file>

<file path=ppt/tags/tag17.xml><?xml version="1.0" encoding="utf-8"?>
<p:tagLst xmlns:p="http://schemas.openxmlformats.org/presentationml/2006/main">
  <p:tag name="KSO_WM_BEAUTIFY_FLAG" val="#wm#"/>
  <p:tag name="KSO_WM_TEMPLATE_CATEGORY" val="custom"/>
  <p:tag name="KSO_WM_TEMPLATE_INDEX" val="20205081"/>
</p:tagLst>
</file>

<file path=ppt/tags/tag18.xml><?xml version="1.0" encoding="utf-8"?>
<p:tagLst xmlns:p="http://schemas.openxmlformats.org/presentationml/2006/main">
  <p:tag name="KSO_WM_BEAUTIFY_FLAG" val="#wm#"/>
  <p:tag name="KSO_WM_TEMPLATE_CATEGORY" val="custom"/>
  <p:tag name="KSO_WM_TEMPLATE_INDEX" val="20205081"/>
</p:tagLst>
</file>

<file path=ppt/tags/tag19.xml><?xml version="1.0" encoding="utf-8"?>
<p:tagLst xmlns:p="http://schemas.openxmlformats.org/presentationml/2006/main">
  <p:tag name="KSO_WM_BEAUTIFY_FLAG" val="#wm#"/>
  <p:tag name="KSO_WM_TEMPLATE_CATEGORY" val="custom"/>
  <p:tag name="KSO_WM_TEMPLATE_INDEX" val="20205081"/>
</p:tagLst>
</file>

<file path=ppt/tags/tag2.xml><?xml version="1.0" encoding="utf-8"?>
<p:tagLst xmlns:p="http://schemas.openxmlformats.org/presentationml/2006/main">
  <p:tag name="KSO_WM_BEAUTIFY_FLAG" val="#wm#"/>
  <p:tag name="KSO_WM_TEMPLATE_CATEGORY" val="custom"/>
  <p:tag name="KSO_WM_TEMPLATE_INDEX" val="20205081"/>
</p:tagLst>
</file>

<file path=ppt/tags/tag20.xml><?xml version="1.0" encoding="utf-8"?>
<p:tagLst xmlns:p="http://schemas.openxmlformats.org/presentationml/2006/main">
  <p:tag name="KSO_WM_BEAUTIFY_FLAG" val="#wm#"/>
  <p:tag name="KSO_WM_TEMPLATE_CATEGORY" val="custom"/>
  <p:tag name="KSO_WM_TEMPLATE_INDEX" val="20205081"/>
</p:tagLst>
</file>

<file path=ppt/tags/tag21.xml><?xml version="1.0" encoding="utf-8"?>
<p:tagLst xmlns:p="http://schemas.openxmlformats.org/presentationml/2006/main">
  <p:tag name="KSO_WM_BEAUTIFY_FLAG" val="#wm#"/>
  <p:tag name="KSO_WM_TEMPLATE_CATEGORY" val="custom"/>
  <p:tag name="KSO_WM_TEMPLATE_INDEX" val="20205081"/>
</p:tagLst>
</file>

<file path=ppt/tags/tag22.xml><?xml version="1.0" encoding="utf-8"?>
<p:tagLst xmlns:p="http://schemas.openxmlformats.org/presentationml/2006/main">
  <p:tag name="KSO_WM_BEAUTIFY_FLAG" val="#wm#"/>
  <p:tag name="KSO_WM_TEMPLATE_CATEGORY" val="custom"/>
  <p:tag name="KSO_WM_TEMPLATE_INDEX" val="20205081"/>
</p:tagLst>
</file>

<file path=ppt/tags/tag23.xml><?xml version="1.0" encoding="utf-8"?>
<p:tagLst xmlns:p="http://schemas.openxmlformats.org/presentationml/2006/main">
  <p:tag name="KSO_WM_BEAUTIFY_FLAG" val="#wm#"/>
  <p:tag name="KSO_WM_TEMPLATE_CATEGORY" val="custom"/>
  <p:tag name="KSO_WM_TEMPLATE_INDEX" val="20205081"/>
</p:tagLst>
</file>

<file path=ppt/tags/tag24.xml><?xml version="1.0" encoding="utf-8"?>
<p:tagLst xmlns:p="http://schemas.openxmlformats.org/presentationml/2006/main">
  <p:tag name="KSO_WM_BEAUTIFY_FLAG" val="#wm#"/>
  <p:tag name="KSO_WM_TEMPLATE_CATEGORY" val="custom"/>
  <p:tag name="KSO_WM_TEMPLATE_INDEX" val="20205081"/>
</p:tagLst>
</file>

<file path=ppt/tags/tag25.xml><?xml version="1.0" encoding="utf-8"?>
<p:tagLst xmlns:p="http://schemas.openxmlformats.org/presentationml/2006/main">
  <p:tag name="KSO_WM_BEAUTIFY_FLAG" val="#wm#"/>
  <p:tag name="KSO_WM_TEMPLATE_CATEGORY" val="custom"/>
  <p:tag name="KSO_WM_TEMPLATE_INDEX" val="20205081"/>
</p:tagLst>
</file>

<file path=ppt/tags/tag26.xml><?xml version="1.0" encoding="utf-8"?>
<p:tagLst xmlns:p="http://schemas.openxmlformats.org/presentationml/2006/main">
  <p:tag name="KSO_WM_BEAUTIFY_FLAG" val="#wm#"/>
  <p:tag name="KSO_WM_TEMPLATE_CATEGORY" val="custom"/>
  <p:tag name="KSO_WM_TEMPLATE_INDEX" val="20205081"/>
</p:tagLst>
</file>

<file path=ppt/tags/tag27.xml><?xml version="1.0" encoding="utf-8"?>
<p:tagLst xmlns:p="http://schemas.openxmlformats.org/presentationml/2006/main">
  <p:tag name="KSO_WM_BEAUTIFY_FLAG" val="#wm#"/>
  <p:tag name="KSO_WM_TEMPLATE_CATEGORY" val="custom"/>
  <p:tag name="KSO_WM_TEMPLATE_INDEX" val="20205081"/>
</p:tagLst>
</file>

<file path=ppt/tags/tag28.xml><?xml version="1.0" encoding="utf-8"?>
<p:tagLst xmlns:p="http://schemas.openxmlformats.org/presentationml/2006/main">
  <p:tag name="KSO_WM_BEAUTIFY_FLAG" val="#wm#"/>
  <p:tag name="KSO_WM_TEMPLATE_CATEGORY" val="custom"/>
  <p:tag name="KSO_WM_TEMPLATE_INDEX" val="20205081"/>
</p:tagLst>
</file>

<file path=ppt/tags/tag29.xml><?xml version="1.0" encoding="utf-8"?>
<p:tagLst xmlns:p="http://schemas.openxmlformats.org/presentationml/2006/main">
  <p:tag name="KSO_WM_BEAUTIFY_FLAG" val="#wm#"/>
  <p:tag name="KSO_WM_TEMPLATE_CATEGORY" val="custom"/>
  <p:tag name="KSO_WM_TEMPLATE_INDEX" val="20205081"/>
</p:tagLst>
</file>

<file path=ppt/tags/tag3.xml><?xml version="1.0" encoding="utf-8"?>
<p:tagLst xmlns:p="http://schemas.openxmlformats.org/presentationml/2006/main">
  <p:tag name="KSO_WM_BEAUTIFY_FLAG" val="#wm#"/>
  <p:tag name="KSO_WM_TEMPLATE_CATEGORY" val="custom"/>
  <p:tag name="KSO_WM_TEMPLATE_INDEX" val="20205081"/>
</p:tagLst>
</file>

<file path=ppt/tags/tag30.xml><?xml version="1.0" encoding="utf-8"?>
<p:tagLst xmlns:p="http://schemas.openxmlformats.org/presentationml/2006/main">
  <p:tag name="KSO_WM_BEAUTIFY_FLAG" val="#wm#"/>
  <p:tag name="KSO_WM_TEMPLATE_CATEGORY" val="custom"/>
  <p:tag name="KSO_WM_TEMPLATE_INDEX" val="20205081"/>
</p:tagLst>
</file>

<file path=ppt/tags/tag31.xml><?xml version="1.0" encoding="utf-8"?>
<p:tagLst xmlns:p="http://schemas.openxmlformats.org/presentationml/2006/main">
  <p:tag name="KSO_WM_BEAUTIFY_FLAG" val="#wm#"/>
  <p:tag name="KSO_WM_TEMPLATE_CATEGORY" val="custom"/>
  <p:tag name="KSO_WM_TEMPLATE_INDEX" val="20205081"/>
</p:tagLst>
</file>

<file path=ppt/tags/tag32.xml><?xml version="1.0" encoding="utf-8"?>
<p:tagLst xmlns:p="http://schemas.openxmlformats.org/presentationml/2006/main">
  <p:tag name="KSO_WM_BEAUTIFY_FLAG" val="#wm#"/>
  <p:tag name="KSO_WM_TEMPLATE_CATEGORY" val="custom"/>
  <p:tag name="KSO_WM_TEMPLATE_INDEX" val="20205081"/>
</p:tagLst>
</file>

<file path=ppt/tags/tag33.xml><?xml version="1.0" encoding="utf-8"?>
<p:tagLst xmlns:p="http://schemas.openxmlformats.org/presentationml/2006/main">
  <p:tag name="KSO_WM_BEAUTIFY_FLAG" val="#wm#"/>
  <p:tag name="KSO_WM_TEMPLATE_CATEGORY" val="custom"/>
  <p:tag name="KSO_WM_TEMPLATE_INDEX" val="20205081"/>
</p:tagLst>
</file>

<file path=ppt/tags/tag34.xml><?xml version="1.0" encoding="utf-8"?>
<p:tagLst xmlns:p="http://schemas.openxmlformats.org/presentationml/2006/main">
  <p:tag name="KSO_WM_BEAUTIFY_FLAG" val="#wm#"/>
  <p:tag name="KSO_WM_TEMPLATE_CATEGORY" val="custom"/>
  <p:tag name="KSO_WM_TEMPLATE_INDEX" val="20205081"/>
</p:tagLst>
</file>

<file path=ppt/tags/tag35.xml><?xml version="1.0" encoding="utf-8"?>
<p:tagLst xmlns:p="http://schemas.openxmlformats.org/presentationml/2006/main">
  <p:tag name="KSO_WM_BEAUTIFY_FLAG" val="#wm#"/>
  <p:tag name="KSO_WM_TEMPLATE_CATEGORY" val="custom"/>
  <p:tag name="KSO_WM_TEMPLATE_INDEX" val="20205081"/>
</p:tagLst>
</file>

<file path=ppt/tags/tag36.xml><?xml version="1.0" encoding="utf-8"?>
<p:tagLst xmlns:p="http://schemas.openxmlformats.org/presentationml/2006/main">
  <p:tag name="KSO_WM_BEAUTIFY_FLAG" val="#wm#"/>
  <p:tag name="KSO_WM_TEMPLATE_CATEGORY" val="custom"/>
  <p:tag name="KSO_WM_TEMPLATE_INDEX" val="20205081"/>
</p:tagLst>
</file>

<file path=ppt/tags/tag37.xml><?xml version="1.0" encoding="utf-8"?>
<p:tagLst xmlns:p="http://schemas.openxmlformats.org/presentationml/2006/main">
  <p:tag name="KSO_WM_BEAUTIFY_FLAG" val="#wm#"/>
  <p:tag name="KSO_WM_TEMPLATE_CATEGORY" val="custom"/>
  <p:tag name="KSO_WM_TEMPLATE_INDEX" val="20205081"/>
</p:tagLst>
</file>

<file path=ppt/tags/tag38.xml><?xml version="1.0" encoding="utf-8"?>
<p:tagLst xmlns:p="http://schemas.openxmlformats.org/presentationml/2006/main">
  <p:tag name="KSO_WM_BEAUTIFY_FLAG" val="#wm#"/>
  <p:tag name="KSO_WM_TEMPLATE_CATEGORY" val="custom"/>
  <p:tag name="KSO_WM_TEMPLATE_INDEX" val="20205081"/>
</p:tagLst>
</file>

<file path=ppt/tags/tag39.xml><?xml version="1.0" encoding="utf-8"?>
<p:tagLst xmlns:p="http://schemas.openxmlformats.org/presentationml/2006/main">
  <p:tag name="KSO_WM_BEAUTIFY_FLAG" val="#wm#"/>
  <p:tag name="KSO_WM_TEMPLATE_CATEGORY" val="custom"/>
  <p:tag name="KSO_WM_TEMPLATE_INDEX" val="20205081"/>
</p:tagLst>
</file>

<file path=ppt/tags/tag4.xml><?xml version="1.0" encoding="utf-8"?>
<p:tagLst xmlns:p="http://schemas.openxmlformats.org/presentationml/2006/main">
  <p:tag name="KSO_WM_BEAUTIFY_FLAG" val="#wm#"/>
  <p:tag name="KSO_WM_TEMPLATE_CATEGORY" val="custom"/>
  <p:tag name="KSO_WM_TEMPLATE_INDEX" val="20205081"/>
</p:tagLst>
</file>

<file path=ppt/tags/tag40.xml><?xml version="1.0" encoding="utf-8"?>
<p:tagLst xmlns:p="http://schemas.openxmlformats.org/presentationml/2006/main">
  <p:tag name="KSO_WM_BEAUTIFY_FLAG" val="#wm#"/>
  <p:tag name="KSO_WM_TEMPLATE_CATEGORY" val="custom"/>
  <p:tag name="KSO_WM_TEMPLATE_INDEX" val="20205081"/>
</p:tagLst>
</file>

<file path=ppt/tags/tag41.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42.xml><?xml version="1.0" encoding="utf-8"?>
<p:tagLst xmlns:p="http://schemas.openxmlformats.org/presentationml/2006/main">
  <p:tag name="commondata" val="eyJoZGlkIjoiZDViMmYwYjBhZWE5ZmE1MmEzNzQ3ODgxY2NjNjIyNTcifQ=="/>
</p:tagLst>
</file>

<file path=ppt/tags/tag5.xml><?xml version="1.0" encoding="utf-8"?>
<p:tagLst xmlns:p="http://schemas.openxmlformats.org/presentationml/2006/main">
  <p:tag name="KSO_WM_BEAUTIFY_FLAG" val="#wm#"/>
  <p:tag name="KSO_WM_TEMPLATE_CATEGORY" val="custom"/>
  <p:tag name="KSO_WM_TEMPLATE_INDEX" val="20205081"/>
</p:tagLst>
</file>

<file path=ppt/tags/tag6.xml><?xml version="1.0" encoding="utf-8"?>
<p:tagLst xmlns:p="http://schemas.openxmlformats.org/presentationml/2006/main">
  <p:tag name="KSO_WM_BEAUTIFY_FLAG" val="#wm#"/>
  <p:tag name="KSO_WM_TEMPLATE_CATEGORY" val="custom"/>
  <p:tag name="KSO_WM_TEMPLATE_INDEX" val="20205081"/>
</p:tagLst>
</file>

<file path=ppt/tags/tag7.xml><?xml version="1.0" encoding="utf-8"?>
<p:tagLst xmlns:p="http://schemas.openxmlformats.org/presentationml/2006/main">
  <p:tag name="KSO_WM_BEAUTIFY_FLAG" val="#wm#"/>
  <p:tag name="KSO_WM_TEMPLATE_CATEGORY" val="custom"/>
  <p:tag name="KSO_WM_TEMPLATE_INDEX" val="20205081"/>
</p:tagLst>
</file>

<file path=ppt/tags/tag8.xml><?xml version="1.0" encoding="utf-8"?>
<p:tagLst xmlns:p="http://schemas.openxmlformats.org/presentationml/2006/main">
  <p:tag name="KSO_WM_BEAUTIFY_FLAG" val="#wm#"/>
  <p:tag name="KSO_WM_TEMPLATE_CATEGORY" val="custom"/>
  <p:tag name="KSO_WM_TEMPLATE_INDEX" val="20205081"/>
</p:tagLst>
</file>

<file path=ppt/tags/tag9.xml><?xml version="1.0" encoding="utf-8"?>
<p:tagLst xmlns:p="http://schemas.openxmlformats.org/presentationml/2006/main">
  <p:tag name="KSO_WM_BEAUTIFY_FLAG" val="#wm#"/>
  <p:tag name="KSO_WM_TEMPLATE_CATEGORY" val="custom"/>
  <p:tag name="KSO_WM_TEMPLATE_INDEX" val="20205081"/>
</p:tagLst>
</file>

<file path=ppt/theme/theme1.xml><?xml version="1.0" encoding="utf-8"?>
<a:theme xmlns:a="http://schemas.openxmlformats.org/drawingml/2006/main" name="WPS">
  <a:themeElements>
    <a:clrScheme name="WPS">
      <a:dk1>
        <a:sysClr val="windowText" lastClr="000000"/>
      </a:dk1>
      <a:lt1>
        <a:sysClr val="window" lastClr="FFFFFF"/>
      </a:lt1>
      <a:dk2>
        <a:srgbClr val="44546A"/>
      </a:dk2>
      <a:lt2>
        <a:srgbClr val="E7E6E6"/>
      </a:lt2>
      <a:accent1>
        <a:srgbClr val="4874CB"/>
      </a:accent1>
      <a:accent2>
        <a:srgbClr val="EE822F"/>
      </a:accent2>
      <a:accent3>
        <a:srgbClr val="F2BA02"/>
      </a:accent3>
      <a:accent4>
        <a:srgbClr val="75BD42"/>
      </a:accent4>
      <a:accent5>
        <a:srgbClr val="30C0B4"/>
      </a:accent5>
      <a:accent6>
        <a:srgbClr val="E54C5E"/>
      </a:accent6>
      <a:hlink>
        <a:srgbClr val="0026E5"/>
      </a:hlink>
      <a:folHlink>
        <a:srgbClr val="7E1FAD"/>
      </a:folHlink>
    </a:clrScheme>
    <a:fontScheme name="WPS">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WPS">
      <a:fillStyleLst>
        <a:solidFill>
          <a:schemeClr val="phClr"/>
        </a:solidFill>
        <a:gradFill>
          <a:gsLst>
            <a:gs pos="0">
              <a:schemeClr val="phClr">
                <a:lumOff val="17500"/>
              </a:schemeClr>
            </a:gs>
            <a:gs pos="100000">
              <a:schemeClr val="phClr"/>
            </a:gs>
          </a:gsLst>
          <a:lin ang="2700000" scaled="0"/>
        </a:gradFill>
        <a:gradFill>
          <a:gsLst>
            <a:gs pos="0">
              <a:schemeClr val="phClr">
                <a:hueOff val="-2520000"/>
              </a:schemeClr>
            </a:gs>
            <a:gs pos="100000">
              <a:schemeClr val="phClr"/>
            </a:gs>
          </a:gsLst>
          <a:lin ang="2700000" scaled="0"/>
        </a:gradFill>
      </a:fillStyleLst>
      <a:lnStyleLst>
        <a:ln w="12700" cap="flat" cmpd="sng" algn="ctr">
          <a:solidFill>
            <a:schemeClr val="phClr"/>
          </a:solidFill>
          <a:prstDash val="solid"/>
          <a:miter lim="800000"/>
        </a:ln>
        <a:ln w="12700" cap="flat" cmpd="sng" algn="ctr">
          <a:solidFill>
            <a:schemeClr val="phClr"/>
          </a:solidFill>
          <a:prstDash val="solid"/>
          <a:miter lim="800000"/>
        </a:ln>
        <a:ln w="12700" cap="flat" cmpd="sng" algn="ctr">
          <a:gradFill>
            <a:gsLst>
              <a:gs pos="0">
                <a:schemeClr val="phClr">
                  <a:hueOff val="-4200000"/>
                </a:schemeClr>
              </a:gs>
              <a:gs pos="100000">
                <a:schemeClr val="phClr"/>
              </a:gs>
            </a:gsLst>
            <a:lin ang="2700000" scaled="1"/>
          </a:gradFill>
          <a:prstDash val="solid"/>
          <a:miter lim="800000"/>
        </a:ln>
      </a:lnStyleLst>
      <a:effectStyleLst>
        <a:effectStyle>
          <a:effectLst>
            <a:outerShdw blurRad="101600" dist="50800" dir="5400000" algn="ctr" rotWithShape="0">
              <a:schemeClr val="phClr">
                <a:alpha val="60000"/>
              </a:schemeClr>
            </a:outerShdw>
          </a:effectLst>
        </a:effectStyle>
        <a:effectStyle>
          <a:effectLst>
            <a:reflection stA="50000" endA="300" endPos="40000" dist="25400" dir="5400000" sy="-100000" algn="bl" rotWithShape="0"/>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4069</Words>
  <Application>WPS 演示</Application>
  <PresentationFormat>宽屏</PresentationFormat>
  <Paragraphs>351</Paragraphs>
  <Slides>41</Slides>
  <Notes>0</Notes>
  <HiddenSlides>0</HiddenSlides>
  <MMClips>0</MMClips>
  <ScaleCrop>false</ScaleCrop>
  <HeadingPairs>
    <vt:vector size="6" baseType="variant">
      <vt:variant>
        <vt:lpstr>已用的字体</vt:lpstr>
      </vt:variant>
      <vt:variant>
        <vt:i4>12</vt:i4>
      </vt:variant>
      <vt:variant>
        <vt:lpstr>主题</vt:lpstr>
      </vt:variant>
      <vt:variant>
        <vt:i4>1</vt:i4>
      </vt:variant>
      <vt:variant>
        <vt:lpstr>幻灯片标题</vt:lpstr>
      </vt:variant>
      <vt:variant>
        <vt:i4>41</vt:i4>
      </vt:variant>
    </vt:vector>
  </HeadingPairs>
  <TitlesOfParts>
    <vt:vector size="54" baseType="lpstr">
      <vt:lpstr>Arial</vt:lpstr>
      <vt:lpstr>宋体</vt:lpstr>
      <vt:lpstr>Wingdings</vt:lpstr>
      <vt:lpstr>字魂58号-创中黑</vt:lpstr>
      <vt:lpstr>黑体</vt:lpstr>
      <vt:lpstr>思源黑体 CN Normal</vt:lpstr>
      <vt:lpstr>字魂联盟综艺体</vt:lpstr>
      <vt:lpstr>Times New Roman</vt:lpstr>
      <vt:lpstr>思源黑体 CN Bold</vt:lpstr>
      <vt:lpstr>Calibri</vt:lpstr>
      <vt:lpstr>微软雅黑</vt:lpstr>
      <vt:lpstr>Arial Unicode MS</vt:lpstr>
      <vt:lpstr>WPS</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lastModifiedBy>陆文佳</cp:lastModifiedBy>
  <cp:revision>87</cp:revision>
  <dcterms:created xsi:type="dcterms:W3CDTF">2023-08-09T12:44:00Z</dcterms:created>
  <dcterms:modified xsi:type="dcterms:W3CDTF">2025-09-25T02:59:17Z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2052-12.1.0.18276</vt:lpwstr>
  </property>
  <property fmtid="{D5CDD505-2E9C-101B-9397-08002B2CF9AE}" pid="3" name="ICV">
    <vt:lpwstr>C563AE9727234B92B1DF4DE2BD12CDE4_13</vt:lpwstr>
  </property>
</Properties>
</file>