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409" r:id="rId3"/>
    <p:sldId id="410" r:id="rId4"/>
    <p:sldId id="411" r:id="rId5"/>
    <p:sldId id="485" r:id="rId6"/>
    <p:sldId id="486" r:id="rId7"/>
    <p:sldId id="487" r:id="rId8"/>
    <p:sldId id="488" r:id="rId9"/>
    <p:sldId id="489" r:id="rId10"/>
    <p:sldId id="490" r:id="rId11"/>
    <p:sldId id="491" r:id="rId12"/>
    <p:sldId id="492" r:id="rId13"/>
    <p:sldId id="493" r:id="rId14"/>
    <p:sldId id="494" r:id="rId15"/>
    <p:sldId id="495" r:id="rId16"/>
    <p:sldId id="496" r:id="rId17"/>
    <p:sldId id="497" r:id="rId18"/>
    <p:sldId id="470" r:id="rId19"/>
  </p:sldIdLst>
  <p:sldSz cx="12192000" cy="6858000"/>
  <p:notesSz cx="6858000" cy="9144000"/>
  <p:embeddedFontLst>
    <p:embeddedFont>
      <p:font typeface="字魂联盟综艺体" panose="00000500000000000000" pitchFamily="2" charset="-122"/>
      <p:regular r:id="rId23"/>
    </p:embeddedFont>
    <p:embeddedFont>
      <p:font typeface="思源黑体 CN Bold" panose="020B0800000000000000" charset="-122"/>
      <p:bold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  <p:embeddedFont>
      <p:font typeface="微软雅黑" panose="020B0503020204020204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B0FC"/>
    <a:srgbClr val="E94977"/>
    <a:srgbClr val="BBEDFC"/>
    <a:srgbClr val="6DD2FC"/>
    <a:srgbClr val="FCA6B6"/>
    <a:srgbClr val="A9E9FC"/>
    <a:srgbClr val="FCBFCD"/>
    <a:srgbClr val="A6E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97" d="100"/>
          <a:sy n="97" d="100"/>
        </p:scale>
        <p:origin x="7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18.xml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" descr="043be5165d6dfdea7264d80d616e83564af"/>
          <p:cNvPicPr>
            <a:picLocks noChangeAspect="1"/>
          </p:cNvPicPr>
          <p:nvPr userDrawn="1"/>
        </p:nvPicPr>
        <p:blipFill>
          <a:blip r:embed="rId2"/>
          <a:srcRect t="10620" b="10620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9286875" y="209550"/>
            <a:ext cx="2905125" cy="2867025"/>
          </a:xfrm>
          <a:prstGeom prst="rect">
            <a:avLst/>
          </a:prstGeom>
          <a:solidFill>
            <a:srgbClr val="A9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4857750" y="3981450"/>
            <a:ext cx="7334250" cy="2867025"/>
          </a:xfrm>
          <a:prstGeom prst="rect">
            <a:avLst/>
          </a:prstGeom>
          <a:solidFill>
            <a:srgbClr val="BB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形" descr="043be5165d6ea7264d80d616e8sd3564af"/>
          <p:cNvPicPr>
            <a:picLocks noChangeAspect="1"/>
          </p:cNvPicPr>
          <p:nvPr userDrawn="1"/>
        </p:nvPicPr>
        <p:blipFill>
          <a:blip r:embed="rId3"/>
          <a:srcRect t="59676" r="26227"/>
          <a:stretch>
            <a:fillRect/>
          </a:stretch>
        </p:blipFill>
        <p:spPr>
          <a:xfrm>
            <a:off x="0" y="4610735"/>
            <a:ext cx="5756910" cy="22472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043be5165d6dfdea7264d80d616e83564af"/>
          <p:cNvPicPr>
            <a:picLocks noChangeAspect="1"/>
          </p:cNvPicPr>
          <p:nvPr userDrawn="1"/>
        </p:nvPicPr>
        <p:blipFill>
          <a:blip r:embed="rId2"/>
          <a:srcRect t="10620" b="10620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图形"/>
          <p:cNvSpPr/>
          <p:nvPr userDrawn="1"/>
        </p:nvSpPr>
        <p:spPr>
          <a:xfrm>
            <a:off x="346710" y="322217"/>
            <a:ext cx="11498580" cy="61878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zh-CN" altLang="en-US" dirty="0"/>
              <a:t>充分认识自己才能更好地提升自己的竞争力，人们要充分认识到不断提升自我的必要性。 </a:t>
            </a:r>
            <a:endParaRPr lang="zh-CN" altLang="en-US" dirty="0"/>
          </a:p>
          <a:p>
            <a:r>
              <a:rPr lang="zh-CN" altLang="en-US" dirty="0"/>
              <a:t>然而，个人的时间与精力毕竟有限，只有找准自己需要提升的环节，才能获得更快速、有效地 </a:t>
            </a:r>
            <a:endParaRPr lang="zh-CN" altLang="en-US" dirty="0"/>
          </a:p>
          <a:p>
            <a:r>
              <a:rPr lang="zh-CN" altLang="en-US" dirty="0"/>
              <a:t>提升。</a:t>
            </a:r>
            <a:endParaRPr lang="zh-CN" altLang="en-US" dirty="0">
              <a:cs typeface="字魂58号-创中黑" panose="00000500000000000000" charset="-122"/>
            </a:endParaRPr>
          </a:p>
        </p:txBody>
      </p:sp>
      <p:sp>
        <p:nvSpPr>
          <p:cNvPr id="6" name="图形"/>
          <p:cNvSpPr/>
          <p:nvPr userDrawn="1"/>
        </p:nvSpPr>
        <p:spPr>
          <a:xfrm>
            <a:off x="557212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</p:spTree>
  </p:cSld>
  <p:clrMapOvr>
    <a:masterClrMapping/>
  </p:clrMapOvr>
  <p:transition advTm="2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.xml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6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7.xml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3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"/>
          <p:cNvSpPr/>
          <p:nvPr/>
        </p:nvSpPr>
        <p:spPr>
          <a:xfrm>
            <a:off x="676910" y="276225"/>
            <a:ext cx="10838180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pic>
        <p:nvPicPr>
          <p:cNvPr id="6" name="图形" descr="043be5165d6ea7264d80d616e8sd3564af"/>
          <p:cNvPicPr>
            <a:picLocks noChangeAspect="1"/>
          </p:cNvPicPr>
          <p:nvPr/>
        </p:nvPicPr>
        <p:blipFill>
          <a:blip r:embed="rId1"/>
          <a:srcRect t="59676" r="26227"/>
          <a:stretch>
            <a:fillRect/>
          </a:stretch>
        </p:blipFill>
        <p:spPr>
          <a:xfrm>
            <a:off x="0" y="4610735"/>
            <a:ext cx="5756910" cy="2247265"/>
          </a:xfrm>
          <a:prstGeom prst="rect">
            <a:avLst/>
          </a:prstGeom>
        </p:spPr>
      </p:pic>
      <p:pic>
        <p:nvPicPr>
          <p:cNvPr id="7" name="图形" descr="043be5165d6eadfdfd7264d80d616e83564af"/>
          <p:cNvPicPr>
            <a:picLocks noChangeAspect="1"/>
          </p:cNvPicPr>
          <p:nvPr/>
        </p:nvPicPr>
        <p:blipFill rotWithShape="1">
          <a:blip r:embed="rId2"/>
          <a:srcRect l="49245" t="2929" r="27901" b="77597"/>
          <a:stretch>
            <a:fillRect/>
          </a:stretch>
        </p:blipFill>
        <p:spPr>
          <a:xfrm>
            <a:off x="683894" y="302058"/>
            <a:ext cx="2194561" cy="1335540"/>
          </a:xfrm>
          <a:prstGeom prst="rect">
            <a:avLst/>
          </a:prstGeom>
        </p:spPr>
      </p:pic>
      <p:sp>
        <p:nvSpPr>
          <p:cNvPr id="9" name="图形"/>
          <p:cNvSpPr/>
          <p:nvPr/>
        </p:nvSpPr>
        <p:spPr>
          <a:xfrm>
            <a:off x="1691639" y="2162492"/>
            <a:ext cx="8808085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7000" dirty="0">
                <a:ln w="28575">
                  <a:noFill/>
                </a:ln>
                <a:solidFill>
                  <a:srgbClr val="3CB0FC"/>
                </a:solidFill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职业生涯规划与</a:t>
            </a:r>
            <a:endParaRPr lang="en-US" altLang="zh-CN" sz="7000" dirty="0">
              <a:ln w="28575">
                <a:noFill/>
              </a:ln>
              <a:solidFill>
                <a:srgbClr val="3CB0FC"/>
              </a:solidFill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  <a:p>
            <a:pPr algn="ctr"/>
            <a:r>
              <a:rPr lang="zh-CN" altLang="en-US" sz="7000" dirty="0">
                <a:ln w="28575">
                  <a:noFill/>
                </a:ln>
                <a:solidFill>
                  <a:srgbClr val="3CB0FC"/>
                </a:solidFill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创新赋能</a:t>
            </a:r>
            <a:endParaRPr lang="zh-CN" altLang="en-US" sz="7000" dirty="0">
              <a:ln w="28575">
                <a:noFill/>
              </a:ln>
              <a:solidFill>
                <a:srgbClr val="3CB0FC"/>
              </a:solidFill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</p:txBody>
      </p:sp>
      <p:sp>
        <p:nvSpPr>
          <p:cNvPr id="19" name="图形"/>
          <p:cNvSpPr/>
          <p:nvPr/>
        </p:nvSpPr>
        <p:spPr>
          <a:xfrm>
            <a:off x="3579493" y="1112836"/>
            <a:ext cx="5032375" cy="55118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项目三 洞察职业世界</a:t>
            </a:r>
            <a:endParaRPr lang="zh-CN" altLang="en-US" sz="2400" dirty="0">
              <a:solidFill>
                <a:schemeClr val="tx1"/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字魂58号-创中黑" panose="00000500000000000000" charset="-122"/>
            </a:endParaRPr>
          </a:p>
        </p:txBody>
      </p:sp>
      <p:grpSp>
        <p:nvGrpSpPr>
          <p:cNvPr id="53" name="图形"/>
          <p:cNvGrpSpPr/>
          <p:nvPr/>
        </p:nvGrpSpPr>
        <p:grpSpPr>
          <a:xfrm>
            <a:off x="9655811" y="2661602"/>
            <a:ext cx="247650" cy="247650"/>
            <a:chOff x="17382" y="9144"/>
            <a:chExt cx="390" cy="390"/>
          </a:xfrm>
          <a:gradFill>
            <a:gsLst>
              <a:gs pos="38000">
                <a:srgbClr val="32A9FC"/>
              </a:gs>
              <a:gs pos="100000">
                <a:srgbClr val="72D3FC"/>
              </a:gs>
            </a:gsLst>
            <a:lin ang="5400000" scaled="0"/>
          </a:gradFill>
        </p:grpSpPr>
        <p:sp>
          <p:nvSpPr>
            <p:cNvPr id="54" name="图形"/>
            <p:cNvSpPr/>
            <p:nvPr/>
          </p:nvSpPr>
          <p:spPr>
            <a:xfrm>
              <a:off x="17382" y="9144"/>
              <a:ext cx="391" cy="3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字魂58号-创中黑" panose="00000500000000000000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7513" y="9222"/>
              <a:ext cx="129" cy="219"/>
              <a:chOff x="373626" y="2399071"/>
              <a:chExt cx="235974" cy="393290"/>
            </a:xfrm>
            <a:grpFill/>
          </p:grpSpPr>
          <p:cxnSp>
            <p:nvCxnSpPr>
              <p:cNvPr id="56" name="图形"/>
              <p:cNvCxnSpPr/>
              <p:nvPr/>
            </p:nvCxnSpPr>
            <p:spPr>
              <a:xfrm>
                <a:off x="373626" y="2399071"/>
                <a:ext cx="235974" cy="196645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图形"/>
              <p:cNvCxnSpPr/>
              <p:nvPr/>
            </p:nvCxnSpPr>
            <p:spPr>
              <a:xfrm flipH="1">
                <a:off x="373626" y="2595716"/>
                <a:ext cx="235974" cy="196645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图形"/>
          <p:cNvGrpSpPr/>
          <p:nvPr/>
        </p:nvGrpSpPr>
        <p:grpSpPr>
          <a:xfrm flipH="1">
            <a:off x="2205989" y="2660967"/>
            <a:ext cx="247650" cy="247650"/>
            <a:chOff x="17382" y="9144"/>
            <a:chExt cx="390" cy="390"/>
          </a:xfrm>
          <a:gradFill>
            <a:gsLst>
              <a:gs pos="38000">
                <a:srgbClr val="32A9FC"/>
              </a:gs>
              <a:gs pos="100000">
                <a:srgbClr val="72D3FC"/>
              </a:gs>
            </a:gsLst>
            <a:lin ang="5400000" scaled="0"/>
          </a:gradFill>
        </p:grpSpPr>
        <p:sp>
          <p:nvSpPr>
            <p:cNvPr id="34" name="图形"/>
            <p:cNvSpPr/>
            <p:nvPr/>
          </p:nvSpPr>
          <p:spPr>
            <a:xfrm>
              <a:off x="17382" y="9144"/>
              <a:ext cx="391" cy="3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字魂58号-创中黑" panose="00000500000000000000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17513" y="9222"/>
              <a:ext cx="129" cy="219"/>
              <a:chOff x="373626" y="2399071"/>
              <a:chExt cx="235974" cy="393290"/>
            </a:xfrm>
            <a:grpFill/>
          </p:grpSpPr>
          <p:cxnSp>
            <p:nvCxnSpPr>
              <p:cNvPr id="36" name="图形"/>
              <p:cNvCxnSpPr/>
              <p:nvPr/>
            </p:nvCxnSpPr>
            <p:spPr>
              <a:xfrm>
                <a:off x="373626" y="2399071"/>
                <a:ext cx="235974" cy="196645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图形"/>
              <p:cNvCxnSpPr/>
              <p:nvPr/>
            </p:nvCxnSpPr>
            <p:spPr>
              <a:xfrm flipH="1">
                <a:off x="373626" y="2595716"/>
                <a:ext cx="235974" cy="196645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图形" descr="白色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870" y="1188085"/>
            <a:ext cx="588645" cy="1885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4" b="22088"/>
          <a:stretch>
            <a:fillRect/>
          </a:stretch>
        </p:blipFill>
        <p:spPr>
          <a:xfrm>
            <a:off x="7991888" y="4191270"/>
            <a:ext cx="3523202" cy="2160000"/>
          </a:xfrm>
          <a:prstGeom prst="rect">
            <a:avLst/>
          </a:prstGeom>
        </p:spPr>
      </p:pic>
      <p:pic>
        <p:nvPicPr>
          <p:cNvPr id="41" name="图形" descr="043be5165d6ea7264d80d616e8sd3564af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3515" t="27898"/>
          <a:stretch>
            <a:fillRect/>
          </a:stretch>
        </p:blipFill>
        <p:spPr>
          <a:xfrm flipV="1">
            <a:off x="10572115" y="0"/>
            <a:ext cx="1619885" cy="31508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46710" y="322217"/>
            <a:ext cx="2129790" cy="5636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任务一</a:t>
            </a:r>
            <a:endParaRPr lang="zh-CN" altLang="en-US" sz="2400" dirty="0"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476500" y="322217"/>
            <a:ext cx="9368790" cy="563608"/>
          </a:xfrm>
          <a:prstGeom prst="rect">
            <a:avLst/>
          </a:prstGeom>
          <a:solidFill>
            <a:srgbClr val="3C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b="1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职业发展趋势分析</a:t>
            </a:r>
            <a:endParaRPr lang="zh-CN" altLang="en-US" sz="2400" b="1" spc="75" dirty="0">
              <a:solidFill>
                <a:schemeClr val="tx1">
                  <a:lumMod val="85000"/>
                  <a:lumOff val="15000"/>
                </a:schemeClr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61" name="图形"/>
          <p:cNvSpPr/>
          <p:nvPr/>
        </p:nvSpPr>
        <p:spPr>
          <a:xfrm>
            <a:off x="557212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62" name="图形"/>
          <p:cNvSpPr/>
          <p:nvPr/>
        </p:nvSpPr>
        <p:spPr>
          <a:xfrm>
            <a:off x="2123145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37211" y="1279157"/>
            <a:ext cx="3805913" cy="563608"/>
          </a:xfrm>
          <a:prstGeom prst="roundRect">
            <a:avLst/>
          </a:prstGeom>
          <a:solidFill>
            <a:srgbClr val="6DD2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（一）大数据和人工智能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7211" y="3240159"/>
            <a:ext cx="4874317" cy="155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latin typeface="+mj-ea"/>
                <a:ea typeface="+mj-ea"/>
              </a:rPr>
              <a:t>       大数据早已成为商业竞争的核心要素。企业通过分析数据预测大众的喜好，实现精准营销和盈利。</a:t>
            </a:r>
            <a:endParaRPr lang="zh-CN" altLang="en-US" sz="2200" dirty="0"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6440" y="1279157"/>
            <a:ext cx="6042889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t="17350" r="4462"/>
          <a:stretch>
            <a:fillRect/>
          </a:stretch>
        </p:blipFill>
        <p:spPr>
          <a:xfrm>
            <a:off x="346710" y="2045348"/>
            <a:ext cx="7140478" cy="4320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6710" y="322217"/>
            <a:ext cx="2129790" cy="5636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任务一</a:t>
            </a:r>
            <a:endParaRPr lang="zh-CN" altLang="en-US" sz="2400" dirty="0"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476500" y="322217"/>
            <a:ext cx="9368790" cy="563608"/>
          </a:xfrm>
          <a:prstGeom prst="rect">
            <a:avLst/>
          </a:prstGeom>
          <a:solidFill>
            <a:srgbClr val="3C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b="1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职业发展趋势分析</a:t>
            </a:r>
            <a:endParaRPr lang="zh-CN" altLang="en-US" sz="2400" b="1" spc="75" dirty="0">
              <a:solidFill>
                <a:schemeClr val="tx1">
                  <a:lumMod val="85000"/>
                  <a:lumOff val="15000"/>
                </a:schemeClr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61" name="图形"/>
          <p:cNvSpPr/>
          <p:nvPr/>
        </p:nvSpPr>
        <p:spPr>
          <a:xfrm>
            <a:off x="557212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62" name="图形"/>
          <p:cNvSpPr/>
          <p:nvPr/>
        </p:nvSpPr>
        <p:spPr>
          <a:xfrm>
            <a:off x="2123145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37211" y="1279157"/>
            <a:ext cx="2129791" cy="563608"/>
          </a:xfrm>
          <a:prstGeom prst="roundRect">
            <a:avLst/>
          </a:prstGeom>
          <a:solidFill>
            <a:srgbClr val="6DD2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（二）教育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10700" y="2633768"/>
            <a:ext cx="3475987" cy="2571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latin typeface="+mj-ea"/>
                <a:ea typeface="+mj-ea"/>
              </a:rPr>
              <a:t>       教育始终是备受关注的领域，从儿童启蒙到老年学习，从学历教育到技能培训，社会对知识和能力的需求持续增长。</a:t>
            </a:r>
            <a:endParaRPr lang="zh-CN" altLang="en-US" sz="2200" dirty="0">
              <a:latin typeface="+mj-ea"/>
              <a:ea typeface="+mj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46710" y="322217"/>
            <a:ext cx="2129790" cy="5636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任务一</a:t>
            </a:r>
            <a:endParaRPr lang="zh-CN" altLang="en-US" sz="2400" dirty="0"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476500" y="322217"/>
            <a:ext cx="9368790" cy="563608"/>
          </a:xfrm>
          <a:prstGeom prst="rect">
            <a:avLst/>
          </a:prstGeom>
          <a:solidFill>
            <a:srgbClr val="3C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b="1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职业发展趋势分析</a:t>
            </a:r>
            <a:endParaRPr lang="zh-CN" altLang="en-US" sz="2400" b="1" spc="75" dirty="0">
              <a:solidFill>
                <a:schemeClr val="tx1">
                  <a:lumMod val="85000"/>
                  <a:lumOff val="15000"/>
                </a:schemeClr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61" name="图形"/>
          <p:cNvSpPr/>
          <p:nvPr/>
        </p:nvSpPr>
        <p:spPr>
          <a:xfrm>
            <a:off x="557212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62" name="图形"/>
          <p:cNvSpPr/>
          <p:nvPr/>
        </p:nvSpPr>
        <p:spPr>
          <a:xfrm>
            <a:off x="2123145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37211" y="1279157"/>
            <a:ext cx="2689383" cy="563608"/>
          </a:xfrm>
          <a:prstGeom prst="roundRect">
            <a:avLst/>
          </a:prstGeom>
          <a:solidFill>
            <a:srgbClr val="6DD2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（三）健康医疗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68943" y="2617080"/>
            <a:ext cx="4382704" cy="3079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>
                <a:solidFill>
                  <a:srgbClr val="231F20"/>
                </a:solidFill>
                <a:latin typeface="+mj-ea"/>
                <a:ea typeface="+mj-ea"/>
              </a:rPr>
              <a:t>       随着我国老龄化加剧，</a:t>
            </a:r>
            <a:r>
              <a:rPr lang="en-US" altLang="zh-CN" sz="2200" dirty="0">
                <a:solidFill>
                  <a:srgbClr val="231F20"/>
                </a:solidFill>
                <a:latin typeface="+mj-ea"/>
                <a:ea typeface="+mj-ea"/>
              </a:rPr>
              <a:t>60</a:t>
            </a:r>
            <a:r>
              <a:rPr lang="zh-CN" altLang="en-US" sz="2200" dirty="0">
                <a:solidFill>
                  <a:srgbClr val="231F20"/>
                </a:solidFill>
                <a:latin typeface="+mj-ea"/>
                <a:ea typeface="+mj-ea"/>
              </a:rPr>
              <a:t>岁以上人口占比不断攀升，这也使社会和国家不得不更加注重医疗健康问题，这一情况将会带动医疗设备、医药、智能医疗、</a:t>
            </a:r>
            <a:r>
              <a:rPr lang="en-US" altLang="zh-CN" sz="2200" dirty="0">
                <a:solidFill>
                  <a:srgbClr val="231F20"/>
                </a:solidFill>
                <a:latin typeface="+mj-ea"/>
                <a:ea typeface="+mj-ea"/>
              </a:rPr>
              <a:t>VR</a:t>
            </a:r>
            <a:r>
              <a:rPr lang="zh-CN" altLang="en-US" sz="2200" dirty="0">
                <a:solidFill>
                  <a:srgbClr val="231F20"/>
                </a:solidFill>
                <a:latin typeface="+mj-ea"/>
                <a:ea typeface="+mj-ea"/>
              </a:rPr>
              <a:t>医疗等行业的发展。</a:t>
            </a:r>
            <a:endParaRPr lang="zh-CN" altLang="en-US" sz="2200" dirty="0">
              <a:latin typeface="+mj-ea"/>
              <a:ea typeface="+mj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l="7895" t="7495" r="7743" b="7790"/>
          <a:stretch>
            <a:fillRect/>
          </a:stretch>
        </p:blipFill>
        <p:spPr>
          <a:xfrm>
            <a:off x="6096000" y="1120412"/>
            <a:ext cx="5019038" cy="504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46710" y="322217"/>
            <a:ext cx="2129790" cy="5636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任务一</a:t>
            </a:r>
            <a:endParaRPr lang="zh-CN" altLang="en-US" sz="2400" dirty="0"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476500" y="322217"/>
            <a:ext cx="9368790" cy="563608"/>
          </a:xfrm>
          <a:prstGeom prst="rect">
            <a:avLst/>
          </a:prstGeom>
          <a:solidFill>
            <a:srgbClr val="3C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b="1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职业发展趋势分析</a:t>
            </a:r>
            <a:endParaRPr lang="zh-CN" altLang="en-US" sz="2400" b="1" spc="75" dirty="0">
              <a:solidFill>
                <a:schemeClr val="tx1">
                  <a:lumMod val="85000"/>
                  <a:lumOff val="15000"/>
                </a:schemeClr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61" name="图形"/>
          <p:cNvSpPr/>
          <p:nvPr/>
        </p:nvSpPr>
        <p:spPr>
          <a:xfrm>
            <a:off x="557212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62" name="图形"/>
          <p:cNvSpPr/>
          <p:nvPr/>
        </p:nvSpPr>
        <p:spPr>
          <a:xfrm>
            <a:off x="2123145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37212" y="1279157"/>
            <a:ext cx="2352498" cy="563608"/>
          </a:xfrm>
          <a:prstGeom prst="roundRect">
            <a:avLst/>
          </a:prstGeom>
          <a:solidFill>
            <a:srgbClr val="6DD2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（四）新材料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37212" y="2799960"/>
            <a:ext cx="4940969" cy="20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>
                <a:latin typeface="+mj-ea"/>
                <a:ea typeface="+mj-ea"/>
              </a:rPr>
              <a:t>       我国于</a:t>
            </a:r>
            <a:r>
              <a:rPr lang="en-US" altLang="zh-CN" sz="2200" dirty="0">
                <a:latin typeface="+mj-ea"/>
                <a:ea typeface="+mj-ea"/>
              </a:rPr>
              <a:t>2017</a:t>
            </a:r>
            <a:r>
              <a:rPr lang="zh-CN" altLang="en-US" sz="2200" dirty="0">
                <a:latin typeface="+mj-ea"/>
                <a:ea typeface="+mj-ea"/>
              </a:rPr>
              <a:t>年颁布了</a:t>
            </a:r>
            <a:r>
              <a:rPr lang="en-US" altLang="zh-CN" sz="2200" dirty="0">
                <a:latin typeface="+mj-ea"/>
                <a:ea typeface="+mj-ea"/>
              </a:rPr>
              <a:t>《</a:t>
            </a:r>
            <a:r>
              <a:rPr lang="zh-CN" altLang="en-US" sz="2200" dirty="0">
                <a:latin typeface="+mj-ea"/>
                <a:ea typeface="+mj-ea"/>
              </a:rPr>
              <a:t>新材料产业发展指南</a:t>
            </a:r>
            <a:r>
              <a:rPr lang="en-US" altLang="zh-CN" sz="2200" dirty="0">
                <a:latin typeface="+mj-ea"/>
                <a:ea typeface="+mj-ea"/>
              </a:rPr>
              <a:t>》</a:t>
            </a:r>
            <a:r>
              <a:rPr lang="zh-CN" altLang="en-US" sz="2200" dirty="0">
                <a:latin typeface="+mj-ea"/>
                <a:ea typeface="+mj-ea"/>
              </a:rPr>
              <a:t>，</a:t>
            </a:r>
            <a:r>
              <a:rPr lang="en-US" altLang="zh-CN" sz="2200" dirty="0">
                <a:latin typeface="+mj-ea"/>
                <a:ea typeface="+mj-ea"/>
              </a:rPr>
              <a:t>2020</a:t>
            </a:r>
            <a:r>
              <a:rPr lang="zh-CN" altLang="en-US" sz="2200" dirty="0">
                <a:latin typeface="+mj-ea"/>
                <a:ea typeface="+mj-ea"/>
              </a:rPr>
              <a:t>年工信部也陆续出台了一系列产业发展促进政策，支持新材料产业推广应用。</a:t>
            </a:r>
            <a:endParaRPr lang="zh-CN" altLang="en-US" sz="2200" dirty="0">
              <a:latin typeface="+mj-ea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3333" y="1560961"/>
            <a:ext cx="4320000" cy="432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46710" y="322217"/>
            <a:ext cx="2129790" cy="5636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任务一</a:t>
            </a:r>
            <a:endParaRPr lang="zh-CN" altLang="en-US" sz="2400" dirty="0"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476500" y="322217"/>
            <a:ext cx="9368790" cy="563608"/>
          </a:xfrm>
          <a:prstGeom prst="rect">
            <a:avLst/>
          </a:prstGeom>
          <a:solidFill>
            <a:srgbClr val="3C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b="1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职业发展趋势分析</a:t>
            </a:r>
            <a:endParaRPr lang="zh-CN" altLang="en-US" sz="2400" b="1" spc="75" dirty="0">
              <a:solidFill>
                <a:schemeClr val="tx1">
                  <a:lumMod val="85000"/>
                  <a:lumOff val="15000"/>
                </a:schemeClr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61" name="图形"/>
          <p:cNvSpPr/>
          <p:nvPr/>
        </p:nvSpPr>
        <p:spPr>
          <a:xfrm>
            <a:off x="557212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62" name="图形"/>
          <p:cNvSpPr/>
          <p:nvPr/>
        </p:nvSpPr>
        <p:spPr>
          <a:xfrm>
            <a:off x="2123145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37212" y="1279157"/>
            <a:ext cx="2129790" cy="563608"/>
          </a:xfrm>
          <a:prstGeom prst="roundRect">
            <a:avLst/>
          </a:prstGeom>
          <a:solidFill>
            <a:srgbClr val="6DD2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（五）环保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74808" y="3184970"/>
            <a:ext cx="4498931" cy="155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>
                <a:latin typeface="+mj-ea"/>
                <a:ea typeface="+mj-ea"/>
              </a:rPr>
              <a:t>       工业发展带来的环境问题日益严峻，环保产业成为当今世界的朝阳行业。</a:t>
            </a:r>
            <a:endParaRPr lang="zh-CN" altLang="en-US" sz="2200" dirty="0"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23162" b="8772"/>
          <a:stretch>
            <a:fillRect/>
          </a:stretch>
        </p:blipFill>
        <p:spPr>
          <a:xfrm>
            <a:off x="6553015" y="1369113"/>
            <a:ext cx="4456864" cy="466795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46710" y="322217"/>
            <a:ext cx="2129790" cy="5636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任务一</a:t>
            </a:r>
            <a:endParaRPr lang="zh-CN" altLang="en-US" sz="2400" dirty="0"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476500" y="322217"/>
            <a:ext cx="9368790" cy="563608"/>
          </a:xfrm>
          <a:prstGeom prst="rect">
            <a:avLst/>
          </a:prstGeom>
          <a:solidFill>
            <a:srgbClr val="3C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b="1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职业发展趋势分析</a:t>
            </a:r>
            <a:endParaRPr lang="zh-CN" altLang="en-US" sz="2400" b="1" spc="75" dirty="0">
              <a:solidFill>
                <a:schemeClr val="tx1">
                  <a:lumMod val="85000"/>
                  <a:lumOff val="15000"/>
                </a:schemeClr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61" name="图形"/>
          <p:cNvSpPr/>
          <p:nvPr/>
        </p:nvSpPr>
        <p:spPr>
          <a:xfrm>
            <a:off x="557212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62" name="图形"/>
          <p:cNvSpPr/>
          <p:nvPr/>
        </p:nvSpPr>
        <p:spPr>
          <a:xfrm>
            <a:off x="2123145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37211" y="1279157"/>
            <a:ext cx="2650881" cy="563608"/>
          </a:xfrm>
          <a:prstGeom prst="roundRect">
            <a:avLst/>
          </a:prstGeom>
          <a:solidFill>
            <a:srgbClr val="6DD2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（六）养老服务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2678" y="3194595"/>
            <a:ext cx="3730329" cy="155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>
                <a:latin typeface="+mj-ea"/>
                <a:ea typeface="+mj-ea"/>
              </a:rPr>
              <a:t>       工业发展带来的环境问题日益严峻，环保产业成为当今世界的朝阳行业。</a:t>
            </a:r>
            <a:endParaRPr lang="zh-CN" altLang="en-US" sz="2200" dirty="0">
              <a:latin typeface="+mj-ea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4330" y="1953928"/>
            <a:ext cx="6600960" cy="432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46710" y="322217"/>
            <a:ext cx="2129790" cy="5636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任务一</a:t>
            </a:r>
            <a:endParaRPr lang="zh-CN" altLang="en-US" sz="2400" dirty="0"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476500" y="322217"/>
            <a:ext cx="9368790" cy="563608"/>
          </a:xfrm>
          <a:prstGeom prst="rect">
            <a:avLst/>
          </a:prstGeom>
          <a:solidFill>
            <a:srgbClr val="3C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b="1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职业发展趋势分析</a:t>
            </a:r>
            <a:endParaRPr lang="zh-CN" altLang="en-US" sz="2400" b="1" spc="75" dirty="0">
              <a:solidFill>
                <a:schemeClr val="tx1">
                  <a:lumMod val="85000"/>
                  <a:lumOff val="15000"/>
                </a:schemeClr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61" name="图形"/>
          <p:cNvSpPr/>
          <p:nvPr/>
        </p:nvSpPr>
        <p:spPr>
          <a:xfrm>
            <a:off x="557212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62" name="图形"/>
          <p:cNvSpPr/>
          <p:nvPr/>
        </p:nvSpPr>
        <p:spPr>
          <a:xfrm>
            <a:off x="2123145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37212" y="1279157"/>
            <a:ext cx="2362124" cy="563608"/>
          </a:xfrm>
          <a:prstGeom prst="roundRect">
            <a:avLst/>
          </a:prstGeom>
          <a:solidFill>
            <a:srgbClr val="6DD2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（七）泛娱乐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60302" y="2736329"/>
            <a:ext cx="4478067" cy="2063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E94977"/>
                </a:solidFill>
                <a:latin typeface="+mj-ea"/>
                <a:ea typeface="+mj-ea"/>
              </a:rPr>
              <a:t>       泛娱乐：</a:t>
            </a:r>
            <a:r>
              <a:rPr lang="zh-CN" altLang="en-US" sz="2200" dirty="0">
                <a:solidFill>
                  <a:srgbClr val="231F20"/>
                </a:solidFill>
                <a:latin typeface="+mj-ea"/>
                <a:ea typeface="+mj-ea"/>
              </a:rPr>
              <a:t>指基于互联网与移动互联网的多领域共生，打造知名</a:t>
            </a:r>
            <a:r>
              <a:rPr lang="en-US" altLang="zh-CN" sz="2200" dirty="0">
                <a:solidFill>
                  <a:srgbClr val="231F2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IP</a:t>
            </a:r>
            <a:r>
              <a:rPr lang="zh-CN" altLang="en-US" sz="2200" dirty="0">
                <a:solidFill>
                  <a:srgbClr val="231F20"/>
                </a:solidFill>
                <a:latin typeface="+mj-ea"/>
                <a:ea typeface="+mj-ea"/>
              </a:rPr>
              <a:t>（</a:t>
            </a:r>
            <a:r>
              <a:rPr lang="en-US" altLang="zh-CN" sz="2200" dirty="0">
                <a:solidFill>
                  <a:srgbClr val="231F2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intellectual property</a:t>
            </a:r>
            <a:r>
              <a:rPr lang="zh-CN" altLang="en-US" sz="2200" dirty="0">
                <a:solidFill>
                  <a:srgbClr val="231F20"/>
                </a:solidFill>
                <a:latin typeface="+mj-ea"/>
                <a:ea typeface="+mj-ea"/>
              </a:rPr>
              <a:t>，知识产权）的粉丝经济，其核心是</a:t>
            </a:r>
            <a:r>
              <a:rPr lang="en-US" altLang="zh-CN" sz="2200" dirty="0">
                <a:solidFill>
                  <a:srgbClr val="231F2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IP</a:t>
            </a:r>
            <a:r>
              <a:rPr lang="zh-CN" altLang="en-US" sz="2200" dirty="0">
                <a:solidFill>
                  <a:srgbClr val="231F20"/>
                </a:solidFill>
                <a:latin typeface="+mj-ea"/>
                <a:ea typeface="+mj-ea"/>
              </a:rPr>
              <a:t>。</a:t>
            </a:r>
            <a:endParaRPr lang="zh-CN" altLang="en-US" sz="2200" dirty="0">
              <a:latin typeface="+mj-ea"/>
              <a:ea typeface="+mj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l="9334" t="6944" r="12887" b="7509"/>
          <a:stretch>
            <a:fillRect/>
          </a:stretch>
        </p:blipFill>
        <p:spPr>
          <a:xfrm>
            <a:off x="5471073" y="1053737"/>
            <a:ext cx="5727921" cy="504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"/>
          <p:cNvSpPr/>
          <p:nvPr/>
        </p:nvSpPr>
        <p:spPr>
          <a:xfrm>
            <a:off x="676910" y="276225"/>
            <a:ext cx="10838180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pic>
        <p:nvPicPr>
          <p:cNvPr id="6" name="图形" descr="043be5165d6ea7264d80d616e8sd3564af"/>
          <p:cNvPicPr>
            <a:picLocks noChangeAspect="1"/>
          </p:cNvPicPr>
          <p:nvPr/>
        </p:nvPicPr>
        <p:blipFill>
          <a:blip r:embed="rId1"/>
          <a:srcRect t="59676" r="26227"/>
          <a:stretch>
            <a:fillRect/>
          </a:stretch>
        </p:blipFill>
        <p:spPr>
          <a:xfrm>
            <a:off x="0" y="4610735"/>
            <a:ext cx="5756910" cy="2247265"/>
          </a:xfrm>
          <a:prstGeom prst="rect">
            <a:avLst/>
          </a:prstGeom>
        </p:spPr>
      </p:pic>
      <p:pic>
        <p:nvPicPr>
          <p:cNvPr id="7" name="图形" descr="043be5165d6eadfdfd7264d80d616e83564af"/>
          <p:cNvPicPr>
            <a:picLocks noChangeAspect="1"/>
          </p:cNvPicPr>
          <p:nvPr/>
        </p:nvPicPr>
        <p:blipFill rotWithShape="1">
          <a:blip r:embed="rId2"/>
          <a:srcRect l="49245" t="2929" r="27901" b="77597"/>
          <a:stretch>
            <a:fillRect/>
          </a:stretch>
        </p:blipFill>
        <p:spPr>
          <a:xfrm>
            <a:off x="683894" y="302058"/>
            <a:ext cx="2194561" cy="1335540"/>
          </a:xfrm>
          <a:prstGeom prst="rect">
            <a:avLst/>
          </a:prstGeom>
        </p:spPr>
      </p:pic>
      <p:sp>
        <p:nvSpPr>
          <p:cNvPr id="9" name="图形"/>
          <p:cNvSpPr/>
          <p:nvPr/>
        </p:nvSpPr>
        <p:spPr>
          <a:xfrm>
            <a:off x="1691639" y="2576379"/>
            <a:ext cx="880808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7000" dirty="0">
                <a:ln w="28575">
                  <a:noFill/>
                </a:ln>
                <a:solidFill>
                  <a:srgbClr val="3CB0FC"/>
                </a:solidFill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谢谢观看</a:t>
            </a:r>
            <a:endParaRPr lang="zh-CN" altLang="en-US" sz="7000" dirty="0">
              <a:ln w="28575">
                <a:noFill/>
              </a:ln>
              <a:solidFill>
                <a:srgbClr val="3CB0FC"/>
              </a:solidFill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</p:txBody>
      </p:sp>
      <p:sp>
        <p:nvSpPr>
          <p:cNvPr id="19" name="图形"/>
          <p:cNvSpPr/>
          <p:nvPr/>
        </p:nvSpPr>
        <p:spPr>
          <a:xfrm>
            <a:off x="3579493" y="1112836"/>
            <a:ext cx="5032375" cy="55118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项目三 洞察职业世界</a:t>
            </a:r>
            <a:endParaRPr lang="zh-CN" altLang="en-US" sz="2400" dirty="0">
              <a:solidFill>
                <a:schemeClr val="tx1"/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字魂58号-创中黑" panose="00000500000000000000" charset="-122"/>
            </a:endParaRPr>
          </a:p>
        </p:txBody>
      </p:sp>
      <p:grpSp>
        <p:nvGrpSpPr>
          <p:cNvPr id="53" name="图形"/>
          <p:cNvGrpSpPr/>
          <p:nvPr/>
        </p:nvGrpSpPr>
        <p:grpSpPr>
          <a:xfrm>
            <a:off x="9655811" y="3075489"/>
            <a:ext cx="247650" cy="247650"/>
            <a:chOff x="17382" y="9144"/>
            <a:chExt cx="390" cy="390"/>
          </a:xfrm>
          <a:gradFill>
            <a:gsLst>
              <a:gs pos="38000">
                <a:srgbClr val="32A9FC"/>
              </a:gs>
              <a:gs pos="100000">
                <a:srgbClr val="72D3FC"/>
              </a:gs>
            </a:gsLst>
            <a:lin ang="5400000" scaled="0"/>
          </a:gradFill>
        </p:grpSpPr>
        <p:sp>
          <p:nvSpPr>
            <p:cNvPr id="54" name="图形"/>
            <p:cNvSpPr/>
            <p:nvPr/>
          </p:nvSpPr>
          <p:spPr>
            <a:xfrm>
              <a:off x="17382" y="9144"/>
              <a:ext cx="391" cy="3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字魂58号-创中黑" panose="00000500000000000000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7513" y="9222"/>
              <a:ext cx="129" cy="219"/>
              <a:chOff x="373626" y="2399071"/>
              <a:chExt cx="235974" cy="393290"/>
            </a:xfrm>
            <a:grpFill/>
          </p:grpSpPr>
          <p:cxnSp>
            <p:nvCxnSpPr>
              <p:cNvPr id="56" name="图形"/>
              <p:cNvCxnSpPr/>
              <p:nvPr/>
            </p:nvCxnSpPr>
            <p:spPr>
              <a:xfrm>
                <a:off x="373626" y="2399071"/>
                <a:ext cx="235974" cy="196645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图形"/>
              <p:cNvCxnSpPr/>
              <p:nvPr/>
            </p:nvCxnSpPr>
            <p:spPr>
              <a:xfrm flipH="1">
                <a:off x="373626" y="2595716"/>
                <a:ext cx="235974" cy="196645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图形"/>
          <p:cNvGrpSpPr/>
          <p:nvPr/>
        </p:nvGrpSpPr>
        <p:grpSpPr>
          <a:xfrm flipH="1">
            <a:off x="2205989" y="3074854"/>
            <a:ext cx="247650" cy="247650"/>
            <a:chOff x="17382" y="9144"/>
            <a:chExt cx="390" cy="390"/>
          </a:xfrm>
          <a:gradFill>
            <a:gsLst>
              <a:gs pos="38000">
                <a:srgbClr val="32A9FC"/>
              </a:gs>
              <a:gs pos="100000">
                <a:srgbClr val="72D3FC"/>
              </a:gs>
            </a:gsLst>
            <a:lin ang="5400000" scaled="0"/>
          </a:gradFill>
        </p:grpSpPr>
        <p:sp>
          <p:nvSpPr>
            <p:cNvPr id="34" name="图形"/>
            <p:cNvSpPr/>
            <p:nvPr/>
          </p:nvSpPr>
          <p:spPr>
            <a:xfrm>
              <a:off x="17382" y="9144"/>
              <a:ext cx="391" cy="3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字魂58号-创中黑" panose="00000500000000000000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17513" y="9222"/>
              <a:ext cx="129" cy="219"/>
              <a:chOff x="373626" y="2399071"/>
              <a:chExt cx="235974" cy="393290"/>
            </a:xfrm>
            <a:grpFill/>
          </p:grpSpPr>
          <p:cxnSp>
            <p:nvCxnSpPr>
              <p:cNvPr id="36" name="图形"/>
              <p:cNvCxnSpPr/>
              <p:nvPr/>
            </p:nvCxnSpPr>
            <p:spPr>
              <a:xfrm>
                <a:off x="373626" y="2399071"/>
                <a:ext cx="235974" cy="196645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图形"/>
              <p:cNvCxnSpPr/>
              <p:nvPr/>
            </p:nvCxnSpPr>
            <p:spPr>
              <a:xfrm flipH="1">
                <a:off x="373626" y="2595716"/>
                <a:ext cx="235974" cy="196645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图形" descr="白色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870" y="1188085"/>
            <a:ext cx="588645" cy="1885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4" b="22088"/>
          <a:stretch>
            <a:fillRect/>
          </a:stretch>
        </p:blipFill>
        <p:spPr>
          <a:xfrm>
            <a:off x="7991888" y="4191270"/>
            <a:ext cx="3523202" cy="2160000"/>
          </a:xfrm>
          <a:prstGeom prst="rect">
            <a:avLst/>
          </a:prstGeom>
        </p:spPr>
      </p:pic>
      <p:pic>
        <p:nvPicPr>
          <p:cNvPr id="41" name="图形" descr="043be5165d6ea7264d80d616e8sd3564af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3515" t="27898"/>
          <a:stretch>
            <a:fillRect/>
          </a:stretch>
        </p:blipFill>
        <p:spPr>
          <a:xfrm flipV="1">
            <a:off x="10572115" y="0"/>
            <a:ext cx="1619885" cy="31508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26"/>
          <p:cNvSpPr/>
          <p:nvPr/>
        </p:nvSpPr>
        <p:spPr>
          <a:xfrm>
            <a:off x="364032" y="304800"/>
            <a:ext cx="11463936" cy="6205220"/>
          </a:xfrm>
          <a:prstGeom prst="roundRect">
            <a:avLst>
              <a:gd name="adj" fmla="val 45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形" descr="043be5165d6ea7264d80d616e8sd3564af"/>
          <p:cNvPicPr>
            <a:picLocks noChangeAspect="1"/>
          </p:cNvPicPr>
          <p:nvPr/>
        </p:nvPicPr>
        <p:blipFill>
          <a:blip r:embed="rId1"/>
          <a:srcRect l="73515" t="27898"/>
          <a:stretch>
            <a:fillRect/>
          </a:stretch>
        </p:blipFill>
        <p:spPr>
          <a:xfrm flipV="1">
            <a:off x="10572115" y="0"/>
            <a:ext cx="1619885" cy="315087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472979" y="2257240"/>
            <a:ext cx="2193330" cy="2573964"/>
            <a:chOff x="2591346" y="2663035"/>
            <a:chExt cx="2193330" cy="2573964"/>
          </a:xfrm>
        </p:grpSpPr>
        <p:sp>
          <p:nvSpPr>
            <p:cNvPr id="48" name="图形"/>
            <p:cNvSpPr txBox="1"/>
            <p:nvPr/>
          </p:nvSpPr>
          <p:spPr>
            <a:xfrm>
              <a:off x="2591346" y="4101945"/>
              <a:ext cx="2193330" cy="1135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latin typeface="+mj-ea"/>
                  <a:ea typeface="+mj-ea"/>
                </a:rPr>
                <a:t>职业发展</a:t>
              </a:r>
              <a:endParaRPr lang="en-US" altLang="zh-CN" sz="2400" b="1" dirty="0">
                <a:latin typeface="+mj-ea"/>
                <a:ea typeface="+mj-ea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latin typeface="+mj-ea"/>
                  <a:ea typeface="+mj-ea"/>
                </a:rPr>
                <a:t>趋势分析</a:t>
              </a:r>
              <a:endParaRPr lang="zh-CN" altLang="en-US" sz="2400" b="1" spc="75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3022690" y="2663035"/>
              <a:ext cx="1282065" cy="1282065"/>
              <a:chOff x="3724323" y="1908536"/>
              <a:chExt cx="1329153" cy="1329153"/>
            </a:xfrm>
          </p:grpSpPr>
          <p:sp>
            <p:nvSpPr>
              <p:cNvPr id="44" name="图形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>
                <a:gsLst>
                  <a:gs pos="0">
                    <a:srgbClr val="72D3FC"/>
                  </a:gs>
                  <a:gs pos="72000">
                    <a:srgbClr val="32A9FC"/>
                  </a:gs>
                </a:gsLst>
                <a:lin ang="13500000" scaled="0"/>
              </a:gradFill>
              <a:ln w="28575">
                <a:noFill/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  <a:cs typeface="字魂58号-创中黑" panose="00000500000000000000" charset="-122"/>
                </a:endParaRPr>
              </a:p>
            </p:txBody>
          </p:sp>
          <p:sp>
            <p:nvSpPr>
              <p:cNvPr id="46" name="图形"/>
              <p:cNvSpPr/>
              <p:nvPr/>
            </p:nvSpPr>
            <p:spPr>
              <a:xfrm>
                <a:off x="3840969" y="2024052"/>
                <a:ext cx="1098122" cy="10981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5000" b="1" dirty="0">
                    <a:solidFill>
                      <a:srgbClr val="3CB0F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en-US" sz="5000" b="1" dirty="0">
                  <a:solidFill>
                    <a:srgbClr val="3CB0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5091923" y="2245020"/>
            <a:ext cx="2193330" cy="2579479"/>
            <a:chOff x="5091923" y="2663035"/>
            <a:chExt cx="2193330" cy="2579479"/>
          </a:xfrm>
        </p:grpSpPr>
        <p:sp>
          <p:nvSpPr>
            <p:cNvPr id="13" name="图形"/>
            <p:cNvSpPr txBox="1"/>
            <p:nvPr/>
          </p:nvSpPr>
          <p:spPr>
            <a:xfrm>
              <a:off x="5091923" y="4101945"/>
              <a:ext cx="2193330" cy="1140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2400" b="1" dirty="0"/>
                <a:t>职业环境</a:t>
              </a:r>
              <a:endParaRPr lang="en-US" altLang="zh-CN" sz="2400" b="1" dirty="0"/>
            </a:p>
            <a:p>
              <a:pPr algn="ctr">
                <a:lnSpc>
                  <a:spcPct val="150000"/>
                </a:lnSpc>
              </a:pPr>
              <a:r>
                <a:rPr lang="zh-CN" altLang="en-US" sz="2400" b="1" dirty="0"/>
                <a:t>分析</a:t>
              </a:r>
              <a:endParaRPr lang="zh-CN" altLang="en-US" sz="2400" b="1" spc="75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5518875" y="2663035"/>
              <a:ext cx="1282065" cy="1282065"/>
              <a:chOff x="3724323" y="1908536"/>
              <a:chExt cx="1329153" cy="1329153"/>
            </a:xfrm>
          </p:grpSpPr>
          <p:sp>
            <p:nvSpPr>
              <p:cNvPr id="15" name="图形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solidFill>
                <a:schemeClr val="accent6"/>
              </a:solidFill>
              <a:ln w="28575">
                <a:noFill/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字魂58号-创中黑" panose="00000500000000000000" charset="-122"/>
                </a:endParaRPr>
              </a:p>
            </p:txBody>
          </p:sp>
          <p:sp>
            <p:nvSpPr>
              <p:cNvPr id="64" name="图形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5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en-US" sz="5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8710867" y="2257240"/>
            <a:ext cx="2193330" cy="2579479"/>
            <a:chOff x="7614090" y="2663035"/>
            <a:chExt cx="2193330" cy="2579479"/>
          </a:xfrm>
        </p:grpSpPr>
        <p:sp>
          <p:nvSpPr>
            <p:cNvPr id="16" name="图形"/>
            <p:cNvSpPr txBox="1"/>
            <p:nvPr/>
          </p:nvSpPr>
          <p:spPr>
            <a:xfrm>
              <a:off x="7614090" y="4101945"/>
              <a:ext cx="2193330" cy="1140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2400" b="1" dirty="0"/>
                <a:t>职业信息</a:t>
              </a:r>
              <a:endParaRPr lang="en-US" altLang="zh-CN" sz="2400" b="1" dirty="0"/>
            </a:p>
            <a:p>
              <a:pPr algn="ctr">
                <a:lnSpc>
                  <a:spcPct val="150000"/>
                </a:lnSpc>
              </a:pPr>
              <a:r>
                <a:rPr lang="zh-CN" altLang="en-US" sz="2400" b="1" dirty="0"/>
                <a:t>获取</a:t>
              </a:r>
              <a:endParaRPr lang="zh-CN" altLang="en-US" sz="2400" b="1" spc="75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8036650" y="2663035"/>
              <a:ext cx="1282065" cy="1282065"/>
              <a:chOff x="3724323" y="1908536"/>
              <a:chExt cx="1329153" cy="1329153"/>
            </a:xfrm>
          </p:grpSpPr>
          <p:sp>
            <p:nvSpPr>
              <p:cNvPr id="24" name="图形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>
                <a:gsLst>
                  <a:gs pos="0">
                    <a:srgbClr val="72D3FC"/>
                  </a:gs>
                  <a:gs pos="72000">
                    <a:srgbClr val="32A9FC"/>
                  </a:gs>
                </a:gsLst>
                <a:lin ang="13500000" scaled="0"/>
              </a:gradFill>
              <a:ln w="28575">
                <a:noFill/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  <a:cs typeface="字魂58号-创中黑" panose="00000500000000000000" charset="-122"/>
                </a:endParaRPr>
              </a:p>
            </p:txBody>
          </p:sp>
          <p:sp>
            <p:nvSpPr>
              <p:cNvPr id="25" name="图形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5000" b="1" dirty="0">
                    <a:solidFill>
                      <a:srgbClr val="3CB0F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zh-CN" altLang="en-US" sz="5000" b="1" dirty="0">
                  <a:solidFill>
                    <a:srgbClr val="3CB0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9" name="图形"/>
          <p:cNvSpPr txBox="1"/>
          <p:nvPr/>
        </p:nvSpPr>
        <p:spPr>
          <a:xfrm>
            <a:off x="5342255" y="865505"/>
            <a:ext cx="16637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di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联盟综艺体" panose="00000500000000000000" pitchFamily="2" charset="-122"/>
                <a:ea typeface="字魂联盟综艺体" panose="00000500000000000000" pitchFamily="2" charset="-122"/>
                <a:cs typeface="思源黑体 CN Bold" panose="020B0800000000000000" charset="-122"/>
                <a:sym typeface="+mn-ea"/>
              </a:rPr>
              <a:t>目录</a:t>
            </a:r>
            <a:endParaRPr lang="zh-CN" altLang="en-US" sz="540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字魂联盟综艺体" panose="00000500000000000000" pitchFamily="2" charset="-122"/>
              <a:ea typeface="字魂联盟综艺体" panose="00000500000000000000" pitchFamily="2" charset="-122"/>
              <a:cs typeface="思源黑体 CN Bold" panose="020B0800000000000000" charset="-122"/>
              <a:sym typeface="+mn-ea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3816350" y="1268095"/>
            <a:ext cx="1381760" cy="106045"/>
            <a:chOff x="2301" y="7416"/>
            <a:chExt cx="3123" cy="240"/>
          </a:xfrm>
          <a:gradFill>
            <a:gsLst>
              <a:gs pos="0">
                <a:srgbClr val="5C11CD"/>
              </a:gs>
              <a:gs pos="100000">
                <a:srgbClr val="792BED"/>
              </a:gs>
            </a:gsLst>
            <a:lin ang="5400000" scaled="0"/>
          </a:gradFill>
        </p:grpSpPr>
        <p:sp>
          <p:nvSpPr>
            <p:cNvPr id="51" name="图形"/>
            <p:cNvSpPr/>
            <p:nvPr/>
          </p:nvSpPr>
          <p:spPr>
            <a:xfrm rot="5400000">
              <a:off x="2286" y="7443"/>
              <a:ext cx="217" cy="187"/>
            </a:xfrm>
            <a:prstGeom prst="triangle">
              <a:avLst/>
            </a:prstGeom>
            <a:gradFill>
              <a:gsLst>
                <a:gs pos="8000">
                  <a:srgbClr val="32A9FC"/>
                </a:gs>
                <a:gs pos="100000">
                  <a:srgbClr val="72D3F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endParaRPr>
            </a:p>
          </p:txBody>
        </p:sp>
        <p:sp>
          <p:nvSpPr>
            <p:cNvPr id="52" name="图形"/>
            <p:cNvSpPr/>
            <p:nvPr/>
          </p:nvSpPr>
          <p:spPr>
            <a:xfrm rot="5400000">
              <a:off x="2995" y="7443"/>
              <a:ext cx="217" cy="187"/>
            </a:xfrm>
            <a:prstGeom prst="triangle">
              <a:avLst/>
            </a:prstGeom>
            <a:gradFill>
              <a:gsLst>
                <a:gs pos="8000">
                  <a:srgbClr val="FC9FB1"/>
                </a:gs>
                <a:gs pos="100000">
                  <a:srgbClr val="FCAEB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endParaRPr>
            </a:p>
          </p:txBody>
        </p:sp>
        <p:sp>
          <p:nvSpPr>
            <p:cNvPr id="53" name="图形"/>
            <p:cNvSpPr/>
            <p:nvPr/>
          </p:nvSpPr>
          <p:spPr>
            <a:xfrm rot="5400000">
              <a:off x="3705" y="7443"/>
              <a:ext cx="217" cy="187"/>
            </a:xfrm>
            <a:prstGeom prst="triangle">
              <a:avLst/>
            </a:prstGeom>
            <a:gradFill>
              <a:gsLst>
                <a:gs pos="8000">
                  <a:srgbClr val="32A9FC"/>
                </a:gs>
                <a:gs pos="100000">
                  <a:srgbClr val="72D3F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endParaRPr>
            </a:p>
          </p:txBody>
        </p:sp>
        <p:sp>
          <p:nvSpPr>
            <p:cNvPr id="54" name="图形"/>
            <p:cNvSpPr/>
            <p:nvPr/>
          </p:nvSpPr>
          <p:spPr>
            <a:xfrm rot="5400000">
              <a:off x="4414" y="7443"/>
              <a:ext cx="217" cy="187"/>
            </a:xfrm>
            <a:prstGeom prst="triangle">
              <a:avLst/>
            </a:prstGeom>
            <a:gradFill>
              <a:gsLst>
                <a:gs pos="8000">
                  <a:srgbClr val="FC9FB1"/>
                </a:gs>
                <a:gs pos="100000">
                  <a:srgbClr val="FCAEB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endParaRPr>
            </a:p>
          </p:txBody>
        </p:sp>
        <p:sp>
          <p:nvSpPr>
            <p:cNvPr id="56" name="图形"/>
            <p:cNvSpPr/>
            <p:nvPr/>
          </p:nvSpPr>
          <p:spPr>
            <a:xfrm>
              <a:off x="5184" y="7416"/>
              <a:ext cx="240" cy="240"/>
            </a:xfrm>
            <a:prstGeom prst="ellipse">
              <a:avLst/>
            </a:prstGeom>
            <a:gradFill>
              <a:gsLst>
                <a:gs pos="8000">
                  <a:srgbClr val="32A9FC"/>
                </a:gs>
                <a:gs pos="100000">
                  <a:srgbClr val="72D3F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 flipH="1">
            <a:off x="7131050" y="1273810"/>
            <a:ext cx="1381760" cy="106045"/>
            <a:chOff x="2301" y="7416"/>
            <a:chExt cx="3123" cy="240"/>
          </a:xfrm>
          <a:gradFill>
            <a:gsLst>
              <a:gs pos="0">
                <a:srgbClr val="5C11CD"/>
              </a:gs>
              <a:gs pos="100000">
                <a:srgbClr val="792BED"/>
              </a:gs>
            </a:gsLst>
            <a:lin ang="5400000" scaled="0"/>
          </a:gradFill>
        </p:grpSpPr>
        <p:sp>
          <p:nvSpPr>
            <p:cNvPr id="68" name="图形"/>
            <p:cNvSpPr/>
            <p:nvPr/>
          </p:nvSpPr>
          <p:spPr>
            <a:xfrm rot="5400000">
              <a:off x="2286" y="7443"/>
              <a:ext cx="217" cy="187"/>
            </a:xfrm>
            <a:prstGeom prst="triangle">
              <a:avLst/>
            </a:prstGeom>
            <a:gradFill>
              <a:gsLst>
                <a:gs pos="8000">
                  <a:srgbClr val="32A9FC"/>
                </a:gs>
                <a:gs pos="100000">
                  <a:srgbClr val="72D3F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endParaRPr>
            </a:p>
          </p:txBody>
        </p:sp>
        <p:sp>
          <p:nvSpPr>
            <p:cNvPr id="69" name="图形"/>
            <p:cNvSpPr/>
            <p:nvPr/>
          </p:nvSpPr>
          <p:spPr>
            <a:xfrm rot="5400000">
              <a:off x="2995" y="7443"/>
              <a:ext cx="217" cy="187"/>
            </a:xfrm>
            <a:prstGeom prst="triangle">
              <a:avLst/>
            </a:prstGeom>
            <a:gradFill>
              <a:gsLst>
                <a:gs pos="8000">
                  <a:srgbClr val="FC9FB1"/>
                </a:gs>
                <a:gs pos="100000">
                  <a:srgbClr val="FCAEB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endParaRPr>
            </a:p>
          </p:txBody>
        </p:sp>
        <p:sp>
          <p:nvSpPr>
            <p:cNvPr id="70" name="图形"/>
            <p:cNvSpPr/>
            <p:nvPr/>
          </p:nvSpPr>
          <p:spPr>
            <a:xfrm rot="5400000">
              <a:off x="3705" y="7443"/>
              <a:ext cx="217" cy="187"/>
            </a:xfrm>
            <a:prstGeom prst="triangle">
              <a:avLst/>
            </a:prstGeom>
            <a:gradFill>
              <a:gsLst>
                <a:gs pos="8000">
                  <a:srgbClr val="32A9FC"/>
                </a:gs>
                <a:gs pos="100000">
                  <a:srgbClr val="72D3F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endParaRPr>
            </a:p>
          </p:txBody>
        </p:sp>
        <p:sp>
          <p:nvSpPr>
            <p:cNvPr id="71" name="图形"/>
            <p:cNvSpPr/>
            <p:nvPr/>
          </p:nvSpPr>
          <p:spPr>
            <a:xfrm rot="5400000">
              <a:off x="4414" y="7443"/>
              <a:ext cx="217" cy="187"/>
            </a:xfrm>
            <a:prstGeom prst="triangle">
              <a:avLst/>
            </a:prstGeom>
            <a:gradFill>
              <a:gsLst>
                <a:gs pos="8000">
                  <a:srgbClr val="FC9FB1"/>
                </a:gs>
                <a:gs pos="100000">
                  <a:srgbClr val="FCAEB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endParaRPr>
            </a:p>
          </p:txBody>
        </p:sp>
        <p:sp>
          <p:nvSpPr>
            <p:cNvPr id="72" name="图形"/>
            <p:cNvSpPr/>
            <p:nvPr/>
          </p:nvSpPr>
          <p:spPr>
            <a:xfrm>
              <a:off x="5184" y="7416"/>
              <a:ext cx="240" cy="240"/>
            </a:xfrm>
            <a:prstGeom prst="ellipse">
              <a:avLst/>
            </a:prstGeom>
            <a:gradFill>
              <a:gsLst>
                <a:gs pos="8000">
                  <a:srgbClr val="32A9FC"/>
                </a:gs>
                <a:gs pos="100000">
                  <a:srgbClr val="72D3F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endParaRPr>
            </a:p>
          </p:txBody>
        </p:sp>
      </p:grpSp>
      <p:pic>
        <p:nvPicPr>
          <p:cNvPr id="67" name="图形" descr="043be5165d6ea7264d80d616e8sd3564af"/>
          <p:cNvPicPr>
            <a:picLocks noChangeAspect="1"/>
          </p:cNvPicPr>
          <p:nvPr/>
        </p:nvPicPr>
        <p:blipFill>
          <a:blip r:embed="rId1"/>
          <a:srcRect t="59676" r="26227"/>
          <a:stretch>
            <a:fillRect/>
          </a:stretch>
        </p:blipFill>
        <p:spPr>
          <a:xfrm>
            <a:off x="0" y="4610735"/>
            <a:ext cx="5756910" cy="2247265"/>
          </a:xfrm>
          <a:prstGeom prst="rect">
            <a:avLst/>
          </a:prstGeom>
        </p:spPr>
      </p:pic>
      <p:pic>
        <p:nvPicPr>
          <p:cNvPr id="73" name="图形" descr="043be5165d6eadfdfd7264d80d616e83564af"/>
          <p:cNvPicPr>
            <a:picLocks noChangeAspect="1"/>
          </p:cNvPicPr>
          <p:nvPr/>
        </p:nvPicPr>
        <p:blipFill rotWithShape="1">
          <a:blip r:embed="rId2"/>
          <a:srcRect l="49245" t="2929" r="27901" b="77597"/>
          <a:stretch>
            <a:fillRect/>
          </a:stretch>
        </p:blipFill>
        <p:spPr>
          <a:xfrm>
            <a:off x="533416" y="476048"/>
            <a:ext cx="2194561" cy="13355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043be5165d6dfdea7264d80d616e83564af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0620" b="10620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图形"/>
          <p:cNvSpPr/>
          <p:nvPr/>
        </p:nvSpPr>
        <p:spPr>
          <a:xfrm>
            <a:off x="3128010" y="462280"/>
            <a:ext cx="5934075" cy="59340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39" name="图形"/>
          <p:cNvSpPr txBox="1"/>
          <p:nvPr/>
        </p:nvSpPr>
        <p:spPr>
          <a:xfrm>
            <a:off x="2633980" y="2471420"/>
            <a:ext cx="6922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6000" b="1" dirty="0">
                <a:solidFill>
                  <a:srgbClr val="3CB0FC"/>
                </a:solidFill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职业发展</a:t>
            </a:r>
            <a:endParaRPr lang="en-US" altLang="zh-CN" sz="6000" b="1" dirty="0">
              <a:solidFill>
                <a:srgbClr val="3CB0FC"/>
              </a:solidFill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  <a:p>
            <a:pPr algn="ctr"/>
            <a:r>
              <a:rPr lang="zh-CN" altLang="en-US" sz="6000" b="1" dirty="0">
                <a:solidFill>
                  <a:srgbClr val="3CB0FC"/>
                </a:solidFill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趋势分析</a:t>
            </a:r>
            <a:endParaRPr lang="zh-CN" altLang="en-US" sz="6000" b="1" spc="75" dirty="0">
              <a:solidFill>
                <a:srgbClr val="3CB0FC"/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45" name="图形"/>
          <p:cNvGrpSpPr/>
          <p:nvPr/>
        </p:nvGrpSpPr>
        <p:grpSpPr>
          <a:xfrm>
            <a:off x="5129212" y="4801235"/>
            <a:ext cx="1931670" cy="459740"/>
            <a:chOff x="5221" y="1596"/>
            <a:chExt cx="3475" cy="825"/>
          </a:xfrm>
        </p:grpSpPr>
        <p:sp>
          <p:nvSpPr>
            <p:cNvPr id="46" name="图形"/>
            <p:cNvSpPr/>
            <p:nvPr/>
          </p:nvSpPr>
          <p:spPr>
            <a:xfrm>
              <a:off x="5221" y="1596"/>
              <a:ext cx="825" cy="825"/>
            </a:xfrm>
            <a:prstGeom prst="ellipse">
              <a:avLst/>
            </a:prstGeom>
            <a:gradFill>
              <a:gsLst>
                <a:gs pos="0">
                  <a:schemeClr val="accent6"/>
                </a:gs>
                <a:gs pos="100000">
                  <a:srgbClr val="FCAEB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9" name="图形"/>
            <p:cNvSpPr>
              <a:spLocks noChangeAspect="1"/>
            </p:cNvSpPr>
            <p:nvPr/>
          </p:nvSpPr>
          <p:spPr bwMode="auto">
            <a:xfrm>
              <a:off x="5412" y="1787"/>
              <a:ext cx="443" cy="442"/>
            </a:xfrm>
            <a:custGeom>
              <a:avLst/>
              <a:gdLst>
                <a:gd name="T0" fmla="*/ 11212 w 12607"/>
                <a:gd name="T1" fmla="*/ 4855 h 12594"/>
                <a:gd name="T2" fmla="*/ 11019 w 12607"/>
                <a:gd name="T3" fmla="*/ 4855 h 12594"/>
                <a:gd name="T4" fmla="*/ 10644 w 12607"/>
                <a:gd name="T5" fmla="*/ 3981 h 12594"/>
                <a:gd name="T6" fmla="*/ 10796 w 12607"/>
                <a:gd name="T7" fmla="*/ 3830 h 12594"/>
                <a:gd name="T8" fmla="*/ 10796 w 12607"/>
                <a:gd name="T9" fmla="*/ 1864 h 12594"/>
                <a:gd name="T10" fmla="*/ 10755 w 12607"/>
                <a:gd name="T11" fmla="*/ 1823 h 12594"/>
                <a:gd name="T12" fmla="*/ 8781 w 12607"/>
                <a:gd name="T13" fmla="*/ 1823 h 12594"/>
                <a:gd name="T14" fmla="*/ 8611 w 12607"/>
                <a:gd name="T15" fmla="*/ 1992 h 12594"/>
                <a:gd name="T16" fmla="*/ 7729 w 12607"/>
                <a:gd name="T17" fmla="*/ 1634 h 12594"/>
                <a:gd name="T18" fmla="*/ 7729 w 12607"/>
                <a:gd name="T19" fmla="*/ 1390 h 12594"/>
                <a:gd name="T20" fmla="*/ 6333 w 12607"/>
                <a:gd name="T21" fmla="*/ 0 h 12594"/>
                <a:gd name="T22" fmla="*/ 6274 w 12607"/>
                <a:gd name="T23" fmla="*/ 0 h 12594"/>
                <a:gd name="T24" fmla="*/ 4878 w 12607"/>
                <a:gd name="T25" fmla="*/ 1390 h 12594"/>
                <a:gd name="T26" fmla="*/ 4878 w 12607"/>
                <a:gd name="T27" fmla="*/ 1652 h 12594"/>
                <a:gd name="T28" fmla="*/ 4033 w 12607"/>
                <a:gd name="T29" fmla="*/ 2003 h 12594"/>
                <a:gd name="T30" fmla="*/ 3852 w 12607"/>
                <a:gd name="T31" fmla="*/ 1823 h 12594"/>
                <a:gd name="T32" fmla="*/ 1878 w 12607"/>
                <a:gd name="T33" fmla="*/ 1823 h 12594"/>
                <a:gd name="T34" fmla="*/ 1837 w 12607"/>
                <a:gd name="T35" fmla="*/ 1864 h 12594"/>
                <a:gd name="T36" fmla="*/ 1837 w 12607"/>
                <a:gd name="T37" fmla="*/ 3830 h 12594"/>
                <a:gd name="T38" fmla="*/ 2012 w 12607"/>
                <a:gd name="T39" fmla="*/ 4004 h 12594"/>
                <a:gd name="T40" fmla="*/ 1650 w 12607"/>
                <a:gd name="T41" fmla="*/ 4855 h 12594"/>
                <a:gd name="T42" fmla="*/ 1396 w 12607"/>
                <a:gd name="T43" fmla="*/ 4855 h 12594"/>
                <a:gd name="T44" fmla="*/ 0 w 12607"/>
                <a:gd name="T45" fmla="*/ 6245 h 12594"/>
                <a:gd name="T46" fmla="*/ 0 w 12607"/>
                <a:gd name="T47" fmla="*/ 6304 h 12594"/>
                <a:gd name="T48" fmla="*/ 1396 w 12607"/>
                <a:gd name="T49" fmla="*/ 7694 h 12594"/>
                <a:gd name="T50" fmla="*/ 1618 w 12607"/>
                <a:gd name="T51" fmla="*/ 7694 h 12594"/>
                <a:gd name="T52" fmla="*/ 1983 w 12607"/>
                <a:gd name="T53" fmla="*/ 8593 h 12594"/>
                <a:gd name="T54" fmla="*/ 1814 w 12607"/>
                <a:gd name="T55" fmla="*/ 8761 h 12594"/>
                <a:gd name="T56" fmla="*/ 1814 w 12607"/>
                <a:gd name="T57" fmla="*/ 10728 h 12594"/>
                <a:gd name="T58" fmla="*/ 1855 w 12607"/>
                <a:gd name="T59" fmla="*/ 10769 h 12594"/>
                <a:gd name="T60" fmla="*/ 3829 w 12607"/>
                <a:gd name="T61" fmla="*/ 10769 h 12594"/>
                <a:gd name="T62" fmla="*/ 3981 w 12607"/>
                <a:gd name="T63" fmla="*/ 10618 h 12594"/>
                <a:gd name="T64" fmla="*/ 4878 w 12607"/>
                <a:gd name="T65" fmla="*/ 10999 h 12594"/>
                <a:gd name="T66" fmla="*/ 4878 w 12607"/>
                <a:gd name="T67" fmla="*/ 11204 h 12594"/>
                <a:gd name="T68" fmla="*/ 6274 w 12607"/>
                <a:gd name="T69" fmla="*/ 12594 h 12594"/>
                <a:gd name="T70" fmla="*/ 6333 w 12607"/>
                <a:gd name="T71" fmla="*/ 12594 h 12594"/>
                <a:gd name="T72" fmla="*/ 7729 w 12607"/>
                <a:gd name="T73" fmla="*/ 11204 h 12594"/>
                <a:gd name="T74" fmla="*/ 7729 w 12607"/>
                <a:gd name="T75" fmla="*/ 11016 h 12594"/>
                <a:gd name="T76" fmla="*/ 8664 w 12607"/>
                <a:gd name="T77" fmla="*/ 10630 h 12594"/>
                <a:gd name="T78" fmla="*/ 8803 w 12607"/>
                <a:gd name="T79" fmla="*/ 10769 h 12594"/>
                <a:gd name="T80" fmla="*/ 10777 w 12607"/>
                <a:gd name="T81" fmla="*/ 10769 h 12594"/>
                <a:gd name="T82" fmla="*/ 10819 w 12607"/>
                <a:gd name="T83" fmla="*/ 10728 h 12594"/>
                <a:gd name="T84" fmla="*/ 10819 w 12607"/>
                <a:gd name="T85" fmla="*/ 8761 h 12594"/>
                <a:gd name="T86" fmla="*/ 10673 w 12607"/>
                <a:gd name="T87" fmla="*/ 8616 h 12594"/>
                <a:gd name="T88" fmla="*/ 11051 w 12607"/>
                <a:gd name="T89" fmla="*/ 7694 h 12594"/>
                <a:gd name="T90" fmla="*/ 11211 w 12607"/>
                <a:gd name="T91" fmla="*/ 7694 h 12594"/>
                <a:gd name="T92" fmla="*/ 12607 w 12607"/>
                <a:gd name="T93" fmla="*/ 6304 h 12594"/>
                <a:gd name="T94" fmla="*/ 12607 w 12607"/>
                <a:gd name="T95" fmla="*/ 6245 h 12594"/>
                <a:gd name="T96" fmla="*/ 11212 w 12607"/>
                <a:gd name="T97" fmla="*/ 4855 h 12594"/>
                <a:gd name="T98" fmla="*/ 6337 w 12607"/>
                <a:gd name="T99" fmla="*/ 8498 h 12594"/>
                <a:gd name="T100" fmla="*/ 4152 w 12607"/>
                <a:gd name="T101" fmla="*/ 6323 h 12594"/>
                <a:gd name="T102" fmla="*/ 6337 w 12607"/>
                <a:gd name="T103" fmla="*/ 4146 h 12594"/>
                <a:gd name="T104" fmla="*/ 8521 w 12607"/>
                <a:gd name="T105" fmla="*/ 6323 h 12594"/>
                <a:gd name="T106" fmla="*/ 6337 w 12607"/>
                <a:gd name="T107" fmla="*/ 8498 h 12594"/>
                <a:gd name="T108" fmla="*/ 6337 w 12607"/>
                <a:gd name="T109" fmla="*/ 8498 h 1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607" h="12594">
                  <a:moveTo>
                    <a:pt x="11212" y="4855"/>
                  </a:moveTo>
                  <a:lnTo>
                    <a:pt x="11019" y="4855"/>
                  </a:lnTo>
                  <a:cubicBezTo>
                    <a:pt x="10923" y="4550"/>
                    <a:pt x="10796" y="4258"/>
                    <a:pt x="10644" y="3981"/>
                  </a:cubicBezTo>
                  <a:lnTo>
                    <a:pt x="10796" y="3830"/>
                  </a:lnTo>
                  <a:cubicBezTo>
                    <a:pt x="11341" y="3287"/>
                    <a:pt x="11341" y="2407"/>
                    <a:pt x="10796" y="1864"/>
                  </a:cubicBezTo>
                  <a:lnTo>
                    <a:pt x="10755" y="1823"/>
                  </a:lnTo>
                  <a:cubicBezTo>
                    <a:pt x="10209" y="1279"/>
                    <a:pt x="9326" y="1279"/>
                    <a:pt x="8781" y="1823"/>
                  </a:cubicBezTo>
                  <a:lnTo>
                    <a:pt x="8611" y="1992"/>
                  </a:lnTo>
                  <a:cubicBezTo>
                    <a:pt x="8332" y="1846"/>
                    <a:pt x="8037" y="1725"/>
                    <a:pt x="7729" y="1634"/>
                  </a:cubicBezTo>
                  <a:lnTo>
                    <a:pt x="7729" y="1390"/>
                  </a:lnTo>
                  <a:cubicBezTo>
                    <a:pt x="7729" y="622"/>
                    <a:pt x="7104" y="0"/>
                    <a:pt x="6333" y="0"/>
                  </a:cubicBezTo>
                  <a:lnTo>
                    <a:pt x="6274" y="0"/>
                  </a:lnTo>
                  <a:cubicBezTo>
                    <a:pt x="5503" y="0"/>
                    <a:pt x="4878" y="622"/>
                    <a:pt x="4878" y="1390"/>
                  </a:cubicBezTo>
                  <a:lnTo>
                    <a:pt x="4878" y="1652"/>
                  </a:lnTo>
                  <a:cubicBezTo>
                    <a:pt x="4584" y="1742"/>
                    <a:pt x="4301" y="1861"/>
                    <a:pt x="4033" y="2003"/>
                  </a:cubicBezTo>
                  <a:lnTo>
                    <a:pt x="3852" y="1823"/>
                  </a:lnTo>
                  <a:cubicBezTo>
                    <a:pt x="3307" y="1280"/>
                    <a:pt x="2423" y="1280"/>
                    <a:pt x="1878" y="1823"/>
                  </a:cubicBezTo>
                  <a:lnTo>
                    <a:pt x="1837" y="1864"/>
                  </a:lnTo>
                  <a:cubicBezTo>
                    <a:pt x="1292" y="2407"/>
                    <a:pt x="1292" y="3287"/>
                    <a:pt x="1837" y="3830"/>
                  </a:cubicBezTo>
                  <a:lnTo>
                    <a:pt x="2012" y="4004"/>
                  </a:lnTo>
                  <a:cubicBezTo>
                    <a:pt x="1865" y="4274"/>
                    <a:pt x="1743" y="4558"/>
                    <a:pt x="1650" y="4855"/>
                  </a:cubicBezTo>
                  <a:lnTo>
                    <a:pt x="1396" y="4855"/>
                  </a:lnTo>
                  <a:cubicBezTo>
                    <a:pt x="625" y="4855"/>
                    <a:pt x="0" y="5478"/>
                    <a:pt x="0" y="6245"/>
                  </a:cubicBezTo>
                  <a:lnTo>
                    <a:pt x="0" y="6304"/>
                  </a:lnTo>
                  <a:cubicBezTo>
                    <a:pt x="0" y="7072"/>
                    <a:pt x="625" y="7694"/>
                    <a:pt x="1396" y="7694"/>
                  </a:cubicBezTo>
                  <a:lnTo>
                    <a:pt x="1618" y="7694"/>
                  </a:lnTo>
                  <a:cubicBezTo>
                    <a:pt x="1710" y="8008"/>
                    <a:pt x="1833" y="8308"/>
                    <a:pt x="1983" y="8593"/>
                  </a:cubicBezTo>
                  <a:lnTo>
                    <a:pt x="1814" y="8761"/>
                  </a:lnTo>
                  <a:cubicBezTo>
                    <a:pt x="1269" y="9304"/>
                    <a:pt x="1269" y="10185"/>
                    <a:pt x="1814" y="10728"/>
                  </a:cubicBezTo>
                  <a:lnTo>
                    <a:pt x="1855" y="10769"/>
                  </a:lnTo>
                  <a:cubicBezTo>
                    <a:pt x="2400" y="11312"/>
                    <a:pt x="3284" y="11312"/>
                    <a:pt x="3829" y="10769"/>
                  </a:cubicBezTo>
                  <a:lnTo>
                    <a:pt x="3981" y="10618"/>
                  </a:lnTo>
                  <a:cubicBezTo>
                    <a:pt x="4264" y="10773"/>
                    <a:pt x="4564" y="10902"/>
                    <a:pt x="4878" y="10999"/>
                  </a:cubicBezTo>
                  <a:lnTo>
                    <a:pt x="4878" y="11204"/>
                  </a:lnTo>
                  <a:cubicBezTo>
                    <a:pt x="4878" y="11972"/>
                    <a:pt x="5503" y="12594"/>
                    <a:pt x="6274" y="12594"/>
                  </a:cubicBezTo>
                  <a:lnTo>
                    <a:pt x="6333" y="12594"/>
                  </a:lnTo>
                  <a:cubicBezTo>
                    <a:pt x="7104" y="12594"/>
                    <a:pt x="7729" y="11972"/>
                    <a:pt x="7729" y="11204"/>
                  </a:cubicBezTo>
                  <a:lnTo>
                    <a:pt x="7729" y="11016"/>
                  </a:lnTo>
                  <a:cubicBezTo>
                    <a:pt x="8056" y="10920"/>
                    <a:pt x="8368" y="10788"/>
                    <a:pt x="8664" y="10630"/>
                  </a:cubicBezTo>
                  <a:lnTo>
                    <a:pt x="8803" y="10769"/>
                  </a:lnTo>
                  <a:cubicBezTo>
                    <a:pt x="9348" y="11312"/>
                    <a:pt x="10233" y="11312"/>
                    <a:pt x="10777" y="10769"/>
                  </a:cubicBezTo>
                  <a:lnTo>
                    <a:pt x="10819" y="10728"/>
                  </a:lnTo>
                  <a:cubicBezTo>
                    <a:pt x="11364" y="10185"/>
                    <a:pt x="11364" y="9304"/>
                    <a:pt x="10819" y="8761"/>
                  </a:cubicBezTo>
                  <a:lnTo>
                    <a:pt x="10673" y="8616"/>
                  </a:lnTo>
                  <a:cubicBezTo>
                    <a:pt x="10828" y="8324"/>
                    <a:pt x="10956" y="8017"/>
                    <a:pt x="11051" y="7694"/>
                  </a:cubicBezTo>
                  <a:lnTo>
                    <a:pt x="11211" y="7694"/>
                  </a:lnTo>
                  <a:cubicBezTo>
                    <a:pt x="11982" y="7694"/>
                    <a:pt x="12607" y="7071"/>
                    <a:pt x="12607" y="6304"/>
                  </a:cubicBezTo>
                  <a:lnTo>
                    <a:pt x="12607" y="6245"/>
                  </a:lnTo>
                  <a:cubicBezTo>
                    <a:pt x="12607" y="5477"/>
                    <a:pt x="11982" y="4855"/>
                    <a:pt x="11212" y="4855"/>
                  </a:cubicBezTo>
                  <a:close/>
                  <a:moveTo>
                    <a:pt x="6337" y="8498"/>
                  </a:moveTo>
                  <a:cubicBezTo>
                    <a:pt x="5130" y="8498"/>
                    <a:pt x="4152" y="7524"/>
                    <a:pt x="4152" y="6323"/>
                  </a:cubicBezTo>
                  <a:cubicBezTo>
                    <a:pt x="4152" y="5120"/>
                    <a:pt x="5130" y="4146"/>
                    <a:pt x="6337" y="4146"/>
                  </a:cubicBezTo>
                  <a:cubicBezTo>
                    <a:pt x="7544" y="4146"/>
                    <a:pt x="8521" y="5120"/>
                    <a:pt x="8521" y="6323"/>
                  </a:cubicBezTo>
                  <a:cubicBezTo>
                    <a:pt x="8521" y="7524"/>
                    <a:pt x="7544" y="8498"/>
                    <a:pt x="6337" y="8498"/>
                  </a:cubicBezTo>
                  <a:close/>
                  <a:moveTo>
                    <a:pt x="6337" y="8498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50" name="图形"/>
            <p:cNvSpPr/>
            <p:nvPr/>
          </p:nvSpPr>
          <p:spPr>
            <a:xfrm>
              <a:off x="6546" y="1596"/>
              <a:ext cx="825" cy="825"/>
            </a:xfrm>
            <a:prstGeom prst="ellipse">
              <a:avLst/>
            </a:prstGeom>
            <a:gradFill>
              <a:gsLst>
                <a:gs pos="38000">
                  <a:srgbClr val="32A9FC"/>
                </a:gs>
                <a:gs pos="100000">
                  <a:srgbClr val="72D3FC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1" name="图形"/>
            <p:cNvSpPr>
              <a:spLocks noChangeAspect="1"/>
            </p:cNvSpPr>
            <p:nvPr/>
          </p:nvSpPr>
          <p:spPr bwMode="auto">
            <a:xfrm>
              <a:off x="6737" y="1809"/>
              <a:ext cx="443" cy="398"/>
            </a:xfrm>
            <a:custGeom>
              <a:avLst/>
              <a:gdLst>
                <a:gd name="T0" fmla="*/ 56 w 12800"/>
                <a:gd name="T1" fmla="*/ 0 h 11520"/>
                <a:gd name="T2" fmla="*/ 0 w 12800"/>
                <a:gd name="T3" fmla="*/ 11464 h 11520"/>
                <a:gd name="T4" fmla="*/ 2337 w 12800"/>
                <a:gd name="T5" fmla="*/ 11520 h 11520"/>
                <a:gd name="T6" fmla="*/ 4424 w 12800"/>
                <a:gd name="T7" fmla="*/ 9322 h 11520"/>
                <a:gd name="T8" fmla="*/ 6706 w 12800"/>
                <a:gd name="T9" fmla="*/ 11520 h 11520"/>
                <a:gd name="T10" fmla="*/ 6762 w 12800"/>
                <a:gd name="T11" fmla="*/ 83 h 11520"/>
                <a:gd name="T12" fmla="*/ 2894 w 12800"/>
                <a:gd name="T13" fmla="*/ 7652 h 11520"/>
                <a:gd name="T14" fmla="*/ 1280 w 12800"/>
                <a:gd name="T15" fmla="*/ 6066 h 11520"/>
                <a:gd name="T16" fmla="*/ 2894 w 12800"/>
                <a:gd name="T17" fmla="*/ 7652 h 11520"/>
                <a:gd name="T18" fmla="*/ 1280 w 12800"/>
                <a:gd name="T19" fmla="*/ 5287 h 11520"/>
                <a:gd name="T20" fmla="*/ 2894 w 12800"/>
                <a:gd name="T21" fmla="*/ 3701 h 11520"/>
                <a:gd name="T22" fmla="*/ 2894 w 12800"/>
                <a:gd name="T23" fmla="*/ 2922 h 11520"/>
                <a:gd name="T24" fmla="*/ 1280 w 12800"/>
                <a:gd name="T25" fmla="*/ 1336 h 11520"/>
                <a:gd name="T26" fmla="*/ 2894 w 12800"/>
                <a:gd name="T27" fmla="*/ 2922 h 11520"/>
                <a:gd name="T28" fmla="*/ 3840 w 12800"/>
                <a:gd name="T29" fmla="*/ 7652 h 11520"/>
                <a:gd name="T30" fmla="*/ 5454 w 12800"/>
                <a:gd name="T31" fmla="*/ 6066 h 11520"/>
                <a:gd name="T32" fmla="*/ 5454 w 12800"/>
                <a:gd name="T33" fmla="*/ 5287 h 11520"/>
                <a:gd name="T34" fmla="*/ 3840 w 12800"/>
                <a:gd name="T35" fmla="*/ 3701 h 11520"/>
                <a:gd name="T36" fmla="*/ 5454 w 12800"/>
                <a:gd name="T37" fmla="*/ 5287 h 11520"/>
                <a:gd name="T38" fmla="*/ 3840 w 12800"/>
                <a:gd name="T39" fmla="*/ 2922 h 11520"/>
                <a:gd name="T40" fmla="*/ 5454 w 12800"/>
                <a:gd name="T41" fmla="*/ 1336 h 11520"/>
                <a:gd name="T42" fmla="*/ 12466 w 12800"/>
                <a:gd name="T43" fmla="*/ 3701 h 11520"/>
                <a:gd name="T44" fmla="*/ 7763 w 12800"/>
                <a:gd name="T45" fmla="*/ 4035 h 11520"/>
                <a:gd name="T46" fmla="*/ 7791 w 12800"/>
                <a:gd name="T47" fmla="*/ 11492 h 11520"/>
                <a:gd name="T48" fmla="*/ 9544 w 12800"/>
                <a:gd name="T49" fmla="*/ 10045 h 11520"/>
                <a:gd name="T50" fmla="*/ 11019 w 12800"/>
                <a:gd name="T51" fmla="*/ 11492 h 11520"/>
                <a:gd name="T52" fmla="*/ 12772 w 12800"/>
                <a:gd name="T53" fmla="*/ 11464 h 11520"/>
                <a:gd name="T54" fmla="*/ 12466 w 12800"/>
                <a:gd name="T55" fmla="*/ 3701 h 11520"/>
                <a:gd name="T56" fmla="*/ 8403 w 12800"/>
                <a:gd name="T57" fmla="*/ 8821 h 11520"/>
                <a:gd name="T58" fmla="*/ 12104 w 12800"/>
                <a:gd name="T59" fmla="*/ 8042 h 11520"/>
                <a:gd name="T60" fmla="*/ 12104 w 12800"/>
                <a:gd name="T61" fmla="*/ 7263 h 11520"/>
                <a:gd name="T62" fmla="*/ 8403 w 12800"/>
                <a:gd name="T63" fmla="*/ 6483 h 11520"/>
                <a:gd name="T64" fmla="*/ 12104 w 12800"/>
                <a:gd name="T65" fmla="*/ 7263 h 11520"/>
                <a:gd name="T66" fmla="*/ 8403 w 12800"/>
                <a:gd name="T67" fmla="*/ 5677 h 11520"/>
                <a:gd name="T68" fmla="*/ 12104 w 12800"/>
                <a:gd name="T69" fmla="*/ 4897 h 11520"/>
                <a:gd name="T70" fmla="*/ 12104 w 12800"/>
                <a:gd name="T71" fmla="*/ 5677 h 11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00" h="11520">
                  <a:moveTo>
                    <a:pt x="6706" y="0"/>
                  </a:moveTo>
                  <a:lnTo>
                    <a:pt x="56" y="0"/>
                  </a:lnTo>
                  <a:cubicBezTo>
                    <a:pt x="28" y="0"/>
                    <a:pt x="0" y="28"/>
                    <a:pt x="0" y="83"/>
                  </a:cubicBezTo>
                  <a:lnTo>
                    <a:pt x="0" y="11464"/>
                  </a:lnTo>
                  <a:cubicBezTo>
                    <a:pt x="0" y="11492"/>
                    <a:pt x="28" y="11520"/>
                    <a:pt x="56" y="11520"/>
                  </a:cubicBezTo>
                  <a:lnTo>
                    <a:pt x="2337" y="11520"/>
                  </a:lnTo>
                  <a:lnTo>
                    <a:pt x="2337" y="9322"/>
                  </a:lnTo>
                  <a:lnTo>
                    <a:pt x="4424" y="9322"/>
                  </a:lnTo>
                  <a:lnTo>
                    <a:pt x="4424" y="11520"/>
                  </a:lnTo>
                  <a:lnTo>
                    <a:pt x="6706" y="11520"/>
                  </a:lnTo>
                  <a:cubicBezTo>
                    <a:pt x="6734" y="11520"/>
                    <a:pt x="6762" y="11492"/>
                    <a:pt x="6762" y="11464"/>
                  </a:cubicBezTo>
                  <a:lnTo>
                    <a:pt x="6762" y="83"/>
                  </a:lnTo>
                  <a:cubicBezTo>
                    <a:pt x="6762" y="28"/>
                    <a:pt x="6734" y="0"/>
                    <a:pt x="6706" y="0"/>
                  </a:cubicBezTo>
                  <a:close/>
                  <a:moveTo>
                    <a:pt x="2894" y="7652"/>
                  </a:moveTo>
                  <a:lnTo>
                    <a:pt x="1280" y="7652"/>
                  </a:lnTo>
                  <a:lnTo>
                    <a:pt x="1280" y="6066"/>
                  </a:lnTo>
                  <a:lnTo>
                    <a:pt x="2894" y="6066"/>
                  </a:lnTo>
                  <a:lnTo>
                    <a:pt x="2894" y="7652"/>
                  </a:lnTo>
                  <a:close/>
                  <a:moveTo>
                    <a:pt x="2894" y="5287"/>
                  </a:moveTo>
                  <a:lnTo>
                    <a:pt x="1280" y="5287"/>
                  </a:lnTo>
                  <a:lnTo>
                    <a:pt x="1280" y="3701"/>
                  </a:lnTo>
                  <a:lnTo>
                    <a:pt x="2894" y="3701"/>
                  </a:lnTo>
                  <a:lnTo>
                    <a:pt x="2894" y="5287"/>
                  </a:lnTo>
                  <a:close/>
                  <a:moveTo>
                    <a:pt x="2894" y="2922"/>
                  </a:moveTo>
                  <a:lnTo>
                    <a:pt x="1280" y="2922"/>
                  </a:lnTo>
                  <a:lnTo>
                    <a:pt x="1280" y="1336"/>
                  </a:lnTo>
                  <a:lnTo>
                    <a:pt x="2894" y="1336"/>
                  </a:lnTo>
                  <a:lnTo>
                    <a:pt x="2894" y="2922"/>
                  </a:lnTo>
                  <a:close/>
                  <a:moveTo>
                    <a:pt x="5454" y="7652"/>
                  </a:moveTo>
                  <a:lnTo>
                    <a:pt x="3840" y="7652"/>
                  </a:lnTo>
                  <a:lnTo>
                    <a:pt x="3840" y="6066"/>
                  </a:lnTo>
                  <a:lnTo>
                    <a:pt x="5454" y="6066"/>
                  </a:lnTo>
                  <a:lnTo>
                    <a:pt x="5454" y="7652"/>
                  </a:lnTo>
                  <a:close/>
                  <a:moveTo>
                    <a:pt x="5454" y="5287"/>
                  </a:moveTo>
                  <a:lnTo>
                    <a:pt x="3840" y="5287"/>
                  </a:lnTo>
                  <a:lnTo>
                    <a:pt x="3840" y="3701"/>
                  </a:lnTo>
                  <a:lnTo>
                    <a:pt x="5454" y="3701"/>
                  </a:lnTo>
                  <a:lnTo>
                    <a:pt x="5454" y="5287"/>
                  </a:lnTo>
                  <a:close/>
                  <a:moveTo>
                    <a:pt x="5454" y="2922"/>
                  </a:moveTo>
                  <a:lnTo>
                    <a:pt x="3840" y="2922"/>
                  </a:lnTo>
                  <a:lnTo>
                    <a:pt x="3840" y="1336"/>
                  </a:lnTo>
                  <a:lnTo>
                    <a:pt x="5454" y="1336"/>
                  </a:lnTo>
                  <a:lnTo>
                    <a:pt x="5454" y="2922"/>
                  </a:lnTo>
                  <a:close/>
                  <a:moveTo>
                    <a:pt x="12466" y="3701"/>
                  </a:moveTo>
                  <a:lnTo>
                    <a:pt x="8097" y="3701"/>
                  </a:lnTo>
                  <a:cubicBezTo>
                    <a:pt x="7903" y="3701"/>
                    <a:pt x="7763" y="3840"/>
                    <a:pt x="7763" y="4035"/>
                  </a:cubicBezTo>
                  <a:lnTo>
                    <a:pt x="7763" y="11464"/>
                  </a:lnTo>
                  <a:cubicBezTo>
                    <a:pt x="7763" y="11492"/>
                    <a:pt x="7791" y="11492"/>
                    <a:pt x="7791" y="11492"/>
                  </a:cubicBezTo>
                  <a:lnTo>
                    <a:pt x="9544" y="11492"/>
                  </a:lnTo>
                  <a:lnTo>
                    <a:pt x="9544" y="10045"/>
                  </a:lnTo>
                  <a:lnTo>
                    <a:pt x="11019" y="10045"/>
                  </a:lnTo>
                  <a:lnTo>
                    <a:pt x="11019" y="11492"/>
                  </a:lnTo>
                  <a:lnTo>
                    <a:pt x="12744" y="11492"/>
                  </a:lnTo>
                  <a:cubicBezTo>
                    <a:pt x="12772" y="11492"/>
                    <a:pt x="12772" y="11464"/>
                    <a:pt x="12772" y="11464"/>
                  </a:cubicBezTo>
                  <a:lnTo>
                    <a:pt x="12772" y="4035"/>
                  </a:lnTo>
                  <a:cubicBezTo>
                    <a:pt x="12800" y="3868"/>
                    <a:pt x="12633" y="3701"/>
                    <a:pt x="12466" y="3701"/>
                  </a:cubicBezTo>
                  <a:close/>
                  <a:moveTo>
                    <a:pt x="12104" y="8821"/>
                  </a:moveTo>
                  <a:lnTo>
                    <a:pt x="8403" y="8821"/>
                  </a:lnTo>
                  <a:lnTo>
                    <a:pt x="8403" y="8042"/>
                  </a:lnTo>
                  <a:lnTo>
                    <a:pt x="12104" y="8042"/>
                  </a:lnTo>
                  <a:lnTo>
                    <a:pt x="12104" y="8821"/>
                  </a:lnTo>
                  <a:close/>
                  <a:moveTo>
                    <a:pt x="12104" y="7263"/>
                  </a:moveTo>
                  <a:lnTo>
                    <a:pt x="8403" y="7263"/>
                  </a:lnTo>
                  <a:lnTo>
                    <a:pt x="8403" y="6483"/>
                  </a:lnTo>
                  <a:lnTo>
                    <a:pt x="12104" y="6483"/>
                  </a:lnTo>
                  <a:lnTo>
                    <a:pt x="12104" y="7263"/>
                  </a:lnTo>
                  <a:close/>
                  <a:moveTo>
                    <a:pt x="12104" y="5677"/>
                  </a:moveTo>
                  <a:lnTo>
                    <a:pt x="8403" y="5677"/>
                  </a:lnTo>
                  <a:lnTo>
                    <a:pt x="8403" y="4897"/>
                  </a:lnTo>
                  <a:lnTo>
                    <a:pt x="12104" y="4897"/>
                  </a:lnTo>
                  <a:lnTo>
                    <a:pt x="12104" y="5677"/>
                  </a:lnTo>
                  <a:close/>
                  <a:moveTo>
                    <a:pt x="12104" y="5677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52" name="图形"/>
            <p:cNvSpPr/>
            <p:nvPr/>
          </p:nvSpPr>
          <p:spPr>
            <a:xfrm>
              <a:off x="7871" y="1596"/>
              <a:ext cx="825" cy="825"/>
            </a:xfrm>
            <a:prstGeom prst="ellipse">
              <a:avLst/>
            </a:prstGeom>
            <a:gradFill>
              <a:gsLst>
                <a:gs pos="0">
                  <a:schemeClr val="accent6"/>
                </a:gs>
                <a:gs pos="100000">
                  <a:srgbClr val="FCAEB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思源黑体 CN Normal" panose="020B0400000000000000" charset="-122"/>
              </a:endParaRPr>
            </a:p>
          </p:txBody>
        </p:sp>
        <p:sp>
          <p:nvSpPr>
            <p:cNvPr id="53" name="图形"/>
            <p:cNvSpPr>
              <a:spLocks noChangeAspect="1"/>
            </p:cNvSpPr>
            <p:nvPr/>
          </p:nvSpPr>
          <p:spPr bwMode="auto">
            <a:xfrm>
              <a:off x="8062" y="1820"/>
              <a:ext cx="443" cy="377"/>
            </a:xfrm>
            <a:custGeom>
              <a:avLst/>
              <a:gdLst>
                <a:gd name="T0" fmla="*/ 12330 w 12804"/>
                <a:gd name="T1" fmla="*/ 2371 h 10907"/>
                <a:gd name="T2" fmla="*/ 11382 w 12804"/>
                <a:gd name="T3" fmla="*/ 2371 h 10907"/>
                <a:gd name="T4" fmla="*/ 11382 w 12804"/>
                <a:gd name="T5" fmla="*/ 3319 h 10907"/>
                <a:gd name="T6" fmla="*/ 10907 w 12804"/>
                <a:gd name="T7" fmla="*/ 3793 h 10907"/>
                <a:gd name="T8" fmla="*/ 10433 w 12804"/>
                <a:gd name="T9" fmla="*/ 3319 h 10907"/>
                <a:gd name="T10" fmla="*/ 10433 w 12804"/>
                <a:gd name="T11" fmla="*/ 2371 h 10907"/>
                <a:gd name="T12" fmla="*/ 9485 w 12804"/>
                <a:gd name="T13" fmla="*/ 2371 h 10907"/>
                <a:gd name="T14" fmla="*/ 9010 w 12804"/>
                <a:gd name="T15" fmla="*/ 1897 h 10907"/>
                <a:gd name="T16" fmla="*/ 9485 w 12804"/>
                <a:gd name="T17" fmla="*/ 1422 h 10907"/>
                <a:gd name="T18" fmla="*/ 10433 w 12804"/>
                <a:gd name="T19" fmla="*/ 1422 h 10907"/>
                <a:gd name="T20" fmla="*/ 10433 w 12804"/>
                <a:gd name="T21" fmla="*/ 474 h 10907"/>
                <a:gd name="T22" fmla="*/ 10907 w 12804"/>
                <a:gd name="T23" fmla="*/ 0 h 10907"/>
                <a:gd name="T24" fmla="*/ 11382 w 12804"/>
                <a:gd name="T25" fmla="*/ 474 h 10907"/>
                <a:gd name="T26" fmla="*/ 11382 w 12804"/>
                <a:gd name="T27" fmla="*/ 1422 h 10907"/>
                <a:gd name="T28" fmla="*/ 12330 w 12804"/>
                <a:gd name="T29" fmla="*/ 1422 h 10907"/>
                <a:gd name="T30" fmla="*/ 12804 w 12804"/>
                <a:gd name="T31" fmla="*/ 1897 h 10907"/>
                <a:gd name="T32" fmla="*/ 12330 w 12804"/>
                <a:gd name="T33" fmla="*/ 2371 h 10907"/>
                <a:gd name="T34" fmla="*/ 9485 w 12804"/>
                <a:gd name="T35" fmla="*/ 4031 h 10907"/>
                <a:gd name="T36" fmla="*/ 8773 w 12804"/>
                <a:gd name="T37" fmla="*/ 4742 h 10907"/>
                <a:gd name="T38" fmla="*/ 8062 w 12804"/>
                <a:gd name="T39" fmla="*/ 4031 h 10907"/>
                <a:gd name="T40" fmla="*/ 8773 w 12804"/>
                <a:gd name="T41" fmla="*/ 3319 h 10907"/>
                <a:gd name="T42" fmla="*/ 9485 w 12804"/>
                <a:gd name="T43" fmla="*/ 4031 h 10907"/>
                <a:gd name="T44" fmla="*/ 7588 w 12804"/>
                <a:gd name="T45" fmla="*/ 2371 h 10907"/>
                <a:gd name="T46" fmla="*/ 948 w 12804"/>
                <a:gd name="T47" fmla="*/ 2371 h 10907"/>
                <a:gd name="T48" fmla="*/ 948 w 12804"/>
                <a:gd name="T49" fmla="*/ 8980 h 10907"/>
                <a:gd name="T50" fmla="*/ 3764 w 12804"/>
                <a:gd name="T51" fmla="*/ 4327 h 10907"/>
                <a:gd name="T52" fmla="*/ 6868 w 12804"/>
                <a:gd name="T53" fmla="*/ 9010 h 10907"/>
                <a:gd name="T54" fmla="*/ 8454 w 12804"/>
                <a:gd name="T55" fmla="*/ 6639 h 10907"/>
                <a:gd name="T56" fmla="*/ 9959 w 12804"/>
                <a:gd name="T57" fmla="*/ 8980 h 10907"/>
                <a:gd name="T58" fmla="*/ 10433 w 12804"/>
                <a:gd name="T59" fmla="*/ 8980 h 10907"/>
                <a:gd name="T60" fmla="*/ 10433 w 12804"/>
                <a:gd name="T61" fmla="*/ 6165 h 10907"/>
                <a:gd name="T62" fmla="*/ 10907 w 12804"/>
                <a:gd name="T63" fmla="*/ 5690 h 10907"/>
                <a:gd name="T64" fmla="*/ 11382 w 12804"/>
                <a:gd name="T65" fmla="*/ 6165 h 10907"/>
                <a:gd name="T66" fmla="*/ 11382 w 12804"/>
                <a:gd name="T67" fmla="*/ 9959 h 10907"/>
                <a:gd name="T68" fmla="*/ 10433 w 12804"/>
                <a:gd name="T69" fmla="*/ 10907 h 10907"/>
                <a:gd name="T70" fmla="*/ 948 w 12804"/>
                <a:gd name="T71" fmla="*/ 10907 h 10907"/>
                <a:gd name="T72" fmla="*/ 0 w 12804"/>
                <a:gd name="T73" fmla="*/ 9959 h 10907"/>
                <a:gd name="T74" fmla="*/ 0 w 12804"/>
                <a:gd name="T75" fmla="*/ 2371 h 10907"/>
                <a:gd name="T76" fmla="*/ 948 w 12804"/>
                <a:gd name="T77" fmla="*/ 1422 h 10907"/>
                <a:gd name="T78" fmla="*/ 7588 w 12804"/>
                <a:gd name="T79" fmla="*/ 1422 h 10907"/>
                <a:gd name="T80" fmla="*/ 8062 w 12804"/>
                <a:gd name="T81" fmla="*/ 1897 h 10907"/>
                <a:gd name="T82" fmla="*/ 7588 w 12804"/>
                <a:gd name="T83" fmla="*/ 2371 h 10907"/>
                <a:gd name="T84" fmla="*/ 7588 w 12804"/>
                <a:gd name="T85" fmla="*/ 2371 h 10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04" h="10907">
                  <a:moveTo>
                    <a:pt x="12330" y="2371"/>
                  </a:moveTo>
                  <a:lnTo>
                    <a:pt x="11382" y="2371"/>
                  </a:lnTo>
                  <a:lnTo>
                    <a:pt x="11382" y="3319"/>
                  </a:lnTo>
                  <a:cubicBezTo>
                    <a:pt x="11382" y="3581"/>
                    <a:pt x="11169" y="3793"/>
                    <a:pt x="10907" y="3793"/>
                  </a:cubicBezTo>
                  <a:cubicBezTo>
                    <a:pt x="10646" y="3793"/>
                    <a:pt x="10433" y="3581"/>
                    <a:pt x="10433" y="3319"/>
                  </a:cubicBezTo>
                  <a:lnTo>
                    <a:pt x="10433" y="2371"/>
                  </a:lnTo>
                  <a:lnTo>
                    <a:pt x="9485" y="2371"/>
                  </a:lnTo>
                  <a:cubicBezTo>
                    <a:pt x="9223" y="2371"/>
                    <a:pt x="9010" y="2158"/>
                    <a:pt x="9010" y="1897"/>
                  </a:cubicBezTo>
                  <a:cubicBezTo>
                    <a:pt x="9010" y="1635"/>
                    <a:pt x="9223" y="1422"/>
                    <a:pt x="9485" y="1422"/>
                  </a:cubicBezTo>
                  <a:lnTo>
                    <a:pt x="10433" y="1422"/>
                  </a:lnTo>
                  <a:lnTo>
                    <a:pt x="10433" y="474"/>
                  </a:lnTo>
                  <a:cubicBezTo>
                    <a:pt x="10433" y="212"/>
                    <a:pt x="10646" y="0"/>
                    <a:pt x="10907" y="0"/>
                  </a:cubicBezTo>
                  <a:cubicBezTo>
                    <a:pt x="11169" y="0"/>
                    <a:pt x="11382" y="212"/>
                    <a:pt x="11382" y="474"/>
                  </a:cubicBezTo>
                  <a:lnTo>
                    <a:pt x="11382" y="1422"/>
                  </a:lnTo>
                  <a:lnTo>
                    <a:pt x="12330" y="1422"/>
                  </a:lnTo>
                  <a:cubicBezTo>
                    <a:pt x="12592" y="1422"/>
                    <a:pt x="12804" y="1635"/>
                    <a:pt x="12804" y="1897"/>
                  </a:cubicBezTo>
                  <a:cubicBezTo>
                    <a:pt x="12804" y="2158"/>
                    <a:pt x="12592" y="2371"/>
                    <a:pt x="12330" y="2371"/>
                  </a:cubicBezTo>
                  <a:close/>
                  <a:moveTo>
                    <a:pt x="9485" y="4031"/>
                  </a:moveTo>
                  <a:cubicBezTo>
                    <a:pt x="9485" y="4423"/>
                    <a:pt x="9166" y="4742"/>
                    <a:pt x="8773" y="4742"/>
                  </a:cubicBezTo>
                  <a:cubicBezTo>
                    <a:pt x="8381" y="4742"/>
                    <a:pt x="8062" y="4423"/>
                    <a:pt x="8062" y="4031"/>
                  </a:cubicBezTo>
                  <a:cubicBezTo>
                    <a:pt x="8062" y="3638"/>
                    <a:pt x="8381" y="3319"/>
                    <a:pt x="8773" y="3319"/>
                  </a:cubicBezTo>
                  <a:cubicBezTo>
                    <a:pt x="9166" y="3319"/>
                    <a:pt x="9485" y="3638"/>
                    <a:pt x="9485" y="4031"/>
                  </a:cubicBezTo>
                  <a:close/>
                  <a:moveTo>
                    <a:pt x="7588" y="2371"/>
                  </a:moveTo>
                  <a:lnTo>
                    <a:pt x="948" y="2371"/>
                  </a:lnTo>
                  <a:lnTo>
                    <a:pt x="948" y="8980"/>
                  </a:lnTo>
                  <a:cubicBezTo>
                    <a:pt x="949" y="8977"/>
                    <a:pt x="1987" y="4327"/>
                    <a:pt x="3764" y="4327"/>
                  </a:cubicBezTo>
                  <a:cubicBezTo>
                    <a:pt x="4935" y="4327"/>
                    <a:pt x="6126" y="7923"/>
                    <a:pt x="6868" y="9010"/>
                  </a:cubicBezTo>
                  <a:cubicBezTo>
                    <a:pt x="6868" y="9010"/>
                    <a:pt x="7450" y="6654"/>
                    <a:pt x="8454" y="6639"/>
                  </a:cubicBezTo>
                  <a:cubicBezTo>
                    <a:pt x="9447" y="6624"/>
                    <a:pt x="9959" y="8980"/>
                    <a:pt x="9959" y="8980"/>
                  </a:cubicBezTo>
                  <a:lnTo>
                    <a:pt x="10433" y="8980"/>
                  </a:lnTo>
                  <a:lnTo>
                    <a:pt x="10433" y="6165"/>
                  </a:lnTo>
                  <a:cubicBezTo>
                    <a:pt x="10433" y="5903"/>
                    <a:pt x="10646" y="5690"/>
                    <a:pt x="10907" y="5690"/>
                  </a:cubicBezTo>
                  <a:cubicBezTo>
                    <a:pt x="11169" y="5690"/>
                    <a:pt x="11382" y="5903"/>
                    <a:pt x="11382" y="6165"/>
                  </a:cubicBezTo>
                  <a:lnTo>
                    <a:pt x="11382" y="9959"/>
                  </a:lnTo>
                  <a:cubicBezTo>
                    <a:pt x="11382" y="10483"/>
                    <a:pt x="10957" y="10907"/>
                    <a:pt x="10433" y="10907"/>
                  </a:cubicBezTo>
                  <a:lnTo>
                    <a:pt x="948" y="10907"/>
                  </a:lnTo>
                  <a:cubicBezTo>
                    <a:pt x="424" y="10907"/>
                    <a:pt x="0" y="10483"/>
                    <a:pt x="0" y="9959"/>
                  </a:cubicBezTo>
                  <a:lnTo>
                    <a:pt x="0" y="2371"/>
                  </a:lnTo>
                  <a:cubicBezTo>
                    <a:pt x="0" y="1847"/>
                    <a:pt x="424" y="1422"/>
                    <a:pt x="948" y="1422"/>
                  </a:cubicBezTo>
                  <a:lnTo>
                    <a:pt x="7588" y="1422"/>
                  </a:lnTo>
                  <a:cubicBezTo>
                    <a:pt x="7850" y="1422"/>
                    <a:pt x="8062" y="1635"/>
                    <a:pt x="8062" y="1897"/>
                  </a:cubicBezTo>
                  <a:cubicBezTo>
                    <a:pt x="8062" y="2158"/>
                    <a:pt x="7850" y="2371"/>
                    <a:pt x="7588" y="2371"/>
                  </a:cubicBezTo>
                  <a:close/>
                  <a:moveTo>
                    <a:pt x="7588" y="2371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图形"/>
          <p:cNvSpPr/>
          <p:nvPr/>
        </p:nvSpPr>
        <p:spPr>
          <a:xfrm>
            <a:off x="2907030" y="239395"/>
            <a:ext cx="6380480" cy="6380480"/>
          </a:xfrm>
          <a:prstGeom prst="ellipse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8" name="图形"/>
          <p:cNvSpPr/>
          <p:nvPr/>
        </p:nvSpPr>
        <p:spPr>
          <a:xfrm>
            <a:off x="4836858" y="1336040"/>
            <a:ext cx="2516378" cy="81216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pPr algn="ctr"/>
            <a:r>
              <a:rPr lang="zh-CN" altLang="en-US" sz="4000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任务一</a:t>
            </a:r>
            <a:endParaRPr lang="zh-CN" altLang="en-US" sz="4000" dirty="0">
              <a:solidFill>
                <a:schemeClr val="tx1"/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字魂58号-创中黑" panose="00000500000000000000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"/>
    </mc:Choice>
    <mc:Fallback>
      <p:transition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46710" y="322217"/>
            <a:ext cx="2129790" cy="5636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任务一</a:t>
            </a:r>
            <a:endParaRPr lang="zh-CN" altLang="en-US" sz="2400" dirty="0"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476500" y="322217"/>
            <a:ext cx="9368790" cy="563608"/>
          </a:xfrm>
          <a:prstGeom prst="rect">
            <a:avLst/>
          </a:prstGeom>
          <a:solidFill>
            <a:srgbClr val="3C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b="1" spc="75" dirty="0">
                <a:solidFill>
                  <a:schemeClr val="bg1"/>
                </a:solidFill>
                <a:latin typeface="字魂联盟综艺体" panose="00000500000000000000" pitchFamily="2" charset="-122"/>
                <a:ea typeface="字魂联盟综艺体" panose="00000500000000000000" pitchFamily="2" charset="-122"/>
                <a:cs typeface="+mn-ea"/>
                <a:sym typeface="+mn-lt"/>
              </a:rPr>
              <a:t>职业发展趋势分析</a:t>
            </a:r>
            <a:endParaRPr lang="zh-CN" altLang="en-US" sz="2400" b="1" spc="75" dirty="0">
              <a:solidFill>
                <a:schemeClr val="bg1"/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61" name="图形"/>
          <p:cNvSpPr/>
          <p:nvPr/>
        </p:nvSpPr>
        <p:spPr>
          <a:xfrm>
            <a:off x="557212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62" name="图形"/>
          <p:cNvSpPr/>
          <p:nvPr/>
        </p:nvSpPr>
        <p:spPr>
          <a:xfrm>
            <a:off x="2123145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37211" y="1279157"/>
            <a:ext cx="3324649" cy="563608"/>
          </a:xfrm>
          <a:prstGeom prst="roundRect">
            <a:avLst/>
          </a:prstGeom>
          <a:solidFill>
            <a:srgbClr val="FCA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二、职业的发展趋势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99455" y="3266838"/>
            <a:ext cx="5055334" cy="2063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latin typeface="+mj-ea"/>
                <a:ea typeface="+mj-ea"/>
              </a:rPr>
              <a:t>       在社会需求的驱动下，科技与经济持续演变，新职业如雨后春笋般不断涌现，而那些脱离社会需求的职业则逐渐被淘汰。</a:t>
            </a:r>
            <a:endParaRPr lang="zh-CN" altLang="en-US" sz="2200" dirty="0">
              <a:latin typeface="+mj-ea"/>
              <a:ea typeface="+mj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11" y="2376392"/>
            <a:ext cx="5400000" cy="36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46710" y="322217"/>
            <a:ext cx="2129790" cy="5636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任务一</a:t>
            </a:r>
            <a:endParaRPr lang="zh-CN" altLang="en-US" sz="2400" dirty="0"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476500" y="322217"/>
            <a:ext cx="9368790" cy="563608"/>
          </a:xfrm>
          <a:prstGeom prst="rect">
            <a:avLst/>
          </a:prstGeom>
          <a:solidFill>
            <a:srgbClr val="3C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b="1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职业发展趋势分析</a:t>
            </a:r>
            <a:endParaRPr lang="zh-CN" altLang="en-US" sz="2400" b="1" spc="75" dirty="0">
              <a:solidFill>
                <a:schemeClr val="tx1">
                  <a:lumMod val="85000"/>
                  <a:lumOff val="15000"/>
                </a:schemeClr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61" name="图形"/>
          <p:cNvSpPr/>
          <p:nvPr/>
        </p:nvSpPr>
        <p:spPr>
          <a:xfrm>
            <a:off x="557212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62" name="图形"/>
          <p:cNvSpPr/>
          <p:nvPr/>
        </p:nvSpPr>
        <p:spPr>
          <a:xfrm>
            <a:off x="2123145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37211" y="1279157"/>
            <a:ext cx="5605837" cy="563608"/>
          </a:xfrm>
          <a:prstGeom prst="roundRect">
            <a:avLst/>
          </a:prstGeom>
          <a:solidFill>
            <a:srgbClr val="6DD2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（一）传统职业变革，新兴职业崛起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7211" y="2141694"/>
            <a:ext cx="4874317" cy="409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E94977"/>
                </a:solidFill>
              </a:rPr>
              <a:t>一方面：</a:t>
            </a:r>
            <a:r>
              <a:rPr lang="zh-CN" altLang="en-US" sz="2200" dirty="0"/>
              <a:t>与新兴科技相关的职业大量涌现，如工业互联网工程技术人员、数据工程技术人员、生成式人工智能系统应用人员等。</a:t>
            </a:r>
            <a:endParaRPr lang="en-US" altLang="zh-CN" sz="2200" dirty="0"/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E94977"/>
                </a:solidFill>
              </a:rPr>
              <a:t>另一方面：</a:t>
            </a:r>
            <a:r>
              <a:rPr lang="zh-CN" altLang="en-US" sz="2200" dirty="0"/>
              <a:t>一些传统职业，特别是手工艺行业，因机械化大规模生产的冲击，以及技艺学习周期长等原因，逐渐式微。</a:t>
            </a:r>
            <a:endParaRPr lang="zh-CN" altLang="en-US" sz="2200" dirty="0">
              <a:latin typeface="+mj-ea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74569" y="1495783"/>
            <a:ext cx="6048000" cy="504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46710" y="322217"/>
            <a:ext cx="2129790" cy="5636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任务一</a:t>
            </a:r>
            <a:endParaRPr lang="zh-CN" altLang="en-US" sz="2400" dirty="0"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476500" y="322217"/>
            <a:ext cx="9368790" cy="563608"/>
          </a:xfrm>
          <a:prstGeom prst="rect">
            <a:avLst/>
          </a:prstGeom>
          <a:solidFill>
            <a:srgbClr val="3C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b="1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职业发展趋势分析</a:t>
            </a:r>
            <a:endParaRPr lang="zh-CN" altLang="en-US" sz="2400" b="1" spc="75" dirty="0">
              <a:solidFill>
                <a:schemeClr val="tx1">
                  <a:lumMod val="85000"/>
                  <a:lumOff val="15000"/>
                </a:schemeClr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61" name="图形"/>
          <p:cNvSpPr/>
          <p:nvPr/>
        </p:nvSpPr>
        <p:spPr>
          <a:xfrm>
            <a:off x="557212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62" name="图形"/>
          <p:cNvSpPr/>
          <p:nvPr/>
        </p:nvSpPr>
        <p:spPr>
          <a:xfrm>
            <a:off x="2123145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37211" y="1279157"/>
            <a:ext cx="5605837" cy="563608"/>
          </a:xfrm>
          <a:prstGeom prst="roundRect">
            <a:avLst/>
          </a:prstGeom>
          <a:solidFill>
            <a:srgbClr val="6DD2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（二）职业的专业化、技术化程度加深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7211" y="2951401"/>
            <a:ext cx="4874317" cy="2063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latin typeface="+mj-ea"/>
                <a:ea typeface="+mj-ea"/>
              </a:rPr>
              <a:t>       企业对从业者的要求越来越严格，过去仅靠单一技能就能胜任的岗位，现在则要求从业者具备更多的专业知识与复合技能。</a:t>
            </a:r>
            <a:endParaRPr lang="zh-CN" altLang="en-US" sz="2200" dirty="0">
              <a:latin typeface="+mj-ea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74569" y="1495783"/>
            <a:ext cx="6048000" cy="504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46710" y="322217"/>
            <a:ext cx="2129790" cy="5636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任务一</a:t>
            </a:r>
            <a:endParaRPr lang="zh-CN" altLang="en-US" sz="2400" dirty="0"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476500" y="322217"/>
            <a:ext cx="9368790" cy="563608"/>
          </a:xfrm>
          <a:prstGeom prst="rect">
            <a:avLst/>
          </a:prstGeom>
          <a:solidFill>
            <a:srgbClr val="3C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b="1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职业发展趋势分析</a:t>
            </a:r>
            <a:endParaRPr lang="zh-CN" altLang="en-US" sz="2400" b="1" spc="75" dirty="0">
              <a:solidFill>
                <a:schemeClr val="tx1">
                  <a:lumMod val="85000"/>
                  <a:lumOff val="15000"/>
                </a:schemeClr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61" name="图形"/>
          <p:cNvSpPr/>
          <p:nvPr/>
        </p:nvSpPr>
        <p:spPr>
          <a:xfrm>
            <a:off x="557212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62" name="图形"/>
          <p:cNvSpPr/>
          <p:nvPr/>
        </p:nvSpPr>
        <p:spPr>
          <a:xfrm>
            <a:off x="2123145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37211" y="1279157"/>
            <a:ext cx="5358789" cy="563608"/>
          </a:xfrm>
          <a:prstGeom prst="roundRect">
            <a:avLst/>
          </a:prstGeom>
          <a:solidFill>
            <a:srgbClr val="6DD2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（三）第三产业相关的职业高速发展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7211" y="3240159"/>
            <a:ext cx="4874317" cy="1048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latin typeface="+mj-ea"/>
                <a:ea typeface="+mj-ea"/>
              </a:rPr>
              <a:t>       大力发展第三产业有助于加快经济发展，提高国民素质和综合国力。</a:t>
            </a:r>
            <a:endParaRPr lang="zh-CN" altLang="en-US" sz="2200" dirty="0">
              <a:latin typeface="+mj-ea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74569" y="1495783"/>
            <a:ext cx="6048000" cy="504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46710" y="322217"/>
            <a:ext cx="2129790" cy="5636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任务一</a:t>
            </a:r>
            <a:endParaRPr lang="zh-CN" altLang="en-US" sz="2400" dirty="0"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476500" y="322217"/>
            <a:ext cx="9368790" cy="563608"/>
          </a:xfrm>
          <a:prstGeom prst="rect">
            <a:avLst/>
          </a:prstGeom>
          <a:solidFill>
            <a:srgbClr val="3C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b="1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职业发展趋势分析</a:t>
            </a:r>
            <a:endParaRPr lang="zh-CN" altLang="en-US" sz="2400" b="1" spc="75" dirty="0">
              <a:solidFill>
                <a:schemeClr val="tx1">
                  <a:lumMod val="85000"/>
                  <a:lumOff val="15000"/>
                </a:schemeClr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61" name="图形"/>
          <p:cNvSpPr/>
          <p:nvPr/>
        </p:nvSpPr>
        <p:spPr>
          <a:xfrm>
            <a:off x="557212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62" name="图形"/>
          <p:cNvSpPr/>
          <p:nvPr/>
        </p:nvSpPr>
        <p:spPr>
          <a:xfrm>
            <a:off x="2123145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37211" y="1279157"/>
            <a:ext cx="3623033" cy="563608"/>
          </a:xfrm>
          <a:prstGeom prst="roundRect">
            <a:avLst/>
          </a:prstGeom>
          <a:solidFill>
            <a:srgbClr val="6DD2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（四）高端制造业兴起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7211" y="3240159"/>
            <a:ext cx="4874317" cy="155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latin typeface="+mj-ea"/>
                <a:ea typeface="+mj-ea"/>
              </a:rPr>
              <a:t>       中国制造业未来的产业政策将更加注重内外协调、科技赋能与结构升级的系统性协同。</a:t>
            </a:r>
            <a:endParaRPr lang="zh-CN" altLang="en-US" sz="2200" dirty="0">
              <a:latin typeface="+mj-ea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74569" y="1495783"/>
            <a:ext cx="6048000" cy="504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46710" y="322217"/>
            <a:ext cx="2129790" cy="5636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dirty="0">
                <a:latin typeface="字魂联盟综艺体" panose="00000500000000000000" pitchFamily="2" charset="-122"/>
                <a:ea typeface="字魂联盟综艺体" panose="00000500000000000000" pitchFamily="2" charset="-122"/>
              </a:rPr>
              <a:t>任务一</a:t>
            </a:r>
            <a:endParaRPr lang="zh-CN" altLang="en-US" sz="2400" dirty="0">
              <a:latin typeface="字魂联盟综艺体" panose="00000500000000000000" pitchFamily="2" charset="-122"/>
              <a:ea typeface="字魂联盟综艺体" panose="00000500000000000000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476500" y="322217"/>
            <a:ext cx="9368790" cy="563608"/>
          </a:xfrm>
          <a:prstGeom prst="rect">
            <a:avLst/>
          </a:prstGeom>
          <a:solidFill>
            <a:srgbClr val="3C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zh-CN" altLang="en-US" sz="2400" b="1" spc="75" dirty="0">
                <a:solidFill>
                  <a:schemeClr val="bg1"/>
                </a:solidFill>
                <a:latin typeface="字魂联盟综艺体" panose="00000500000000000000" pitchFamily="2" charset="-122"/>
                <a:ea typeface="字魂联盟综艺体" panose="00000500000000000000" pitchFamily="2" charset="-122"/>
                <a:cs typeface="+mn-ea"/>
                <a:sym typeface="+mn-lt"/>
              </a:rPr>
              <a:t>职业发展趋势分析</a:t>
            </a:r>
            <a:endParaRPr lang="zh-CN" altLang="en-US" sz="2400" b="1" spc="75" dirty="0">
              <a:solidFill>
                <a:schemeClr val="bg1"/>
              </a:solidFill>
              <a:latin typeface="字魂联盟综艺体" panose="00000500000000000000" pitchFamily="2" charset="-122"/>
              <a:ea typeface="字魂联盟综艺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61" name="图形"/>
          <p:cNvSpPr/>
          <p:nvPr/>
        </p:nvSpPr>
        <p:spPr>
          <a:xfrm>
            <a:off x="557212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62" name="图形"/>
          <p:cNvSpPr/>
          <p:nvPr/>
        </p:nvSpPr>
        <p:spPr>
          <a:xfrm>
            <a:off x="2123145" y="51402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37211" y="1279157"/>
            <a:ext cx="4470056" cy="563608"/>
          </a:xfrm>
          <a:prstGeom prst="roundRect">
            <a:avLst/>
          </a:prstGeom>
          <a:solidFill>
            <a:srgbClr val="FCA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三、未来我国的热门职业领域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49712" y="2890559"/>
            <a:ext cx="4640722" cy="2571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>
                <a:latin typeface="+mj-ea"/>
                <a:ea typeface="+mj-ea"/>
              </a:rPr>
              <a:t>       随着社会、政治、经济、文化、科技等方面对外交流的不断深入和广泛，我国的社会发展逐步与世界潮流接轨，某些领域甚至处于世界前列。</a:t>
            </a:r>
            <a:endParaRPr lang="zh-CN" altLang="en-US" sz="2200" dirty="0">
              <a:latin typeface="+mj-ea"/>
              <a:ea typeface="+mj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11" y="2376392"/>
            <a:ext cx="5400000" cy="36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tags/tag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p="http://schemas.openxmlformats.org/presentationml/2006/main">
  <p:tag name="commondata" val="eyJoZGlkIjoiZDViMmYwYjBhZWE5ZmE1MmEzNzQ3ODgxY2NjNjIyNTcifQ==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1138</Words>
  <Application>WPS 演示</Application>
  <PresentationFormat>宽屏</PresentationFormat>
  <Paragraphs>136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宋体</vt:lpstr>
      <vt:lpstr>Wingdings</vt:lpstr>
      <vt:lpstr>字魂58号-创中黑</vt:lpstr>
      <vt:lpstr>黑体</vt:lpstr>
      <vt:lpstr>思源黑体 CN Normal</vt:lpstr>
      <vt:lpstr>字魂联盟综艺体</vt:lpstr>
      <vt:lpstr>Times New Roman</vt:lpstr>
      <vt:lpstr>思源黑体 CN Bold</vt:lpstr>
      <vt:lpstr>Calibri</vt:lpstr>
      <vt:lpstr>微软雅黑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陆文佳</cp:lastModifiedBy>
  <cp:revision>59</cp:revision>
  <dcterms:created xsi:type="dcterms:W3CDTF">2023-08-09T12:44:00Z</dcterms:created>
  <dcterms:modified xsi:type="dcterms:W3CDTF">2025-09-25T03:47:06Z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CEBFD2FB8B9D4666A6710CD2AC292398_13</vt:lpwstr>
  </property>
</Properties>
</file>