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2"/>
    <p:sldId id="410" r:id="rId3"/>
    <p:sldId id="411" r:id="rId4"/>
    <p:sldId id="412" r:id="rId5"/>
    <p:sldId id="471" r:id="rId6"/>
    <p:sldId id="419" r:id="rId7"/>
    <p:sldId id="472" r:id="rId8"/>
    <p:sldId id="473" r:id="rId9"/>
    <p:sldId id="474" r:id="rId10"/>
    <p:sldId id="475" r:id="rId11"/>
    <p:sldId id="476" r:id="rId12"/>
    <p:sldId id="477" r:id="rId13"/>
    <p:sldId id="478" r:id="rId14"/>
    <p:sldId id="479" r:id="rId15"/>
    <p:sldId id="484" r:id="rId16"/>
    <p:sldId id="481" r:id="rId17"/>
    <p:sldId id="480" r:id="rId18"/>
    <p:sldId id="482" r:id="rId19"/>
    <p:sldId id="483" r:id="rId20"/>
    <p:sldId id="487" r:id="rId21"/>
    <p:sldId id="488" r:id="rId22"/>
    <p:sldId id="489" r:id="rId23"/>
    <p:sldId id="485" r:id="rId24"/>
    <p:sldId id="486" r:id="rId25"/>
    <p:sldId id="490" r:id="rId26"/>
    <p:sldId id="491" r:id="rId27"/>
    <p:sldId id="492" r:id="rId28"/>
    <p:sldId id="493" r:id="rId29"/>
    <p:sldId id="494" r:id="rId30"/>
    <p:sldId id="495" r:id="rId31"/>
    <p:sldId id="496" r:id="rId32"/>
    <p:sldId id="497" r:id="rId33"/>
    <p:sldId id="498" r:id="rId34"/>
    <p:sldId id="499" r:id="rId35"/>
    <p:sldId id="500" r:id="rId36"/>
    <p:sldId id="501" r:id="rId37"/>
    <p:sldId id="502" r:id="rId38"/>
    <p:sldId id="503" r:id="rId39"/>
    <p:sldId id="504" r:id="rId40"/>
    <p:sldId id="505" r:id="rId41"/>
    <p:sldId id="506" r:id="rId42"/>
    <p:sldId id="507" r:id="rId43"/>
    <p:sldId id="509" r:id="rId44"/>
    <p:sldId id="510" r:id="rId45"/>
    <p:sldId id="511" r:id="rId46"/>
    <p:sldId id="512" r:id="rId47"/>
    <p:sldId id="513" r:id="rId48"/>
    <p:sldId id="514" r:id="rId49"/>
    <p:sldId id="515" r:id="rId50"/>
    <p:sldId id="516" r:id="rId51"/>
    <p:sldId id="517" r:id="rId52"/>
    <p:sldId id="518" r:id="rId53"/>
    <p:sldId id="519" r:id="rId54"/>
    <p:sldId id="520" r:id="rId55"/>
    <p:sldId id="521" r:id="rId56"/>
    <p:sldId id="523" r:id="rId57"/>
    <p:sldId id="524" r:id="rId58"/>
    <p:sldId id="525" r:id="rId59"/>
    <p:sldId id="470" r:id="rId60"/>
  </p:sldIdLst>
  <p:sldSz cx="12192000" cy="6858000"/>
  <p:notesSz cx="6858000" cy="9144000"/>
  <p:embeddedFontLst>
    <p:embeddedFont>
      <p:font typeface="思源黑体 CN Bold" panose="020B0800000000000000" pitchFamily="34" charset="-122"/>
      <p:bold r:id="rId61"/>
    </p:embeddedFont>
    <p:embeddedFont>
      <p:font typeface="思源黑体 CN Normal" panose="020B0400000000000000" pitchFamily="34" charset="-122"/>
      <p:regular r:id="rId62"/>
    </p:embeddedFont>
    <p:embeddedFont>
      <p:font typeface="微软雅黑" panose="020B0503020204020204" pitchFamily="34" charset="-122"/>
      <p:regular r:id="rId63"/>
      <p:bold r:id="rId64"/>
    </p:embeddedFont>
    <p:embeddedFont>
      <p:font typeface="字魂联盟综艺体" panose="00000500000000000000" pitchFamily="2" charset="-122"/>
      <p:regular r:id="rId65"/>
    </p:embeddedFont>
    <p:embeddedFont>
      <p:font typeface="Calibri" panose="020F0502020204030204" pitchFamily="34" charset="0"/>
      <p:regular r:id="rId66"/>
      <p:bold r:id="rId67"/>
      <p:italic r:id="rId68"/>
      <p:boldItalic r:id="rId6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0FC"/>
    <a:srgbClr val="BBEDFC"/>
    <a:srgbClr val="6DD2FC"/>
    <a:srgbClr val="E94977"/>
    <a:srgbClr val="FCA6B6"/>
    <a:srgbClr val="A9E9FC"/>
    <a:srgbClr val="FCBFCD"/>
    <a:srgbClr val="A6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97" d="100"/>
          <a:sy n="97" d="100"/>
        </p:scale>
        <p:origin x="7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5.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descr="043be5165d6dfdea7264d80d616e83564af">
            <a:extLst>
              <a:ext uri="{FF2B5EF4-FFF2-40B4-BE49-F238E27FC236}">
                <a16:creationId xmlns:a16="http://schemas.microsoft.com/office/drawing/2014/main" id="{44BD6E23-B77D-4CC8-8326-CEB769A61A32}"/>
              </a:ext>
            </a:extLst>
          </p:cNvPr>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8" name="矩形 7">
            <a:extLst>
              <a:ext uri="{FF2B5EF4-FFF2-40B4-BE49-F238E27FC236}">
                <a16:creationId xmlns:a16="http://schemas.microsoft.com/office/drawing/2014/main" id="{09CF6328-16BF-4652-8A97-4181B7B04106}"/>
              </a:ext>
            </a:extLst>
          </p:cNvPr>
          <p:cNvSpPr/>
          <p:nvPr userDrawn="1"/>
        </p:nvSpPr>
        <p:spPr>
          <a:xfrm>
            <a:off x="9286875" y="209550"/>
            <a:ext cx="2905125" cy="2867025"/>
          </a:xfrm>
          <a:prstGeom prst="rect">
            <a:avLst/>
          </a:prstGeom>
          <a:solidFill>
            <a:srgbClr val="A9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171AC1E-4037-45EC-9C26-2ADA31615566}"/>
              </a:ext>
            </a:extLst>
          </p:cNvPr>
          <p:cNvSpPr/>
          <p:nvPr userDrawn="1"/>
        </p:nvSpPr>
        <p:spPr>
          <a:xfrm>
            <a:off x="4857750" y="3981450"/>
            <a:ext cx="7334250" cy="2867025"/>
          </a:xfrm>
          <a:prstGeom prst="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descr="043be5165d6ea7264d80d616e8sd3564af">
            <a:extLst>
              <a:ext uri="{FF2B5EF4-FFF2-40B4-BE49-F238E27FC236}">
                <a16:creationId xmlns:a16="http://schemas.microsoft.com/office/drawing/2014/main" id="{79612D0E-6FF2-4B71-82D6-57654762F29C}"/>
              </a:ext>
            </a:extLst>
          </p:cNvPr>
          <p:cNvPicPr>
            <a:picLocks noChangeAspect="1"/>
          </p:cNvPicPr>
          <p:nvPr userDrawn="1"/>
        </p:nvPicPr>
        <p:blipFill>
          <a:blip r:embed="rId3"/>
          <a:srcRect t="59676" r="26227"/>
          <a:stretch>
            <a:fillRect/>
          </a:stretch>
        </p:blipFill>
        <p:spPr>
          <a:xfrm>
            <a:off x="0" y="4610735"/>
            <a:ext cx="5756910" cy="22472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形" descr="043be5165d6dfdea7264d80d616e83564af">
            <a:extLst>
              <a:ext uri="{FF2B5EF4-FFF2-40B4-BE49-F238E27FC236}">
                <a16:creationId xmlns:a16="http://schemas.microsoft.com/office/drawing/2014/main" id="{AA71FAB9-C007-4F46-A801-8FAFF7BD8311}"/>
              </a:ext>
            </a:extLst>
          </p:cNvPr>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3" name="图形">
            <a:extLst>
              <a:ext uri="{FF2B5EF4-FFF2-40B4-BE49-F238E27FC236}">
                <a16:creationId xmlns:a16="http://schemas.microsoft.com/office/drawing/2014/main" id="{D4DA196A-05FF-4BEA-8EA3-6C0B93B49E99}"/>
              </a:ext>
            </a:extLst>
          </p:cNvPr>
          <p:cNvSpPr/>
          <p:nvPr userDrawn="1"/>
        </p:nvSpPr>
        <p:spPr>
          <a:xfrm>
            <a:off x="346710" y="322217"/>
            <a:ext cx="11498580" cy="61878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zh-CN" altLang="en-US" dirty="0"/>
              <a:t>充分认识自己才能更好地提升自己的竞争力，人们要充分认识到不断提升自我的必要性。 </a:t>
            </a:r>
          </a:p>
          <a:p>
            <a:r>
              <a:rPr lang="zh-CN" altLang="en-US" dirty="0"/>
              <a:t>然而，个人的时间与精力毕竟有限，只有找准自己需要提升的环节，才能获得更快速、有效地 </a:t>
            </a:r>
          </a:p>
          <a:p>
            <a:r>
              <a:rPr lang="zh-CN" altLang="en-US" dirty="0"/>
              <a:t>提升。</a:t>
            </a:r>
            <a:endParaRPr lang="zh-CN" altLang="en-US" dirty="0">
              <a:cs typeface="字魂58号-创中黑" panose="00000500000000000000" charset="-122"/>
            </a:endParaRPr>
          </a:p>
        </p:txBody>
      </p:sp>
      <p:sp>
        <p:nvSpPr>
          <p:cNvPr id="6" name="图形">
            <a:extLst>
              <a:ext uri="{FF2B5EF4-FFF2-40B4-BE49-F238E27FC236}">
                <a16:creationId xmlns:a16="http://schemas.microsoft.com/office/drawing/2014/main" id="{F7001747-8E17-481A-B4F7-743E2F4A8E7E}"/>
              </a:ext>
            </a:extLst>
          </p:cNvPr>
          <p:cNvSpPr/>
          <p:nvPr userDrawn="1"/>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extLst>
      <p:ext uri="{BB962C8B-B14F-4D97-AF65-F5344CB8AC3E}">
        <p14:creationId xmlns:p14="http://schemas.microsoft.com/office/powerpoint/2010/main" val="332673891"/>
      </p:ext>
    </p:extLst>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5.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1.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4"/>
          <a:srcRect l="49245" t="2929" r="27901" b="77597"/>
          <a:stretch/>
        </p:blipFill>
        <p:spPr>
          <a:xfrm>
            <a:off x="683894" y="302058"/>
            <a:ext cx="2194561" cy="1335540"/>
          </a:xfrm>
          <a:prstGeom prst="rect">
            <a:avLst/>
          </a:prstGeom>
        </p:spPr>
      </p:pic>
      <p:sp>
        <p:nvSpPr>
          <p:cNvPr id="9" name="图形"/>
          <p:cNvSpPr/>
          <p:nvPr/>
        </p:nvSpPr>
        <p:spPr>
          <a:xfrm>
            <a:off x="1691639" y="2162492"/>
            <a:ext cx="8808085" cy="215443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职业生涯规划与</a:t>
            </a:r>
            <a:endParaRPr lang="en-US" altLang="zh-CN" sz="7000" dirty="0">
              <a:ln w="28575">
                <a:noFill/>
              </a:ln>
              <a:solidFill>
                <a:srgbClr val="3CB0FC"/>
              </a:solidFill>
              <a:latin typeface="字魂联盟综艺体" panose="00000500000000000000" pitchFamily="2" charset="-122"/>
              <a:ea typeface="字魂联盟综艺体" panose="00000500000000000000" pitchFamily="2" charset="-122"/>
            </a:endParaRPr>
          </a:p>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创新赋能</a:t>
            </a: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项目七 认识创新</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2661602"/>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2660967"/>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5"/>
          <a:stretch>
            <a:fillRect/>
          </a:stretch>
        </p:blipFill>
        <p:spPr>
          <a:xfrm>
            <a:off x="10135870" y="1188085"/>
            <a:ext cx="588645" cy="188595"/>
          </a:xfrm>
          <a:prstGeom prst="rect">
            <a:avLst/>
          </a:prstGeom>
        </p:spPr>
      </p:pic>
      <p:pic>
        <p:nvPicPr>
          <p:cNvPr id="13" name="图片 12">
            <a:extLst>
              <a:ext uri="{FF2B5EF4-FFF2-40B4-BE49-F238E27FC236}">
                <a16:creationId xmlns:a16="http://schemas.microsoft.com/office/drawing/2014/main" id="{AE76E354-7DDA-4D69-BF6D-EC6E347EE5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04" b="22088"/>
          <a:stretch/>
        </p:blipFill>
        <p:spPr>
          <a:xfrm>
            <a:off x="7991888" y="4191270"/>
            <a:ext cx="3523202" cy="2160000"/>
          </a:xfrm>
          <a:prstGeom prst="rect">
            <a:avLst/>
          </a:prstGeom>
        </p:spPr>
      </p:pic>
      <p:pic>
        <p:nvPicPr>
          <p:cNvPr id="41" name="图形" descr="043be5165d6ea7264d80d616e8sd3564af">
            <a:extLst>
              <a:ext uri="{FF2B5EF4-FFF2-40B4-BE49-F238E27FC236}">
                <a16:creationId xmlns:a16="http://schemas.microsoft.com/office/drawing/2014/main" id="{220A8012-7942-4555-AEEE-2B9549540E66}"/>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（五）变革性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301957"/>
            <a:ext cx="10066422" cy="1048172"/>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solidFill>
                  <a:srgbClr val="231F20"/>
                </a:solidFill>
                <a:latin typeface="+mj-ea"/>
                <a:ea typeface="+mj-ea"/>
              </a:rPr>
              <a:t>就创新的实质来看，创新都是变革旧事物，使其更新，成为新的事物。“穷则变，变则通，通则久”</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302892276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（六）社会性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041583"/>
            <a:ext cx="10066422"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solidFill>
                  <a:srgbClr val="231F20"/>
                </a:solidFill>
                <a:latin typeface="+mj-ea"/>
                <a:ea typeface="+mj-ea"/>
              </a:rPr>
              <a:t>创新的社会性体现为创新活动所表现出的有利于群体创新和社会发展的特性。这并不意味着创新的社会性只包括群体性创新活动，而不包括个体创新活动。实际上，群体创新与个体创新之间是辩证统一的关系。</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353139324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（七）价值性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041583"/>
            <a:ext cx="10066422"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solidFill>
                  <a:srgbClr val="231F20"/>
                </a:solidFill>
                <a:latin typeface="+mj-ea"/>
                <a:ea typeface="+mj-ea"/>
              </a:rPr>
              <a:t>从创新成果的效果来看，创新具有显著、具体的价值，即具有一定的社会和经济价值。创新是各种社会事物进步与发展的关键因素，它能够满足人们的某种需要，促使企业获得成功，增强国家经济活力，推动社会进步。</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70549777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体验创新类型</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任务二</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044005270"/>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一、按创新程度划分</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渐进式创新也称为持续改进，是指对现有的产品、服务或流程进行逐步的、微小的改进和优化。</a:t>
            </a:r>
          </a:p>
        </p:txBody>
      </p:sp>
      <p:pic>
        <p:nvPicPr>
          <p:cNvPr id="3" name="图片 2">
            <a:extLst>
              <a:ext uri="{FF2B5EF4-FFF2-40B4-BE49-F238E27FC236}">
                <a16:creationId xmlns:a16="http://schemas.microsoft.com/office/drawing/2014/main" id="{672E3BCC-6B2B-4641-8D3B-7FDDBDFDCFBF}"/>
              </a:ext>
            </a:extLst>
          </p:cNvPr>
          <p:cNvPicPr>
            <a:picLocks noChangeAspect="1"/>
          </p:cNvPicPr>
          <p:nvPr/>
        </p:nvPicPr>
        <p:blipFill>
          <a:blip r:embed="rId3"/>
          <a:stretch>
            <a:fillRect/>
          </a:stretch>
        </p:blipFill>
        <p:spPr>
          <a:xfrm>
            <a:off x="737211" y="2126416"/>
            <a:ext cx="4160455" cy="4320000"/>
          </a:xfrm>
          <a:prstGeom prst="rect">
            <a:avLst/>
          </a:prstGeom>
        </p:spPr>
      </p:pic>
      <p:sp>
        <p:nvSpPr>
          <p:cNvPr id="9" name="矩形: 圆角 8">
            <a:extLst>
              <a:ext uri="{FF2B5EF4-FFF2-40B4-BE49-F238E27FC236}">
                <a16:creationId xmlns:a16="http://schemas.microsoft.com/office/drawing/2014/main" id="{4925BF84-452D-42B3-BAAD-5BDC495FD0C9}"/>
              </a:ext>
            </a:extLst>
          </p:cNvPr>
          <p:cNvSpPr/>
          <p:nvPr/>
        </p:nvSpPr>
        <p:spPr>
          <a:xfrm>
            <a:off x="4000175" y="1276782"/>
            <a:ext cx="307770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（一）渐进式创新</a:t>
            </a:r>
          </a:p>
        </p:txBody>
      </p:sp>
    </p:spTree>
    <p:custDataLst>
      <p:tags r:id="rId1"/>
    </p:custDataLst>
    <p:extLst>
      <p:ext uri="{BB962C8B-B14F-4D97-AF65-F5344CB8AC3E}">
        <p14:creationId xmlns:p14="http://schemas.microsoft.com/office/powerpoint/2010/main" val="58136980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颠覆性创新</a:t>
            </a:r>
            <a:r>
              <a:rPr lang="zh-CN" altLang="en-US" sz="2200" dirty="0">
                <a:latin typeface="+mj-ea"/>
                <a:ea typeface="+mj-ea"/>
              </a:rPr>
              <a:t>是指创造出全新的产品、服务、技术、商业模式或市场，从无到有地开创一个全新的领域或行业。</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0" y="1279157"/>
            <a:ext cx="302626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（二）颠覆性创新</a:t>
            </a:r>
          </a:p>
        </p:txBody>
      </p:sp>
      <p:pic>
        <p:nvPicPr>
          <p:cNvPr id="9" name="图片 8">
            <a:extLst>
              <a:ext uri="{FF2B5EF4-FFF2-40B4-BE49-F238E27FC236}">
                <a16:creationId xmlns:a16="http://schemas.microsoft.com/office/drawing/2014/main" id="{5994C166-9F82-49B6-8A8A-7A55442A70FD}"/>
              </a:ext>
            </a:extLst>
          </p:cNvPr>
          <p:cNvPicPr>
            <a:picLocks noChangeAspect="1"/>
          </p:cNvPicPr>
          <p:nvPr/>
        </p:nvPicPr>
        <p:blipFill>
          <a:blip r:embed="rId3"/>
          <a:stretch>
            <a:fillRect/>
          </a:stretch>
        </p:blipFill>
        <p:spPr>
          <a:xfrm>
            <a:off x="737211" y="2126416"/>
            <a:ext cx="4160455" cy="4320000"/>
          </a:xfrm>
          <a:prstGeom prst="rect">
            <a:avLst/>
          </a:prstGeom>
        </p:spPr>
      </p:pic>
    </p:spTree>
    <p:custDataLst>
      <p:tags r:id="rId1"/>
    </p:custDataLst>
    <p:extLst>
      <p:ext uri="{BB962C8B-B14F-4D97-AF65-F5344CB8AC3E}">
        <p14:creationId xmlns:p14="http://schemas.microsoft.com/office/powerpoint/2010/main" val="174791946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459404"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二、按创新的对象划分</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571666"/>
          </a:xfrm>
          <a:prstGeom prst="rect">
            <a:avLst/>
          </a:prstGeom>
        </p:spPr>
        <p:txBody>
          <a:bodyPr wrap="square">
            <a:spAutoFit/>
          </a:bodyPr>
          <a:lstStyle/>
          <a:p>
            <a:pPr algn="just">
              <a:lnSpc>
                <a:spcPct val="150000"/>
              </a:lnSpc>
            </a:pPr>
            <a:r>
              <a:rPr lang="zh-CN" altLang="en-US" sz="2200" b="1" dirty="0">
                <a:solidFill>
                  <a:srgbClr val="3CB0FC"/>
                </a:solidFill>
                <a:latin typeface="+mj-ea"/>
                <a:ea typeface="+mj-ea"/>
              </a:rPr>
              <a:t>       理论创新</a:t>
            </a:r>
            <a:r>
              <a:rPr lang="zh-CN" altLang="en-US" sz="2200" dirty="0">
                <a:latin typeface="+mj-ea"/>
                <a:ea typeface="+mj-ea"/>
              </a:rPr>
              <a:t>是指人们在社会实践活动中，对出现的新情况、新问题，做新的理性分析和理性解答，对认识对象或实践对象的本质、规律和发展变化的趋势做新的揭示和预见，对人类历史经验和现实经验做新的理性升华。</a:t>
            </a:r>
          </a:p>
        </p:txBody>
      </p:sp>
      <p:sp>
        <p:nvSpPr>
          <p:cNvPr id="9" name="矩形: 圆角 8">
            <a:extLst>
              <a:ext uri="{FF2B5EF4-FFF2-40B4-BE49-F238E27FC236}">
                <a16:creationId xmlns:a16="http://schemas.microsoft.com/office/drawing/2014/main" id="{4925BF84-452D-42B3-BAAD-5BDC495FD0C9}"/>
              </a:ext>
            </a:extLst>
          </p:cNvPr>
          <p:cNvSpPr/>
          <p:nvPr/>
        </p:nvSpPr>
        <p:spPr>
          <a:xfrm>
            <a:off x="4471812" y="1279157"/>
            <a:ext cx="307770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（一）理论创新</a:t>
            </a:r>
          </a:p>
        </p:txBody>
      </p:sp>
      <p:pic>
        <p:nvPicPr>
          <p:cNvPr id="2" name="图片 1">
            <a:extLst>
              <a:ext uri="{FF2B5EF4-FFF2-40B4-BE49-F238E27FC236}">
                <a16:creationId xmlns:a16="http://schemas.microsoft.com/office/drawing/2014/main" id="{E80B3D44-9359-4E56-A47F-13DC703D4E1E}"/>
              </a:ext>
            </a:extLst>
          </p:cNvPr>
          <p:cNvPicPr>
            <a:picLocks noChangeAspect="1"/>
          </p:cNvPicPr>
          <p:nvPr/>
        </p:nvPicPr>
        <p:blipFill rotWithShape="1">
          <a:blip r:embed="rId3"/>
          <a:srcRect l="13174" r="16055"/>
          <a:stretch/>
        </p:blipFill>
        <p:spPr>
          <a:xfrm>
            <a:off x="837398" y="2236097"/>
            <a:ext cx="4478956" cy="3600000"/>
          </a:xfrm>
          <a:prstGeom prst="rect">
            <a:avLst/>
          </a:prstGeom>
        </p:spPr>
      </p:pic>
    </p:spTree>
    <p:custDataLst>
      <p:tags r:id="rId1"/>
    </p:custDataLst>
    <p:extLst>
      <p:ext uri="{BB962C8B-B14F-4D97-AF65-F5344CB8AC3E}">
        <p14:creationId xmlns:p14="http://schemas.microsoft.com/office/powerpoint/2010/main" val="308778493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571666"/>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科技创新</a:t>
            </a:r>
            <a:r>
              <a:rPr lang="zh-CN" altLang="en-US" sz="2200" dirty="0">
                <a:latin typeface="+mj-ea"/>
                <a:ea typeface="+mj-ea"/>
              </a:rPr>
              <a:t>是原创性科学研究和技术创新的总称，是指创造和应用新知识、新技术、新工艺，采用新的生产方式和经营管理模式，开发新产品，提高产品质量，提供新服务的过程。</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5642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（二）科技创新</a:t>
            </a:r>
          </a:p>
        </p:txBody>
      </p:sp>
      <p:pic>
        <p:nvPicPr>
          <p:cNvPr id="2" name="图片 1">
            <a:extLst>
              <a:ext uri="{FF2B5EF4-FFF2-40B4-BE49-F238E27FC236}">
                <a16:creationId xmlns:a16="http://schemas.microsoft.com/office/drawing/2014/main" id="{6D55AA94-08DF-439F-B57A-D2E0E0E2E1AD}"/>
              </a:ext>
            </a:extLst>
          </p:cNvPr>
          <p:cNvPicPr>
            <a:picLocks noChangeAspect="1"/>
          </p:cNvPicPr>
          <p:nvPr/>
        </p:nvPicPr>
        <p:blipFill>
          <a:blip r:embed="rId3"/>
          <a:stretch>
            <a:fillRect/>
          </a:stretch>
        </p:blipFill>
        <p:spPr>
          <a:xfrm>
            <a:off x="647212" y="2408990"/>
            <a:ext cx="4567021" cy="360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82724820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1048172"/>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文化</a:t>
            </a:r>
            <a:r>
              <a:rPr lang="zh-CN" altLang="en-US" sz="2200" dirty="0">
                <a:latin typeface="+mj-ea"/>
                <a:ea typeface="+mj-ea"/>
              </a:rPr>
              <a:t>在交流的过程中传播，在继承的基础上发展，这都包含着文化创新的意义。</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5642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（三）文化创新</a:t>
            </a:r>
          </a:p>
        </p:txBody>
      </p:sp>
      <p:pic>
        <p:nvPicPr>
          <p:cNvPr id="3" name="图片 2">
            <a:extLst>
              <a:ext uri="{FF2B5EF4-FFF2-40B4-BE49-F238E27FC236}">
                <a16:creationId xmlns:a16="http://schemas.microsoft.com/office/drawing/2014/main" id="{FBE9D7AB-6EE1-4A51-9D31-0E4910A85619}"/>
              </a:ext>
            </a:extLst>
          </p:cNvPr>
          <p:cNvPicPr>
            <a:picLocks noChangeAspect="1"/>
          </p:cNvPicPr>
          <p:nvPr/>
        </p:nvPicPr>
        <p:blipFill>
          <a:blip r:embed="rId3"/>
          <a:stretch>
            <a:fillRect/>
          </a:stretch>
        </p:blipFill>
        <p:spPr>
          <a:xfrm>
            <a:off x="737211" y="2236097"/>
            <a:ext cx="3983760" cy="3960000"/>
          </a:xfrm>
          <a:prstGeom prst="rect">
            <a:avLst/>
          </a:prstGeom>
        </p:spPr>
      </p:pic>
    </p:spTree>
    <p:custDataLst>
      <p:tags r:id="rId1"/>
    </p:custDataLst>
    <p:extLst>
      <p:ext uri="{BB962C8B-B14F-4D97-AF65-F5344CB8AC3E}">
        <p14:creationId xmlns:p14="http://schemas.microsoft.com/office/powerpoint/2010/main" val="16668230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三、按创新的性质分</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原始创新</a:t>
            </a:r>
            <a:r>
              <a:rPr lang="zh-CN" altLang="en-US" sz="2200" dirty="0">
                <a:latin typeface="+mj-ea"/>
                <a:ea typeface="+mj-ea"/>
              </a:rPr>
              <a:t>是指重大科学发现、技术发明、原理性主导技术等原始性创新活动。</a:t>
            </a:r>
          </a:p>
          <a:p>
            <a:pPr>
              <a:lnSpc>
                <a:spcPct val="150000"/>
              </a:lnSpc>
            </a:pPr>
            <a:r>
              <a:rPr lang="zh-CN" altLang="en-US" sz="2200" dirty="0">
                <a:latin typeface="+mj-ea"/>
                <a:ea typeface="+mj-ea"/>
              </a:rPr>
              <a:t>       </a:t>
            </a:r>
            <a:r>
              <a:rPr lang="zh-CN" altLang="en-US" sz="2200" b="1" dirty="0">
                <a:solidFill>
                  <a:srgbClr val="3CB0FC"/>
                </a:solidFill>
                <a:latin typeface="+mj-ea"/>
                <a:ea typeface="+mj-ea"/>
              </a:rPr>
              <a:t>原始性创新</a:t>
            </a:r>
            <a:r>
              <a:rPr lang="zh-CN" altLang="en-US" sz="2200" dirty="0">
                <a:latin typeface="+mj-ea"/>
                <a:ea typeface="+mj-ea"/>
              </a:rPr>
              <a:t>成果通常具备首创性、突破性、带动性三大特征。</a:t>
            </a:r>
          </a:p>
        </p:txBody>
      </p:sp>
      <p:pic>
        <p:nvPicPr>
          <p:cNvPr id="3" name="图片 2">
            <a:extLst>
              <a:ext uri="{FF2B5EF4-FFF2-40B4-BE49-F238E27FC236}">
                <a16:creationId xmlns:a16="http://schemas.microsoft.com/office/drawing/2014/main" id="{672E3BCC-6B2B-4641-8D3B-7FDDBDFDCFBF}"/>
              </a:ext>
            </a:extLst>
          </p:cNvPr>
          <p:cNvPicPr>
            <a:picLocks noChangeAspect="1"/>
          </p:cNvPicPr>
          <p:nvPr/>
        </p:nvPicPr>
        <p:blipFill>
          <a:blip r:embed="rId3"/>
          <a:stretch>
            <a:fillRect/>
          </a:stretch>
        </p:blipFill>
        <p:spPr>
          <a:xfrm>
            <a:off x="737211" y="2126416"/>
            <a:ext cx="4160455" cy="4320000"/>
          </a:xfrm>
          <a:prstGeom prst="rect">
            <a:avLst/>
          </a:prstGeom>
        </p:spPr>
      </p:pic>
      <p:sp>
        <p:nvSpPr>
          <p:cNvPr id="9" name="矩形: 圆角 8">
            <a:extLst>
              <a:ext uri="{FF2B5EF4-FFF2-40B4-BE49-F238E27FC236}">
                <a16:creationId xmlns:a16="http://schemas.microsoft.com/office/drawing/2014/main" id="{4925BF84-452D-42B3-BAAD-5BDC495FD0C9}"/>
              </a:ext>
            </a:extLst>
          </p:cNvPr>
          <p:cNvSpPr/>
          <p:nvPr/>
        </p:nvSpPr>
        <p:spPr>
          <a:xfrm>
            <a:off x="4000175" y="1276782"/>
            <a:ext cx="307770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（一）原始创新</a:t>
            </a:r>
          </a:p>
        </p:txBody>
      </p:sp>
    </p:spTree>
    <p:custDataLst>
      <p:tags r:id="rId1"/>
    </p:custDataLst>
    <p:extLst>
      <p:ext uri="{BB962C8B-B14F-4D97-AF65-F5344CB8AC3E}">
        <p14:creationId xmlns:p14="http://schemas.microsoft.com/office/powerpoint/2010/main" val="28028413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a:extLst>
              <a:ext uri="{FF2B5EF4-FFF2-40B4-BE49-F238E27FC236}">
                <a16:creationId xmlns:a16="http://schemas.microsoft.com/office/drawing/2014/main" id="{D2B49745-7CA4-4CE8-81C4-2BEC17A73979}"/>
              </a:ext>
            </a:extLst>
          </p:cNvPr>
          <p:cNvSpPr/>
          <p:nvPr/>
        </p:nvSpPr>
        <p:spPr>
          <a:xfrm>
            <a:off x="364032" y="304800"/>
            <a:ext cx="11463936" cy="6205220"/>
          </a:xfrm>
          <a:prstGeom prst="roundRect">
            <a:avLst>
              <a:gd name="adj" fmla="val 45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descr="043be5165d6ea7264d80d616e8sd3564af"/>
          <p:cNvPicPr>
            <a:picLocks noChangeAspect="1"/>
          </p:cNvPicPr>
          <p:nvPr/>
        </p:nvPicPr>
        <p:blipFill>
          <a:blip r:embed="rId3"/>
          <a:srcRect l="73515" t="27898"/>
          <a:stretch>
            <a:fillRect/>
          </a:stretch>
        </p:blipFill>
        <p:spPr>
          <a:xfrm flipV="1">
            <a:off x="10572115" y="0"/>
            <a:ext cx="1619885" cy="3150870"/>
          </a:xfrm>
          <a:prstGeom prst="rect">
            <a:avLst/>
          </a:prstGeom>
        </p:spPr>
      </p:pic>
      <p:grpSp>
        <p:nvGrpSpPr>
          <p:cNvPr id="10" name="组合 9">
            <a:extLst>
              <a:ext uri="{FF2B5EF4-FFF2-40B4-BE49-F238E27FC236}">
                <a16:creationId xmlns:a16="http://schemas.microsoft.com/office/drawing/2014/main" id="{8AFC4EB8-A5EC-4889-B085-4C82E73106DF}"/>
              </a:ext>
            </a:extLst>
          </p:cNvPr>
          <p:cNvGrpSpPr/>
          <p:nvPr/>
        </p:nvGrpSpPr>
        <p:grpSpPr>
          <a:xfrm>
            <a:off x="1255262" y="2257240"/>
            <a:ext cx="2193330" cy="2019967"/>
            <a:chOff x="2591346" y="2663035"/>
            <a:chExt cx="2193330" cy="2019967"/>
          </a:xfrm>
        </p:grpSpPr>
        <p:sp>
          <p:nvSpPr>
            <p:cNvPr id="48" name="图形"/>
            <p:cNvSpPr txBox="1"/>
            <p:nvPr/>
          </p:nvSpPr>
          <p:spPr>
            <a:xfrm>
              <a:off x="2591346" y="4101945"/>
              <a:ext cx="2193330" cy="5810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感悟创新魅力</a:t>
              </a:r>
              <a:endParaRPr lang="zh-CN" altLang="en-US" sz="2400" b="1" spc="75" dirty="0">
                <a:solidFill>
                  <a:schemeClr val="tx1">
                    <a:lumMod val="85000"/>
                    <a:lumOff val="15000"/>
                  </a:schemeClr>
                </a:solidFill>
                <a:latin typeface="+mj-ea"/>
                <a:ea typeface="+mj-ea"/>
                <a:cs typeface="+mn-ea"/>
                <a:sym typeface="+mn-lt"/>
              </a:endParaRPr>
            </a:p>
          </p:txBody>
        </p:sp>
        <p:grpSp>
          <p:nvGrpSpPr>
            <p:cNvPr id="43" name="组合 42"/>
            <p:cNvGrpSpPr/>
            <p:nvPr/>
          </p:nvGrpSpPr>
          <p:grpSpPr>
            <a:xfrm>
              <a:off x="3022690" y="2663035"/>
              <a:ext cx="1282065" cy="1282065"/>
              <a:chOff x="3724323" y="1908536"/>
              <a:chExt cx="1329153" cy="1329153"/>
            </a:xfrm>
          </p:grpSpPr>
          <p:sp>
            <p:nvSpPr>
              <p:cNvPr id="4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46" name="图形"/>
              <p:cNvSpPr/>
              <p:nvPr/>
            </p:nvSpPr>
            <p:spPr>
              <a:xfrm>
                <a:off x="3840969"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1</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grpSp>
        <p:nvGrpSpPr>
          <p:cNvPr id="17" name="组合 16">
            <a:extLst>
              <a:ext uri="{FF2B5EF4-FFF2-40B4-BE49-F238E27FC236}">
                <a16:creationId xmlns:a16="http://schemas.microsoft.com/office/drawing/2014/main" id="{B50F420C-2ADB-4FF7-87A5-6FBC1A740663}"/>
              </a:ext>
            </a:extLst>
          </p:cNvPr>
          <p:cNvGrpSpPr/>
          <p:nvPr/>
        </p:nvGrpSpPr>
        <p:grpSpPr>
          <a:xfrm>
            <a:off x="3723830" y="2245020"/>
            <a:ext cx="2193330" cy="2025481"/>
            <a:chOff x="5091923" y="2663035"/>
            <a:chExt cx="2193330" cy="2025481"/>
          </a:xfrm>
        </p:grpSpPr>
        <p:sp>
          <p:nvSpPr>
            <p:cNvPr id="13" name="图形"/>
            <p:cNvSpPr txBox="1"/>
            <p:nvPr/>
          </p:nvSpPr>
          <p:spPr>
            <a:xfrm>
              <a:off x="5091923" y="4101945"/>
              <a:ext cx="2193330" cy="5865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体验创新类型</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4" name="组合 13"/>
            <p:cNvGrpSpPr/>
            <p:nvPr/>
          </p:nvGrpSpPr>
          <p:grpSpPr>
            <a:xfrm>
              <a:off x="5518875" y="2663035"/>
              <a:ext cx="1282065" cy="1282065"/>
              <a:chOff x="3724323" y="1908536"/>
              <a:chExt cx="1329153" cy="1329153"/>
            </a:xfrm>
          </p:grpSpPr>
          <p:sp>
            <p:nvSpPr>
              <p:cNvPr id="15" name="图形"/>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64"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2</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grpSp>
        <p:nvGrpSpPr>
          <p:cNvPr id="12" name="组合 11">
            <a:extLst>
              <a:ext uri="{FF2B5EF4-FFF2-40B4-BE49-F238E27FC236}">
                <a16:creationId xmlns:a16="http://schemas.microsoft.com/office/drawing/2014/main" id="{017891CF-4C4D-4573-B5FF-2860E146A5A4}"/>
              </a:ext>
            </a:extLst>
          </p:cNvPr>
          <p:cNvGrpSpPr/>
          <p:nvPr/>
        </p:nvGrpSpPr>
        <p:grpSpPr>
          <a:xfrm>
            <a:off x="6192408" y="2257240"/>
            <a:ext cx="2193330" cy="2026956"/>
            <a:chOff x="7614090" y="2663035"/>
            <a:chExt cx="2193330" cy="2026956"/>
          </a:xfrm>
        </p:grpSpPr>
        <p:sp>
          <p:nvSpPr>
            <p:cNvPr id="16" name="图形"/>
            <p:cNvSpPr txBox="1"/>
            <p:nvPr/>
          </p:nvSpPr>
          <p:spPr>
            <a:xfrm>
              <a:off x="7614090" y="4101945"/>
              <a:ext cx="2193330" cy="5880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spc="75" dirty="0">
                  <a:latin typeface="+mj-ea"/>
                  <a:ea typeface="+mj-ea"/>
                  <a:cs typeface="+mn-ea"/>
                  <a:sym typeface="+mn-lt"/>
                </a:rPr>
                <a:t>培养创新意识</a:t>
              </a:r>
            </a:p>
          </p:txBody>
        </p:sp>
        <p:grpSp>
          <p:nvGrpSpPr>
            <p:cNvPr id="19" name="组合 18"/>
            <p:cNvGrpSpPr/>
            <p:nvPr/>
          </p:nvGrpSpPr>
          <p:grpSpPr>
            <a:xfrm>
              <a:off x="8036650" y="2663035"/>
              <a:ext cx="1282065" cy="1282065"/>
              <a:chOff x="3724323" y="1908536"/>
              <a:chExt cx="1329153" cy="1329153"/>
            </a:xfrm>
          </p:grpSpPr>
          <p:sp>
            <p:nvSpPr>
              <p:cNvPr id="2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25"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3</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sp>
        <p:nvSpPr>
          <p:cNvPr id="49" name="图形"/>
          <p:cNvSpPr txBox="1"/>
          <p:nvPr/>
        </p:nvSpPr>
        <p:spPr>
          <a:xfrm>
            <a:off x="5342255" y="865505"/>
            <a:ext cx="1663700" cy="922020"/>
          </a:xfrm>
          <a:prstGeom prst="rect">
            <a:avLst/>
          </a:prstGeom>
          <a:noFill/>
        </p:spPr>
        <p:txBody>
          <a:bodyPr wrap="square" rtlCol="0" anchor="t">
            <a:spAutoFit/>
          </a:bodyPr>
          <a:lstStyle/>
          <a:p>
            <a:pPr marL="0" marR="0" lvl="0" indent="0" algn="dist" defTabSz="914400" rtl="0" eaLnBrk="1" fontAlgn="auto" latinLnBrk="0" hangingPunct="1">
              <a:spcBef>
                <a:spcPct val="0"/>
              </a:spcBef>
              <a:spcAft>
                <a:spcPts val="0"/>
              </a:spcAft>
              <a:buClrTx/>
              <a:buSzTx/>
              <a:buFontTx/>
              <a:buNone/>
              <a:defRPr/>
            </a:pPr>
            <a:r>
              <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rPr>
              <a:t>目录</a:t>
            </a:r>
          </a:p>
        </p:txBody>
      </p:sp>
      <p:grpSp>
        <p:nvGrpSpPr>
          <p:cNvPr id="50" name="组合 49"/>
          <p:cNvGrpSpPr/>
          <p:nvPr/>
        </p:nvGrpSpPr>
        <p:grpSpPr>
          <a:xfrm>
            <a:off x="3816350" y="1268095"/>
            <a:ext cx="1381760" cy="106045"/>
            <a:chOff x="2301" y="7416"/>
            <a:chExt cx="3123" cy="240"/>
          </a:xfrm>
          <a:gradFill>
            <a:gsLst>
              <a:gs pos="0">
                <a:srgbClr val="5C11CD"/>
              </a:gs>
              <a:gs pos="100000">
                <a:srgbClr val="792BED"/>
              </a:gs>
            </a:gsLst>
            <a:lin ang="5400000" scaled="0"/>
          </a:gradFill>
        </p:grpSpPr>
        <p:sp>
          <p:nvSpPr>
            <p:cNvPr id="51"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2"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3"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4"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6"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grpSp>
        <p:nvGrpSpPr>
          <p:cNvPr id="66" name="组合 65"/>
          <p:cNvGrpSpPr/>
          <p:nvPr/>
        </p:nvGrpSpPr>
        <p:grpSpPr>
          <a:xfrm flipH="1">
            <a:off x="7131050" y="1273810"/>
            <a:ext cx="1381760" cy="106045"/>
            <a:chOff x="2301" y="7416"/>
            <a:chExt cx="3123" cy="240"/>
          </a:xfrm>
          <a:gradFill>
            <a:gsLst>
              <a:gs pos="0">
                <a:srgbClr val="5C11CD"/>
              </a:gs>
              <a:gs pos="100000">
                <a:srgbClr val="792BED"/>
              </a:gs>
            </a:gsLst>
            <a:lin ang="5400000" scaled="0"/>
          </a:gradFill>
        </p:grpSpPr>
        <p:sp>
          <p:nvSpPr>
            <p:cNvPr id="68"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69"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0"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1"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2"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pic>
        <p:nvPicPr>
          <p:cNvPr id="67" name="图形" descr="043be5165d6ea7264d80d616e8sd3564af">
            <a:extLst>
              <a:ext uri="{FF2B5EF4-FFF2-40B4-BE49-F238E27FC236}">
                <a16:creationId xmlns:a16="http://schemas.microsoft.com/office/drawing/2014/main" id="{C0572841-BFE2-48FA-9B5F-2C6FF87F8165}"/>
              </a:ext>
            </a:extLst>
          </p:cNvPr>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3" name="图形" descr="043be5165d6eadfdfd7264d80d616e83564af">
            <a:extLst>
              <a:ext uri="{FF2B5EF4-FFF2-40B4-BE49-F238E27FC236}">
                <a16:creationId xmlns:a16="http://schemas.microsoft.com/office/drawing/2014/main" id="{F1193C3D-A5F3-49C6-89E4-A022FD0D25A7}"/>
              </a:ext>
            </a:extLst>
          </p:cNvPr>
          <p:cNvPicPr>
            <a:picLocks noChangeAspect="1"/>
          </p:cNvPicPr>
          <p:nvPr/>
        </p:nvPicPr>
        <p:blipFill rotWithShape="1">
          <a:blip r:embed="rId4"/>
          <a:srcRect l="49245" t="2929" r="27901" b="77597"/>
          <a:stretch/>
        </p:blipFill>
        <p:spPr>
          <a:xfrm>
            <a:off x="533416" y="476048"/>
            <a:ext cx="2194561" cy="1335540"/>
          </a:xfrm>
          <a:prstGeom prst="rect">
            <a:avLst/>
          </a:prstGeom>
        </p:spPr>
      </p:pic>
      <p:grpSp>
        <p:nvGrpSpPr>
          <p:cNvPr id="34" name="组合 33">
            <a:extLst>
              <a:ext uri="{FF2B5EF4-FFF2-40B4-BE49-F238E27FC236}">
                <a16:creationId xmlns:a16="http://schemas.microsoft.com/office/drawing/2014/main" id="{C9893694-014C-41AE-89EB-AAECF196D7E2}"/>
              </a:ext>
            </a:extLst>
          </p:cNvPr>
          <p:cNvGrpSpPr/>
          <p:nvPr/>
        </p:nvGrpSpPr>
        <p:grpSpPr>
          <a:xfrm>
            <a:off x="8656302" y="2245020"/>
            <a:ext cx="2193330" cy="2025481"/>
            <a:chOff x="5091923" y="2663035"/>
            <a:chExt cx="2193330" cy="2025481"/>
          </a:xfrm>
        </p:grpSpPr>
        <p:sp>
          <p:nvSpPr>
            <p:cNvPr id="35" name="图形">
              <a:extLst>
                <a:ext uri="{FF2B5EF4-FFF2-40B4-BE49-F238E27FC236}">
                  <a16:creationId xmlns:a16="http://schemas.microsoft.com/office/drawing/2014/main" id="{EB27937E-882B-4E12-A3BB-910A7DF09D9E}"/>
                </a:ext>
              </a:extLst>
            </p:cNvPr>
            <p:cNvSpPr txBox="1"/>
            <p:nvPr/>
          </p:nvSpPr>
          <p:spPr>
            <a:xfrm>
              <a:off x="5091923" y="4101945"/>
              <a:ext cx="2193330" cy="5865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锻造创新能力</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36" name="组合 35">
              <a:extLst>
                <a:ext uri="{FF2B5EF4-FFF2-40B4-BE49-F238E27FC236}">
                  <a16:creationId xmlns:a16="http://schemas.microsoft.com/office/drawing/2014/main" id="{3347A97B-A21B-4696-B9B1-C5C9FD61EA0E}"/>
                </a:ext>
              </a:extLst>
            </p:cNvPr>
            <p:cNvGrpSpPr/>
            <p:nvPr/>
          </p:nvGrpSpPr>
          <p:grpSpPr>
            <a:xfrm>
              <a:off x="5518875" y="2663035"/>
              <a:ext cx="1282065" cy="1282065"/>
              <a:chOff x="3724323" y="1908536"/>
              <a:chExt cx="1329153" cy="1329153"/>
            </a:xfrm>
          </p:grpSpPr>
          <p:sp>
            <p:nvSpPr>
              <p:cNvPr id="37" name="图形">
                <a:extLst>
                  <a:ext uri="{FF2B5EF4-FFF2-40B4-BE49-F238E27FC236}">
                    <a16:creationId xmlns:a16="http://schemas.microsoft.com/office/drawing/2014/main" id="{F38E8C10-B382-4563-AD33-53AC70D0E05E}"/>
                  </a:ext>
                </a:extLst>
              </p:cNvPr>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38" name="图形">
                <a:extLst>
                  <a:ext uri="{FF2B5EF4-FFF2-40B4-BE49-F238E27FC236}">
                    <a16:creationId xmlns:a16="http://schemas.microsoft.com/office/drawing/2014/main" id="{924CC2AF-DB29-46EF-A856-A99C38DA7364}"/>
                  </a:ext>
                </a:extLst>
              </p:cNvPr>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4</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1556003"/>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首创性</a:t>
            </a:r>
            <a:r>
              <a:rPr lang="zh-CN" altLang="en-US" sz="2200" dirty="0">
                <a:latin typeface="+mj-ea"/>
                <a:ea typeface="+mj-ea"/>
              </a:rPr>
              <a:t>的最高层次是文化和科技的首创性：文化的首创性最终沉淀为经典；科技的首创性最终转化为标准和法规。</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129790"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 </a:t>
            </a:r>
            <a:r>
              <a:rPr lang="zh-CN" altLang="en-US" sz="2400" b="1" dirty="0">
                <a:solidFill>
                  <a:srgbClr val="3CB0FC"/>
                </a:solidFill>
                <a:latin typeface="+mj-ea"/>
                <a:ea typeface="+mj-ea"/>
              </a:rPr>
              <a:t>首创性</a:t>
            </a:r>
          </a:p>
        </p:txBody>
      </p:sp>
      <p:pic>
        <p:nvPicPr>
          <p:cNvPr id="3" name="图片 2">
            <a:extLst>
              <a:ext uri="{FF2B5EF4-FFF2-40B4-BE49-F238E27FC236}">
                <a16:creationId xmlns:a16="http://schemas.microsoft.com/office/drawing/2014/main" id="{676ACD2E-E3A4-46CE-8C27-9BF31BD0B831}"/>
              </a:ext>
            </a:extLst>
          </p:cNvPr>
          <p:cNvPicPr>
            <a:picLocks noChangeAspect="1"/>
          </p:cNvPicPr>
          <p:nvPr/>
        </p:nvPicPr>
        <p:blipFill>
          <a:blip r:embed="rId3"/>
          <a:stretch>
            <a:fillRect/>
          </a:stretch>
        </p:blipFill>
        <p:spPr>
          <a:xfrm>
            <a:off x="737211" y="2112596"/>
            <a:ext cx="4295238" cy="4038095"/>
          </a:xfrm>
          <a:prstGeom prst="rect">
            <a:avLst/>
          </a:prstGeom>
        </p:spPr>
      </p:pic>
    </p:spTree>
    <p:custDataLst>
      <p:tags r:id="rId1"/>
    </p:custDataLst>
    <p:extLst>
      <p:ext uri="{BB962C8B-B14F-4D97-AF65-F5344CB8AC3E}">
        <p14:creationId xmlns:p14="http://schemas.microsoft.com/office/powerpoint/2010/main" val="24972232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1556003"/>
          </a:xfrm>
          <a:prstGeom prst="rect">
            <a:avLst/>
          </a:prstGeom>
        </p:spPr>
        <p:txBody>
          <a:bodyPr wrap="square">
            <a:spAutoFit/>
          </a:bodyPr>
          <a:lstStyle/>
          <a:p>
            <a:pPr>
              <a:lnSpc>
                <a:spcPct val="150000"/>
              </a:lnSpc>
            </a:pPr>
            <a:r>
              <a:rPr lang="zh-CN" altLang="en-US" sz="2200" dirty="0">
                <a:latin typeface="+mj-ea"/>
                <a:ea typeface="+mj-ea"/>
              </a:rPr>
              <a:t>       原始创新在原理、技术、方法等某个或多个方面实现重大变革。创新既是在前人成果基础上的思维，又是打破前人成果的思维。</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129790"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 </a:t>
            </a:r>
            <a:r>
              <a:rPr lang="zh-CN" altLang="en-US" sz="2400" b="1" dirty="0">
                <a:solidFill>
                  <a:srgbClr val="3CB0FC"/>
                </a:solidFill>
                <a:latin typeface="+mj-ea"/>
                <a:ea typeface="+mj-ea"/>
              </a:rPr>
              <a:t>突破性</a:t>
            </a:r>
          </a:p>
        </p:txBody>
      </p:sp>
      <p:pic>
        <p:nvPicPr>
          <p:cNvPr id="11" name="图片 10">
            <a:extLst>
              <a:ext uri="{FF2B5EF4-FFF2-40B4-BE49-F238E27FC236}">
                <a16:creationId xmlns:a16="http://schemas.microsoft.com/office/drawing/2014/main" id="{9C443039-D6DE-47A1-9017-875402DCCFB2}"/>
              </a:ext>
            </a:extLst>
          </p:cNvPr>
          <p:cNvPicPr>
            <a:picLocks noChangeAspect="1"/>
          </p:cNvPicPr>
          <p:nvPr/>
        </p:nvPicPr>
        <p:blipFill>
          <a:blip r:embed="rId3"/>
          <a:stretch>
            <a:fillRect/>
          </a:stretch>
        </p:blipFill>
        <p:spPr>
          <a:xfrm>
            <a:off x="737211" y="2112596"/>
            <a:ext cx="4295238" cy="4038095"/>
          </a:xfrm>
          <a:prstGeom prst="rect">
            <a:avLst/>
          </a:prstGeom>
        </p:spPr>
      </p:pic>
    </p:spTree>
    <p:custDataLst>
      <p:tags r:id="rId1"/>
    </p:custDataLst>
    <p:extLst>
      <p:ext uri="{BB962C8B-B14F-4D97-AF65-F5344CB8AC3E}">
        <p14:creationId xmlns:p14="http://schemas.microsoft.com/office/powerpoint/2010/main" val="322122503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1556003"/>
          </a:xfrm>
          <a:prstGeom prst="rect">
            <a:avLst/>
          </a:prstGeom>
        </p:spPr>
        <p:txBody>
          <a:bodyPr wrap="square">
            <a:spAutoFit/>
          </a:bodyPr>
          <a:lstStyle/>
          <a:p>
            <a:pPr>
              <a:lnSpc>
                <a:spcPct val="150000"/>
              </a:lnSpc>
            </a:pPr>
            <a:r>
              <a:rPr lang="zh-CN" altLang="en-US" sz="2200" dirty="0">
                <a:latin typeface="+mj-ea"/>
                <a:ea typeface="+mj-ea"/>
              </a:rPr>
              <a:t>       原始创新在对科技自身发展产生重大牵引作用的同时，也给经济结构和产业形态带来了重大变革。</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129790"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带动性</a:t>
            </a:r>
          </a:p>
        </p:txBody>
      </p:sp>
      <p:pic>
        <p:nvPicPr>
          <p:cNvPr id="3" name="图片 2">
            <a:extLst>
              <a:ext uri="{FF2B5EF4-FFF2-40B4-BE49-F238E27FC236}">
                <a16:creationId xmlns:a16="http://schemas.microsoft.com/office/drawing/2014/main" id="{676ACD2E-E3A4-46CE-8C27-9BF31BD0B831}"/>
              </a:ext>
            </a:extLst>
          </p:cNvPr>
          <p:cNvPicPr>
            <a:picLocks noChangeAspect="1"/>
          </p:cNvPicPr>
          <p:nvPr/>
        </p:nvPicPr>
        <p:blipFill>
          <a:blip r:embed="rId3"/>
          <a:stretch>
            <a:fillRect/>
          </a:stretch>
        </p:blipFill>
        <p:spPr>
          <a:xfrm>
            <a:off x="737211" y="2112596"/>
            <a:ext cx="4295238" cy="4038095"/>
          </a:xfrm>
          <a:prstGeom prst="rect">
            <a:avLst/>
          </a:prstGeom>
        </p:spPr>
      </p:pic>
    </p:spTree>
    <p:custDataLst>
      <p:tags r:id="rId1"/>
    </p:custDataLst>
    <p:extLst>
      <p:ext uri="{BB962C8B-B14F-4D97-AF65-F5344CB8AC3E}">
        <p14:creationId xmlns:p14="http://schemas.microsoft.com/office/powerpoint/2010/main" val="235147563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2063835"/>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跟随创新</a:t>
            </a:r>
            <a:r>
              <a:rPr lang="zh-CN" altLang="en-US" sz="2200" dirty="0">
                <a:latin typeface="+mj-ea"/>
                <a:ea typeface="+mj-ea"/>
              </a:rPr>
              <a:t>是指在已有成熟技术的基础之上，沿着已经明确的技术道路进行技术创新，如在原有技术之上使技术更加完善，开发出新的功能。</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5642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（二）跟随创新</a:t>
            </a:r>
          </a:p>
        </p:txBody>
      </p:sp>
      <p:pic>
        <p:nvPicPr>
          <p:cNvPr id="2" name="图片 1">
            <a:extLst>
              <a:ext uri="{FF2B5EF4-FFF2-40B4-BE49-F238E27FC236}">
                <a16:creationId xmlns:a16="http://schemas.microsoft.com/office/drawing/2014/main" id="{C3D78EDA-058F-4887-85AA-406ADDAD3E29}"/>
              </a:ext>
            </a:extLst>
          </p:cNvPr>
          <p:cNvPicPr>
            <a:picLocks noChangeAspect="1"/>
          </p:cNvPicPr>
          <p:nvPr/>
        </p:nvPicPr>
        <p:blipFill>
          <a:blip r:embed="rId3"/>
          <a:stretch>
            <a:fillRect/>
          </a:stretch>
        </p:blipFill>
        <p:spPr>
          <a:xfrm>
            <a:off x="557212" y="2236097"/>
            <a:ext cx="4956000" cy="3600000"/>
          </a:xfrm>
          <a:prstGeom prst="rect">
            <a:avLst/>
          </a:prstGeom>
        </p:spPr>
      </p:pic>
    </p:spTree>
    <p:custDataLst>
      <p:tags r:id="rId1"/>
    </p:custDataLst>
    <p:extLst>
      <p:ext uri="{BB962C8B-B14F-4D97-AF65-F5344CB8AC3E}">
        <p14:creationId xmlns:p14="http://schemas.microsoft.com/office/powerpoint/2010/main" val="169239329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体验创新类型</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 name="矩形 4">
            <a:extLst>
              <a:ext uri="{FF2B5EF4-FFF2-40B4-BE49-F238E27FC236}">
                <a16:creationId xmlns:a16="http://schemas.microsoft.com/office/drawing/2014/main" id="{DFA54834-A187-490D-8683-853E8C4A299C}"/>
              </a:ext>
            </a:extLst>
          </p:cNvPr>
          <p:cNvSpPr/>
          <p:nvPr/>
        </p:nvSpPr>
        <p:spPr>
          <a:xfrm>
            <a:off x="5577529" y="3282467"/>
            <a:ext cx="5653208" cy="2063835"/>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solidFill>
                  <a:srgbClr val="3CB0FC"/>
                </a:solidFill>
                <a:latin typeface="+mj-ea"/>
                <a:ea typeface="+mj-ea"/>
              </a:rPr>
              <a:t>集成创新</a:t>
            </a:r>
            <a:r>
              <a:rPr lang="zh-CN" altLang="en-US" sz="2200" dirty="0">
                <a:latin typeface="+mj-ea"/>
                <a:ea typeface="+mj-ea"/>
              </a:rPr>
              <a:t>是利用各种信息技术、管理技术与工具等，对各个创新要素和创新内容进行选择、集成和优化，形成优势互补的有机整体的动态创新过程。</a:t>
            </a:r>
          </a:p>
        </p:txBody>
      </p:sp>
      <p:sp>
        <p:nvSpPr>
          <p:cNvPr id="10" name="矩形: 圆角 9">
            <a:extLst>
              <a:ext uri="{FF2B5EF4-FFF2-40B4-BE49-F238E27FC236}">
                <a16:creationId xmlns:a16="http://schemas.microsoft.com/office/drawing/2014/main" id="{6219083C-3730-49ED-BCA9-81E59D2EF863}"/>
              </a:ext>
            </a:extLst>
          </p:cNvPr>
          <p:cNvSpPr/>
          <p:nvPr/>
        </p:nvSpPr>
        <p:spPr>
          <a:xfrm>
            <a:off x="737211" y="1279157"/>
            <a:ext cx="256425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（三）集成创新</a:t>
            </a:r>
          </a:p>
        </p:txBody>
      </p:sp>
      <p:pic>
        <p:nvPicPr>
          <p:cNvPr id="2" name="图片 1">
            <a:extLst>
              <a:ext uri="{FF2B5EF4-FFF2-40B4-BE49-F238E27FC236}">
                <a16:creationId xmlns:a16="http://schemas.microsoft.com/office/drawing/2014/main" id="{3A21FB68-8E30-4CA7-AEA6-69EA0EF217FF}"/>
              </a:ext>
            </a:extLst>
          </p:cNvPr>
          <p:cNvPicPr>
            <a:picLocks noChangeAspect="1"/>
          </p:cNvPicPr>
          <p:nvPr/>
        </p:nvPicPr>
        <p:blipFill>
          <a:blip r:embed="rId3"/>
          <a:stretch>
            <a:fillRect/>
          </a:stretch>
        </p:blipFill>
        <p:spPr>
          <a:xfrm>
            <a:off x="737211" y="2023979"/>
            <a:ext cx="4415040" cy="4320000"/>
          </a:xfrm>
          <a:prstGeom prst="rect">
            <a:avLst/>
          </a:prstGeom>
        </p:spPr>
      </p:pic>
    </p:spTree>
    <p:custDataLst>
      <p:tags r:id="rId1"/>
    </p:custDataLst>
    <p:extLst>
      <p:ext uri="{BB962C8B-B14F-4D97-AF65-F5344CB8AC3E}">
        <p14:creationId xmlns:p14="http://schemas.microsoft.com/office/powerpoint/2010/main" val="238764165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培养创新意识</a:t>
            </a: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任务三</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4144263431"/>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一、创新意识的含义</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是指人们基于社会和个体生活发展的需要，产生创造新事物的观念和动机，以及在创造活动中表现出的意向、愿望和设想。</a:t>
            </a:r>
          </a:p>
        </p:txBody>
      </p:sp>
      <p:pic>
        <p:nvPicPr>
          <p:cNvPr id="2" name="图片 1">
            <a:extLst>
              <a:ext uri="{FF2B5EF4-FFF2-40B4-BE49-F238E27FC236}">
                <a16:creationId xmlns:a16="http://schemas.microsoft.com/office/drawing/2014/main" id="{4D8A37CC-0B0E-4553-83D9-05F811077682}"/>
              </a:ext>
            </a:extLst>
          </p:cNvPr>
          <p:cNvPicPr>
            <a:picLocks noChangeAspect="1"/>
          </p:cNvPicPr>
          <p:nvPr/>
        </p:nvPicPr>
        <p:blipFill>
          <a:blip r:embed="rId3"/>
          <a:stretch>
            <a:fillRect/>
          </a:stretch>
        </p:blipFill>
        <p:spPr>
          <a:xfrm>
            <a:off x="647212" y="2023979"/>
            <a:ext cx="4169884" cy="4320000"/>
          </a:xfrm>
          <a:prstGeom prst="rect">
            <a:avLst/>
          </a:prstGeom>
        </p:spPr>
      </p:pic>
    </p:spTree>
    <p:custDataLst>
      <p:tags r:id="rId1"/>
    </p:custDataLst>
    <p:extLst>
      <p:ext uri="{BB962C8B-B14F-4D97-AF65-F5344CB8AC3E}">
        <p14:creationId xmlns:p14="http://schemas.microsoft.com/office/powerpoint/2010/main" val="309206990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二、创新意识的类型</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根据创新意识的基本特征和表现形式，可以将其分为求新求异意识、求真务实意识、求变意识和问题意识四种类型。</a:t>
            </a:r>
          </a:p>
        </p:txBody>
      </p:sp>
      <p:pic>
        <p:nvPicPr>
          <p:cNvPr id="2" name="图片 1">
            <a:extLst>
              <a:ext uri="{FF2B5EF4-FFF2-40B4-BE49-F238E27FC236}">
                <a16:creationId xmlns:a16="http://schemas.microsoft.com/office/drawing/2014/main" id="{4D8A37CC-0B0E-4553-83D9-05F811077682}"/>
              </a:ext>
            </a:extLst>
          </p:cNvPr>
          <p:cNvPicPr>
            <a:picLocks noChangeAspect="1"/>
          </p:cNvPicPr>
          <p:nvPr/>
        </p:nvPicPr>
        <p:blipFill>
          <a:blip r:embed="rId3"/>
          <a:stretch>
            <a:fillRect/>
          </a:stretch>
        </p:blipFill>
        <p:spPr>
          <a:xfrm>
            <a:off x="647212" y="2023979"/>
            <a:ext cx="4169884" cy="4320000"/>
          </a:xfrm>
          <a:prstGeom prst="rect">
            <a:avLst/>
          </a:prstGeom>
        </p:spPr>
      </p:pic>
    </p:spTree>
    <p:custDataLst>
      <p:tags r:id="rId1"/>
    </p:custDataLst>
    <p:extLst>
      <p:ext uri="{BB962C8B-B14F-4D97-AF65-F5344CB8AC3E}">
        <p14:creationId xmlns:p14="http://schemas.microsoft.com/office/powerpoint/2010/main" val="207174276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33427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（一）求新求异意识</a:t>
            </a:r>
          </a:p>
        </p:txBody>
      </p:sp>
      <p:sp>
        <p:nvSpPr>
          <p:cNvPr id="5" name="矩形 4">
            <a:extLst>
              <a:ext uri="{FF2B5EF4-FFF2-40B4-BE49-F238E27FC236}">
                <a16:creationId xmlns:a16="http://schemas.microsoft.com/office/drawing/2014/main" id="{DFA54834-A187-490D-8683-853E8C4A299C}"/>
              </a:ext>
            </a:extLst>
          </p:cNvPr>
          <p:cNvSpPr/>
          <p:nvPr/>
        </p:nvSpPr>
        <p:spPr>
          <a:xfrm>
            <a:off x="5972164" y="3022585"/>
            <a:ext cx="5202767"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具有新颖性和差异性的基本特征，这使得求新求异意识成为创新意识的主要类型。</a:t>
            </a:r>
          </a:p>
        </p:txBody>
      </p:sp>
      <p:pic>
        <p:nvPicPr>
          <p:cNvPr id="3" name="图片 2">
            <a:extLst>
              <a:ext uri="{FF2B5EF4-FFF2-40B4-BE49-F238E27FC236}">
                <a16:creationId xmlns:a16="http://schemas.microsoft.com/office/drawing/2014/main" id="{03182CBB-0340-4192-8BEF-5F63802A1B10}"/>
              </a:ext>
            </a:extLst>
          </p:cNvPr>
          <p:cNvPicPr>
            <a:picLocks noChangeAspect="1"/>
          </p:cNvPicPr>
          <p:nvPr/>
        </p:nvPicPr>
        <p:blipFill>
          <a:blip r:embed="rId3"/>
          <a:stretch>
            <a:fillRect/>
          </a:stretch>
        </p:blipFill>
        <p:spPr>
          <a:xfrm>
            <a:off x="125028" y="1842765"/>
            <a:ext cx="5594400" cy="4320000"/>
          </a:xfrm>
          <a:prstGeom prst="rect">
            <a:avLst/>
          </a:prstGeom>
        </p:spPr>
      </p:pic>
    </p:spTree>
    <p:custDataLst>
      <p:tags r:id="rId1"/>
    </p:custDataLst>
    <p:extLst>
      <p:ext uri="{BB962C8B-B14F-4D97-AF65-F5344CB8AC3E}">
        <p14:creationId xmlns:p14="http://schemas.microsoft.com/office/powerpoint/2010/main" val="202408364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33427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（二）求真务实意识</a:t>
            </a:r>
          </a:p>
        </p:txBody>
      </p:sp>
      <p:sp>
        <p:nvSpPr>
          <p:cNvPr id="5" name="矩形 4">
            <a:extLst>
              <a:ext uri="{FF2B5EF4-FFF2-40B4-BE49-F238E27FC236}">
                <a16:creationId xmlns:a16="http://schemas.microsoft.com/office/drawing/2014/main" id="{DFA54834-A187-490D-8683-853E8C4A299C}"/>
              </a:ext>
            </a:extLst>
          </p:cNvPr>
          <p:cNvSpPr/>
          <p:nvPr/>
        </p:nvSpPr>
        <p:spPr>
          <a:xfrm>
            <a:off x="5972164" y="3022585"/>
            <a:ext cx="5202767" cy="2571666"/>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是一种求真务实意识，不应等同于偏激和盲目追求标新立异。不能认为所有标新立异或与众不同的东西就是创新，而应该脚踏实地，切忌随心所欲。</a:t>
            </a:r>
          </a:p>
        </p:txBody>
      </p:sp>
      <p:pic>
        <p:nvPicPr>
          <p:cNvPr id="3" name="图片 2">
            <a:extLst>
              <a:ext uri="{FF2B5EF4-FFF2-40B4-BE49-F238E27FC236}">
                <a16:creationId xmlns:a16="http://schemas.microsoft.com/office/drawing/2014/main" id="{03182CBB-0340-4192-8BEF-5F63802A1B10}"/>
              </a:ext>
            </a:extLst>
          </p:cNvPr>
          <p:cNvPicPr>
            <a:picLocks noChangeAspect="1"/>
          </p:cNvPicPr>
          <p:nvPr/>
        </p:nvPicPr>
        <p:blipFill>
          <a:blip r:embed="rId3"/>
          <a:stretch>
            <a:fillRect/>
          </a:stretch>
        </p:blipFill>
        <p:spPr>
          <a:xfrm>
            <a:off x="125028" y="1842765"/>
            <a:ext cx="5594400" cy="4320000"/>
          </a:xfrm>
          <a:prstGeom prst="rect">
            <a:avLst/>
          </a:prstGeom>
        </p:spPr>
      </p:pic>
    </p:spTree>
    <p:custDataLst>
      <p:tags r:id="rId1"/>
    </p:custDataLst>
    <p:extLst>
      <p:ext uri="{BB962C8B-B14F-4D97-AF65-F5344CB8AC3E}">
        <p14:creationId xmlns:p14="http://schemas.microsoft.com/office/powerpoint/2010/main" val="172965499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感悟创新魅力</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任务一</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61238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（三）求变意识</a:t>
            </a:r>
          </a:p>
        </p:txBody>
      </p:sp>
      <p:sp>
        <p:nvSpPr>
          <p:cNvPr id="5" name="矩形 4">
            <a:extLst>
              <a:ext uri="{FF2B5EF4-FFF2-40B4-BE49-F238E27FC236}">
                <a16:creationId xmlns:a16="http://schemas.microsoft.com/office/drawing/2014/main" id="{DFA54834-A187-490D-8683-853E8C4A299C}"/>
              </a:ext>
            </a:extLst>
          </p:cNvPr>
          <p:cNvSpPr/>
          <p:nvPr/>
        </p:nvSpPr>
        <p:spPr>
          <a:xfrm>
            <a:off x="5972164" y="3022585"/>
            <a:ext cx="5202767"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还是一种求变意识，它追求突破已有的格局，包括思想的、实物的、方法的，等等。这里所说的“变”，主要是指变革、革新。</a:t>
            </a:r>
          </a:p>
        </p:txBody>
      </p:sp>
      <p:pic>
        <p:nvPicPr>
          <p:cNvPr id="3" name="图片 2">
            <a:extLst>
              <a:ext uri="{FF2B5EF4-FFF2-40B4-BE49-F238E27FC236}">
                <a16:creationId xmlns:a16="http://schemas.microsoft.com/office/drawing/2014/main" id="{03182CBB-0340-4192-8BEF-5F63802A1B10}"/>
              </a:ext>
            </a:extLst>
          </p:cNvPr>
          <p:cNvPicPr>
            <a:picLocks noChangeAspect="1"/>
          </p:cNvPicPr>
          <p:nvPr/>
        </p:nvPicPr>
        <p:blipFill>
          <a:blip r:embed="rId3"/>
          <a:stretch>
            <a:fillRect/>
          </a:stretch>
        </p:blipFill>
        <p:spPr>
          <a:xfrm>
            <a:off x="125028" y="1842765"/>
            <a:ext cx="5594400" cy="4320000"/>
          </a:xfrm>
          <a:prstGeom prst="rect">
            <a:avLst/>
          </a:prstGeom>
        </p:spPr>
      </p:pic>
    </p:spTree>
    <p:custDataLst>
      <p:tags r:id="rId1"/>
    </p:custDataLst>
    <p:extLst>
      <p:ext uri="{BB962C8B-B14F-4D97-AF65-F5344CB8AC3E}">
        <p14:creationId xmlns:p14="http://schemas.microsoft.com/office/powerpoint/2010/main" val="292002262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61238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（四）问题意识</a:t>
            </a:r>
          </a:p>
        </p:txBody>
      </p:sp>
      <p:sp>
        <p:nvSpPr>
          <p:cNvPr id="5" name="矩形 4">
            <a:extLst>
              <a:ext uri="{FF2B5EF4-FFF2-40B4-BE49-F238E27FC236}">
                <a16:creationId xmlns:a16="http://schemas.microsoft.com/office/drawing/2014/main" id="{DFA54834-A187-490D-8683-853E8C4A299C}"/>
              </a:ext>
            </a:extLst>
          </p:cNvPr>
          <p:cNvSpPr/>
          <p:nvPr/>
        </p:nvSpPr>
        <p:spPr>
          <a:xfrm>
            <a:off x="5972164" y="3022585"/>
            <a:ext cx="5202767" cy="1048172"/>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同时又是问题意识。强烈的问题意识表现为善于提出问题。</a:t>
            </a:r>
          </a:p>
        </p:txBody>
      </p:sp>
      <p:pic>
        <p:nvPicPr>
          <p:cNvPr id="3" name="图片 2">
            <a:extLst>
              <a:ext uri="{FF2B5EF4-FFF2-40B4-BE49-F238E27FC236}">
                <a16:creationId xmlns:a16="http://schemas.microsoft.com/office/drawing/2014/main" id="{03182CBB-0340-4192-8BEF-5F63802A1B10}"/>
              </a:ext>
            </a:extLst>
          </p:cNvPr>
          <p:cNvPicPr>
            <a:picLocks noChangeAspect="1"/>
          </p:cNvPicPr>
          <p:nvPr/>
        </p:nvPicPr>
        <p:blipFill>
          <a:blip r:embed="rId3"/>
          <a:stretch>
            <a:fillRect/>
          </a:stretch>
        </p:blipFill>
        <p:spPr>
          <a:xfrm>
            <a:off x="125028" y="1842765"/>
            <a:ext cx="5594400" cy="4320000"/>
          </a:xfrm>
          <a:prstGeom prst="rect">
            <a:avLst/>
          </a:prstGeom>
        </p:spPr>
      </p:pic>
    </p:spTree>
    <p:custDataLst>
      <p:tags r:id="rId1"/>
    </p:custDataLst>
    <p:extLst>
      <p:ext uri="{BB962C8B-B14F-4D97-AF65-F5344CB8AC3E}">
        <p14:creationId xmlns:p14="http://schemas.microsoft.com/office/powerpoint/2010/main" val="301035188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三、创新意识的价值</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dirty="0">
                <a:latin typeface="+mj-ea"/>
                <a:ea typeface="+mj-ea"/>
              </a:rPr>
              <a:t>       对大学生而言，明确创新意识的价值，能更好地明确努力的方向，提升自身竞争力。创新意识的价值集中体现在以下几个方面。</a:t>
            </a:r>
          </a:p>
        </p:txBody>
      </p:sp>
      <p:pic>
        <p:nvPicPr>
          <p:cNvPr id="2" name="图片 1">
            <a:extLst>
              <a:ext uri="{FF2B5EF4-FFF2-40B4-BE49-F238E27FC236}">
                <a16:creationId xmlns:a16="http://schemas.microsoft.com/office/drawing/2014/main" id="{4D8A37CC-0B0E-4553-83D9-05F811077682}"/>
              </a:ext>
            </a:extLst>
          </p:cNvPr>
          <p:cNvPicPr>
            <a:picLocks noChangeAspect="1"/>
          </p:cNvPicPr>
          <p:nvPr/>
        </p:nvPicPr>
        <p:blipFill>
          <a:blip r:embed="rId3"/>
          <a:stretch>
            <a:fillRect/>
          </a:stretch>
        </p:blipFill>
        <p:spPr>
          <a:xfrm>
            <a:off x="647212" y="2023979"/>
            <a:ext cx="4169884" cy="4320000"/>
          </a:xfrm>
          <a:prstGeom prst="rect">
            <a:avLst/>
          </a:prstGeom>
        </p:spPr>
      </p:pic>
    </p:spTree>
    <p:custDataLst>
      <p:tags r:id="rId1"/>
    </p:custDataLst>
    <p:extLst>
      <p:ext uri="{BB962C8B-B14F-4D97-AF65-F5344CB8AC3E}">
        <p14:creationId xmlns:p14="http://schemas.microsoft.com/office/powerpoint/2010/main" val="144660033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799290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（一）创新意识是国家和民族创新能力的核心驱动力</a:t>
            </a:r>
          </a:p>
        </p:txBody>
      </p:sp>
      <p:sp>
        <p:nvSpPr>
          <p:cNvPr id="5" name="矩形 4">
            <a:extLst>
              <a:ext uri="{FF2B5EF4-FFF2-40B4-BE49-F238E27FC236}">
                <a16:creationId xmlns:a16="http://schemas.microsoft.com/office/drawing/2014/main" id="{DFA54834-A187-490D-8683-853E8C4A299C}"/>
              </a:ext>
            </a:extLst>
          </p:cNvPr>
          <p:cNvSpPr/>
          <p:nvPr/>
        </p:nvSpPr>
        <p:spPr>
          <a:xfrm>
            <a:off x="5705499" y="2499346"/>
            <a:ext cx="5749290" cy="3079497"/>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科学的本质就是创新，科学技术的每一次进步都是通过创新实现的。科学技术的迅猛发展对人类社会各个方面都产生了深刻而广泛的影响：革新了人们的生产工具和生产技术，提高了劳动者的素质，推动了社会生产力的发展。</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44456776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511494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（二）创新意识推动社会全面进步</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创新意识</a:t>
            </a:r>
            <a:r>
              <a:rPr lang="zh-CN" altLang="en-US" sz="2200" dirty="0">
                <a:latin typeface="+mj-ea"/>
                <a:ea typeface="+mj-ea"/>
              </a:rPr>
              <a:t>的影响不仅仅局限于科技领域，它还像一颗投入平静湖面的石子，在社会的各个层面激起层层涟漪，促成多种因素的变化，进而推动社会全面向前发展。</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584184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745388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（三）创新意识助力个人素质提升和自我价值实现</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在当今社会，创新意识为个人发展指明了方向，确定了新的人才标准。社会需要的是那些充满活力、具有开拓精神，同时具备良好思想道德素质和现代科学文化素质的人。</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2975421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825164"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四、创新意识的培养途径</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dirty="0">
                <a:latin typeface="+mj-ea"/>
                <a:ea typeface="+mj-ea"/>
              </a:rPr>
              <a:t>       </a:t>
            </a:r>
            <a:r>
              <a:rPr lang="zh-CN" altLang="en-US" sz="2200" b="1" dirty="0">
                <a:latin typeface="+mj-ea"/>
                <a:ea typeface="+mj-ea"/>
              </a:rPr>
              <a:t>知识积累</a:t>
            </a:r>
            <a:r>
              <a:rPr lang="zh-CN" altLang="en-US" sz="2200" dirty="0">
                <a:latin typeface="+mj-ea"/>
                <a:ea typeface="+mj-ea"/>
              </a:rPr>
              <a:t>是培养和激发创新意识的必要条件。大学生要培养创新意识，必须增强自己的求知欲，具备勤奋求知的精神。因 “学而创，创而学”是创新的根本途径。</a:t>
            </a:r>
          </a:p>
        </p:txBody>
      </p:sp>
      <p:pic>
        <p:nvPicPr>
          <p:cNvPr id="2" name="图片 1">
            <a:extLst>
              <a:ext uri="{FF2B5EF4-FFF2-40B4-BE49-F238E27FC236}">
                <a16:creationId xmlns:a16="http://schemas.microsoft.com/office/drawing/2014/main" id="{4D8A37CC-0B0E-4553-83D9-05F811077682}"/>
              </a:ext>
            </a:extLst>
          </p:cNvPr>
          <p:cNvPicPr>
            <a:picLocks noChangeAspect="1"/>
          </p:cNvPicPr>
          <p:nvPr/>
        </p:nvPicPr>
        <p:blipFill>
          <a:blip r:embed="rId3"/>
          <a:stretch>
            <a:fillRect/>
          </a:stretch>
        </p:blipFill>
        <p:spPr>
          <a:xfrm>
            <a:off x="647212" y="2023979"/>
            <a:ext cx="4169884" cy="4320000"/>
          </a:xfrm>
          <a:prstGeom prst="rect">
            <a:avLst/>
          </a:prstGeom>
        </p:spPr>
      </p:pic>
      <p:sp>
        <p:nvSpPr>
          <p:cNvPr id="9" name="矩形: 圆角 8">
            <a:extLst>
              <a:ext uri="{FF2B5EF4-FFF2-40B4-BE49-F238E27FC236}">
                <a16:creationId xmlns:a16="http://schemas.microsoft.com/office/drawing/2014/main" id="{26901EAF-24DD-4F8C-921B-29AA5842CFD6}"/>
              </a:ext>
            </a:extLst>
          </p:cNvPr>
          <p:cNvSpPr/>
          <p:nvPr/>
        </p:nvSpPr>
        <p:spPr>
          <a:xfrm>
            <a:off x="4789809" y="1279157"/>
            <a:ext cx="3401290"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（一）重视知识积累</a:t>
            </a:r>
          </a:p>
        </p:txBody>
      </p:sp>
    </p:spTree>
    <p:custDataLst>
      <p:tags r:id="rId1"/>
    </p:custDataLst>
    <p:extLst>
      <p:ext uri="{BB962C8B-B14F-4D97-AF65-F5344CB8AC3E}">
        <p14:creationId xmlns:p14="http://schemas.microsoft.com/office/powerpoint/2010/main" val="76121482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511494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（二）激发好奇心，开发创新潜能</a:t>
            </a:r>
          </a:p>
        </p:txBody>
      </p:sp>
      <p:sp>
        <p:nvSpPr>
          <p:cNvPr id="5" name="矩形 4">
            <a:extLst>
              <a:ext uri="{FF2B5EF4-FFF2-40B4-BE49-F238E27FC236}">
                <a16:creationId xmlns:a16="http://schemas.microsoft.com/office/drawing/2014/main" id="{DFA54834-A187-490D-8683-853E8C4A299C}"/>
              </a:ext>
            </a:extLst>
          </p:cNvPr>
          <p:cNvSpPr/>
          <p:nvPr/>
        </p:nvSpPr>
        <p:spPr>
          <a:xfrm>
            <a:off x="5705499" y="3095780"/>
            <a:ext cx="5749290"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从古至今，无论是国内还是国外，诸多深刻的见解以及伟大的发明创造，皆是在持续探索中获得的。</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6370938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511494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（三）培养强烈的创新动机</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创新动机是激励大学生思考、推动其行动的内在驱动力，也是大学生开展创新活动的核心动力，更是激发创新活动产生的思想根基。</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969993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511494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（四）消除创新的心理障碍</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571666"/>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首先需要消除创新的心理障碍，树立创新的信心，拥有“敢为天下先”的勇气；其次，要有首创精神，敢于尝试别人没有想过、没有做过的事情，拥有强烈的进取精神和勇于开拓的思维意识。</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8994387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一、创新的概念</a:t>
            </a:r>
          </a:p>
        </p:txBody>
      </p:sp>
      <p:sp>
        <p:nvSpPr>
          <p:cNvPr id="5" name="矩形 4">
            <a:extLst>
              <a:ext uri="{FF2B5EF4-FFF2-40B4-BE49-F238E27FC236}">
                <a16:creationId xmlns:a16="http://schemas.microsoft.com/office/drawing/2014/main" id="{DFA54834-A187-490D-8683-853E8C4A299C}"/>
              </a:ext>
            </a:extLst>
          </p:cNvPr>
          <p:cNvSpPr/>
          <p:nvPr/>
        </p:nvSpPr>
        <p:spPr>
          <a:xfrm>
            <a:off x="5573974" y="2839704"/>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a:t>
            </a:r>
            <a:r>
              <a:rPr lang="zh-CN" altLang="en-US" sz="2200" dirty="0">
                <a:latin typeface="+mj-ea"/>
                <a:ea typeface="+mj-ea"/>
              </a:rPr>
              <a:t>是当今世界上出现频率非常高的一个词，在政府的推动下，我国各行各业都在源源不断地创新。</a:t>
            </a:r>
          </a:p>
        </p:txBody>
      </p:sp>
      <p:pic>
        <p:nvPicPr>
          <p:cNvPr id="3" name="图片 2">
            <a:extLst>
              <a:ext uri="{FF2B5EF4-FFF2-40B4-BE49-F238E27FC236}">
                <a16:creationId xmlns:a16="http://schemas.microsoft.com/office/drawing/2014/main" id="{672E3BCC-6B2B-4641-8D3B-7FDDBDFDCFBF}"/>
              </a:ext>
            </a:extLst>
          </p:cNvPr>
          <p:cNvPicPr>
            <a:picLocks noChangeAspect="1"/>
          </p:cNvPicPr>
          <p:nvPr/>
        </p:nvPicPr>
        <p:blipFill>
          <a:blip r:embed="rId3"/>
          <a:stretch>
            <a:fillRect/>
          </a:stretch>
        </p:blipFill>
        <p:spPr>
          <a:xfrm>
            <a:off x="737211" y="2126416"/>
            <a:ext cx="4160455" cy="4320000"/>
          </a:xfrm>
          <a:prstGeom prst="rect">
            <a:avLst/>
          </a:prstGeom>
        </p:spPr>
      </p:pic>
    </p:spTree>
    <p:custDataLst>
      <p:tags r:id="rId1"/>
    </p:custDataLst>
    <p:extLst>
      <p:ext uri="{BB962C8B-B14F-4D97-AF65-F5344CB8AC3E}">
        <p14:creationId xmlns:p14="http://schemas.microsoft.com/office/powerpoint/2010/main" val="9432162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培养创新意识</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5114949"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（五）积极参与创新实践活动</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在培养科学的创新意识的过程中，“一心只读圣贤书”的方式是无法适应社会日新月异的发展的。</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31113320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rPr>
              <a:t>锻造创新能力</a:t>
            </a: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任务四</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3688975615"/>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一、创新能力的特征</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创新能力</a:t>
            </a:r>
            <a:r>
              <a:rPr lang="zh-CN" altLang="en-US" sz="2200" dirty="0">
                <a:latin typeface="+mj-ea"/>
                <a:ea typeface="+mj-ea"/>
              </a:rPr>
              <a:t>是在各种技术和实践活动领域中不断提供具有经济价值、社会价值、生态价值的新思想、新理论、新方法和新发明的能力。</a:t>
            </a:r>
          </a:p>
        </p:txBody>
      </p:sp>
      <p:pic>
        <p:nvPicPr>
          <p:cNvPr id="3" name="图片 2">
            <a:extLst>
              <a:ext uri="{FF2B5EF4-FFF2-40B4-BE49-F238E27FC236}">
                <a16:creationId xmlns:a16="http://schemas.microsoft.com/office/drawing/2014/main" id="{36205F11-D563-4713-B861-272BF88AD9A8}"/>
              </a:ext>
            </a:extLst>
          </p:cNvPr>
          <p:cNvPicPr>
            <a:picLocks noChangeAspect="1"/>
          </p:cNvPicPr>
          <p:nvPr/>
        </p:nvPicPr>
        <p:blipFill rotWithShape="1">
          <a:blip r:embed="rId3"/>
          <a:srcRect l="3918" t="12916" b="9615"/>
          <a:stretch/>
        </p:blipFill>
        <p:spPr>
          <a:xfrm>
            <a:off x="737211" y="2103377"/>
            <a:ext cx="4911419" cy="3960000"/>
          </a:xfrm>
          <a:prstGeom prst="rect">
            <a:avLst/>
          </a:prstGeom>
        </p:spPr>
      </p:pic>
    </p:spTree>
    <p:custDataLst>
      <p:tags r:id="rId1"/>
    </p:custDataLst>
    <p:extLst>
      <p:ext uri="{BB962C8B-B14F-4D97-AF65-F5344CB8AC3E}">
        <p14:creationId xmlns:p14="http://schemas.microsoft.com/office/powerpoint/2010/main" val="219113820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普遍性</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每个人都具备创新能力，人类具有改变现实的本能，以及创新所需的想象力、实践力，所以，每个人都具有创新的能力。</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20748039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潜在性</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每个人都具备创新能力，人类具有改变现实的本能，以及创新所需的想象力、实践力，所以，每个人都具有创新的能力。</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108655734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综合独特性</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571666"/>
          </a:xfrm>
          <a:prstGeom prst="rect">
            <a:avLst/>
          </a:prstGeom>
        </p:spPr>
        <p:txBody>
          <a:bodyPr wrap="square">
            <a:spAutoFit/>
          </a:bodyPr>
          <a:lstStyle/>
          <a:p>
            <a:pPr>
              <a:lnSpc>
                <a:spcPct val="150000"/>
              </a:lnSpc>
            </a:pPr>
            <a:r>
              <a:rPr lang="zh-CN" altLang="en-US" sz="2200" dirty="0">
                <a:latin typeface="+mj-ea"/>
                <a:ea typeface="+mj-ea"/>
              </a:rPr>
              <a:t>       创新能力是一种潜在的能力，每个人都有创新能力，但是每个人都不会一直进行创新，只有受到外界的刺激，如迫切需求、灵感、目标等，人的创新能力才会得到激发，人才会主动进行创新活动。</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99049908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普遍性</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创新能力并非单一的能力，而是几种能力的综合，这种综合能力是独特的，在每个人身上的体现都不同。</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32535455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结构优化性</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创新能力呈现出明显的结构优化特征，正是这种特征让创新能力呈现出各式各样的功能。</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263538769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96954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二、创新能力的构成要素</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每个人的创新能力都有不一样的构成要素，但通常情况下，创新能力强的人在以下能力上表现会更加优秀。</a:t>
            </a:r>
          </a:p>
        </p:txBody>
      </p:sp>
      <p:pic>
        <p:nvPicPr>
          <p:cNvPr id="3" name="图片 2">
            <a:extLst>
              <a:ext uri="{FF2B5EF4-FFF2-40B4-BE49-F238E27FC236}">
                <a16:creationId xmlns:a16="http://schemas.microsoft.com/office/drawing/2014/main" id="{36205F11-D563-4713-B861-272BF88AD9A8}"/>
              </a:ext>
            </a:extLst>
          </p:cNvPr>
          <p:cNvPicPr>
            <a:picLocks noChangeAspect="1"/>
          </p:cNvPicPr>
          <p:nvPr/>
        </p:nvPicPr>
        <p:blipFill rotWithShape="1">
          <a:blip r:embed="rId3"/>
          <a:srcRect l="3918" t="12916" b="9615"/>
          <a:stretch/>
        </p:blipFill>
        <p:spPr>
          <a:xfrm>
            <a:off x="737211" y="2103377"/>
            <a:ext cx="4911419" cy="3960000"/>
          </a:xfrm>
          <a:prstGeom prst="rect">
            <a:avLst/>
          </a:prstGeom>
        </p:spPr>
      </p:pic>
    </p:spTree>
    <p:custDataLst>
      <p:tags r:id="rId1"/>
    </p:custDataLst>
    <p:extLst>
      <p:ext uri="{BB962C8B-B14F-4D97-AF65-F5344CB8AC3E}">
        <p14:creationId xmlns:p14="http://schemas.microsoft.com/office/powerpoint/2010/main" val="235153902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学习能力</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创新能力呈现出明显的结构优化特征，正是这种特征让创新能力呈现出各式各样的功能。</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4070622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77705"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二、创新的特征</a:t>
            </a:r>
          </a:p>
        </p:txBody>
      </p:sp>
      <p:sp>
        <p:nvSpPr>
          <p:cNvPr id="5" name="矩形 4">
            <a:extLst>
              <a:ext uri="{FF2B5EF4-FFF2-40B4-BE49-F238E27FC236}">
                <a16:creationId xmlns:a16="http://schemas.microsoft.com/office/drawing/2014/main" id="{DFA54834-A187-490D-8683-853E8C4A299C}"/>
              </a:ext>
            </a:extLst>
          </p:cNvPr>
          <p:cNvSpPr/>
          <p:nvPr/>
        </p:nvSpPr>
        <p:spPr>
          <a:xfrm>
            <a:off x="5573974" y="2839704"/>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创新</a:t>
            </a:r>
            <a:r>
              <a:rPr lang="zh-CN" altLang="en-US" sz="2200" dirty="0">
                <a:latin typeface="+mj-ea"/>
                <a:ea typeface="+mj-ea"/>
              </a:rPr>
              <a:t>是人类历史发展的原动力，是人类生存进化的客观需要，是经济发展的不二法则，是人类社会文明与进步的必然选择。</a:t>
            </a:r>
          </a:p>
        </p:txBody>
      </p:sp>
      <p:pic>
        <p:nvPicPr>
          <p:cNvPr id="3" name="图片 2">
            <a:extLst>
              <a:ext uri="{FF2B5EF4-FFF2-40B4-BE49-F238E27FC236}">
                <a16:creationId xmlns:a16="http://schemas.microsoft.com/office/drawing/2014/main" id="{672E3BCC-6B2B-4641-8D3B-7FDDBDFDCFBF}"/>
              </a:ext>
            </a:extLst>
          </p:cNvPr>
          <p:cNvPicPr>
            <a:picLocks noChangeAspect="1"/>
          </p:cNvPicPr>
          <p:nvPr/>
        </p:nvPicPr>
        <p:blipFill>
          <a:blip r:embed="rId3"/>
          <a:stretch>
            <a:fillRect/>
          </a:stretch>
        </p:blipFill>
        <p:spPr>
          <a:xfrm>
            <a:off x="737211" y="2126416"/>
            <a:ext cx="4160455" cy="4320000"/>
          </a:xfrm>
          <a:prstGeom prst="rect">
            <a:avLst/>
          </a:prstGeom>
        </p:spPr>
      </p:pic>
    </p:spTree>
    <p:custDataLst>
      <p:tags r:id="rId1"/>
    </p:custDataLst>
    <p:extLst>
      <p:ext uri="{BB962C8B-B14F-4D97-AF65-F5344CB8AC3E}">
        <p14:creationId xmlns:p14="http://schemas.microsoft.com/office/powerpoint/2010/main" val="153431058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分析能力</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048172"/>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分析能力是指把事物的整体分解为若干部分进行研究的能力。</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428734646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综合能力</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综合能力强调把研究对象的各个部分结合成一个有机整体进行考察和认识，将研究对象的各个要素、层次用一定线索联系起来，由此发现研究对象的本质。</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300231180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想象能力</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2063835"/>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想象能力是指以一定知识和经验为基础，通过直觉、形象思维或组合思维，不受已有结论、观点、框架和理论的限制，提出新设想、新创见的能力。</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281391796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1948237"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批判能力</a:t>
            </a:r>
          </a:p>
        </p:txBody>
      </p:sp>
      <p:sp>
        <p:nvSpPr>
          <p:cNvPr id="5" name="矩形 4">
            <a:extLst>
              <a:ext uri="{FF2B5EF4-FFF2-40B4-BE49-F238E27FC236}">
                <a16:creationId xmlns:a16="http://schemas.microsoft.com/office/drawing/2014/main" id="{DFA54834-A187-490D-8683-853E8C4A299C}"/>
              </a:ext>
            </a:extLst>
          </p:cNvPr>
          <p:cNvSpPr/>
          <p:nvPr/>
        </p:nvSpPr>
        <p:spPr>
          <a:xfrm>
            <a:off x="5539027" y="3051460"/>
            <a:ext cx="5653208"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在学习、吸收已有知识和经验时，批判能力保证人们批判性地、选择性地吸收和接受知识与经验，去粗取精、去伪存真。</a:t>
            </a:r>
          </a:p>
        </p:txBody>
      </p:sp>
      <p:pic>
        <p:nvPicPr>
          <p:cNvPr id="2" name="图片 1">
            <a:extLst>
              <a:ext uri="{FF2B5EF4-FFF2-40B4-BE49-F238E27FC236}">
                <a16:creationId xmlns:a16="http://schemas.microsoft.com/office/drawing/2014/main" id="{7195EADC-AEDB-426C-8601-32B13566CD7D}"/>
              </a:ext>
            </a:extLst>
          </p:cNvPr>
          <p:cNvPicPr>
            <a:picLocks noChangeAspect="1"/>
          </p:cNvPicPr>
          <p:nvPr/>
        </p:nvPicPr>
        <p:blipFill rotWithShape="1">
          <a:blip r:embed="rId3"/>
          <a:srcRect l="12759" r="10128"/>
          <a:stretch/>
        </p:blipFill>
        <p:spPr>
          <a:xfrm>
            <a:off x="647212" y="2023979"/>
            <a:ext cx="4996893" cy="4320000"/>
          </a:xfrm>
          <a:prstGeom prst="rect">
            <a:avLst/>
          </a:prstGeom>
        </p:spPr>
      </p:pic>
    </p:spTree>
    <p:custDataLst>
      <p:tags r:id="rId1"/>
    </p:custDataLst>
    <p:extLst>
      <p:ext uri="{BB962C8B-B14F-4D97-AF65-F5344CB8AC3E}">
        <p14:creationId xmlns:p14="http://schemas.microsoft.com/office/powerpoint/2010/main" val="211508562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71928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（一）树立创新意识</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571666"/>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创新意识是人们对创新和创新的价值性、重要性的一种认识水平、认识程度及由此形成的对待创新的态度，并以这种态度来规范和调整自己的活动方向的一种稳定的精神态势。</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
        <p:nvSpPr>
          <p:cNvPr id="9" name="矩形 8">
            <a:extLst>
              <a:ext uri="{FF2B5EF4-FFF2-40B4-BE49-F238E27FC236}">
                <a16:creationId xmlns:a16="http://schemas.microsoft.com/office/drawing/2014/main" id="{3814BC1B-68EE-478D-A9CF-19B1B1FADE79}"/>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0" name="矩形 9">
            <a:extLst>
              <a:ext uri="{FF2B5EF4-FFF2-40B4-BE49-F238E27FC236}">
                <a16:creationId xmlns:a16="http://schemas.microsoft.com/office/drawing/2014/main" id="{650EAFBA-2AEF-49BC-8BE2-6E89A777B3B6}"/>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1E5F7B38-5CB5-4764-8CD2-E516B55D34F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ED961AA1-941B-494D-90A1-BC26339D812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408252378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71928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（二）提升创新思维能力</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创新思维能力是可以通过有意识地培养和训练提升的。大学生学习生活中要注重突破思维障碍，自觉提升创新思维能力。</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
        <p:nvSpPr>
          <p:cNvPr id="9" name="矩形 8">
            <a:extLst>
              <a:ext uri="{FF2B5EF4-FFF2-40B4-BE49-F238E27FC236}">
                <a16:creationId xmlns:a16="http://schemas.microsoft.com/office/drawing/2014/main" id="{3814BC1B-68EE-478D-A9CF-19B1B1FADE79}"/>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0" name="矩形 9">
            <a:extLst>
              <a:ext uri="{FF2B5EF4-FFF2-40B4-BE49-F238E27FC236}">
                <a16:creationId xmlns:a16="http://schemas.microsoft.com/office/drawing/2014/main" id="{650EAFBA-2AEF-49BC-8BE2-6E89A777B3B6}"/>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1E5F7B38-5CB5-4764-8CD2-E516B55D34F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ED961AA1-941B-494D-90A1-BC26339D812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80024246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71928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（三）构建合理知识体系</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扎实掌握专业知识是创新的基础。大学生要深入学习专业课程，理解专业领域的基本原理、方法和技能。</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
        <p:nvSpPr>
          <p:cNvPr id="9" name="矩形 8">
            <a:extLst>
              <a:ext uri="{FF2B5EF4-FFF2-40B4-BE49-F238E27FC236}">
                <a16:creationId xmlns:a16="http://schemas.microsoft.com/office/drawing/2014/main" id="{3814BC1B-68EE-478D-A9CF-19B1B1FADE79}"/>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0" name="矩形 9">
            <a:extLst>
              <a:ext uri="{FF2B5EF4-FFF2-40B4-BE49-F238E27FC236}">
                <a16:creationId xmlns:a16="http://schemas.microsoft.com/office/drawing/2014/main" id="{650EAFBA-2AEF-49BC-8BE2-6E89A777B3B6}"/>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1E5F7B38-5CB5-4764-8CD2-E516B55D34F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ED961AA1-941B-494D-90A1-BC26339D812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227520841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71928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（四）积极投身实践活动</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2571666"/>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大学生应充分利用学校的实训基地、实验室等资源，主动参与实践课程和实验项目，</a:t>
            </a:r>
          </a:p>
          <a:p>
            <a:pPr>
              <a:lnSpc>
                <a:spcPct val="150000"/>
              </a:lnSpc>
            </a:pPr>
            <a:r>
              <a:rPr lang="zh-CN" altLang="en-US" sz="2200" dirty="0">
                <a:latin typeface="+mj-ea"/>
                <a:ea typeface="+mj-ea"/>
              </a:rPr>
              <a:t>提高自己的动手能力和实践操作技能，在实践中发现问题、验证想法，将理论知识转化为实际应用。</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
        <p:nvSpPr>
          <p:cNvPr id="9" name="矩形 8">
            <a:extLst>
              <a:ext uri="{FF2B5EF4-FFF2-40B4-BE49-F238E27FC236}">
                <a16:creationId xmlns:a16="http://schemas.microsoft.com/office/drawing/2014/main" id="{3814BC1B-68EE-478D-A9CF-19B1B1FADE79}"/>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0" name="矩形 9">
            <a:extLst>
              <a:ext uri="{FF2B5EF4-FFF2-40B4-BE49-F238E27FC236}">
                <a16:creationId xmlns:a16="http://schemas.microsoft.com/office/drawing/2014/main" id="{650EAFBA-2AEF-49BC-8BE2-6E89A777B3B6}"/>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1E5F7B38-5CB5-4764-8CD2-E516B55D34F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ED961AA1-941B-494D-90A1-BC26339D812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295076411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420054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（五）培养良好的创新品格</a:t>
            </a:r>
          </a:p>
        </p:txBody>
      </p:sp>
      <p:sp>
        <p:nvSpPr>
          <p:cNvPr id="5" name="矩形 4">
            <a:extLst>
              <a:ext uri="{FF2B5EF4-FFF2-40B4-BE49-F238E27FC236}">
                <a16:creationId xmlns:a16="http://schemas.microsoft.com/office/drawing/2014/main" id="{DFA54834-A187-490D-8683-853E8C4A299C}"/>
              </a:ext>
            </a:extLst>
          </p:cNvPr>
          <p:cNvSpPr/>
          <p:nvPr/>
        </p:nvSpPr>
        <p:spPr>
          <a:xfrm>
            <a:off x="5705499" y="2951401"/>
            <a:ext cx="5749290" cy="3079497"/>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latin typeface="+mj-ea"/>
                <a:ea typeface="+mj-ea"/>
              </a:rPr>
              <a:t>在日常学习生活中，大学生应培养严谨求实、坚持不懈、一丝不苟的优良创新品格。创新过程中难免会遇到挫折和失败，大学生要具备坚韧不拔的毅力和勇气，不轻易放弃，从失败中吸取教训，不断调整创新思路和方法。</a:t>
            </a:r>
          </a:p>
        </p:txBody>
      </p:sp>
      <p:pic>
        <p:nvPicPr>
          <p:cNvPr id="2" name="图片 1">
            <a:extLst>
              <a:ext uri="{FF2B5EF4-FFF2-40B4-BE49-F238E27FC236}">
                <a16:creationId xmlns:a16="http://schemas.microsoft.com/office/drawing/2014/main" id="{AAE4FA4B-52C5-40D5-86D4-9C9E52AC51C3}"/>
              </a:ext>
            </a:extLst>
          </p:cNvPr>
          <p:cNvPicPr>
            <a:picLocks noChangeAspect="1"/>
          </p:cNvPicPr>
          <p:nvPr/>
        </p:nvPicPr>
        <p:blipFill>
          <a:blip r:embed="rId3"/>
          <a:stretch>
            <a:fillRect/>
          </a:stretch>
        </p:blipFill>
        <p:spPr>
          <a:xfrm>
            <a:off x="737211" y="2246023"/>
            <a:ext cx="4418906" cy="3960000"/>
          </a:xfrm>
          <a:prstGeom prst="rect">
            <a:avLst/>
          </a:prstGeom>
          <a:ln>
            <a:noFill/>
          </a:ln>
          <a:effectLst>
            <a:softEdge rad="112500"/>
          </a:effectLst>
        </p:spPr>
      </p:pic>
      <p:sp>
        <p:nvSpPr>
          <p:cNvPr id="9" name="矩形 8">
            <a:extLst>
              <a:ext uri="{FF2B5EF4-FFF2-40B4-BE49-F238E27FC236}">
                <a16:creationId xmlns:a16="http://schemas.microsoft.com/office/drawing/2014/main" id="{3814BC1B-68EE-478D-A9CF-19B1B1FADE79}"/>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0" name="矩形 9">
            <a:extLst>
              <a:ext uri="{FF2B5EF4-FFF2-40B4-BE49-F238E27FC236}">
                <a16:creationId xmlns:a16="http://schemas.microsoft.com/office/drawing/2014/main" id="{650EAFBA-2AEF-49BC-8BE2-6E89A777B3B6}"/>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锻造创新能力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1E5F7B38-5CB5-4764-8CD2-E516B55D34F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ED961AA1-941B-494D-90A1-BC26339D812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168110917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4"/>
          <a:srcRect l="49245" t="2929" r="27901" b="77597"/>
          <a:stretch/>
        </p:blipFill>
        <p:spPr>
          <a:xfrm>
            <a:off x="683894" y="302058"/>
            <a:ext cx="2194561" cy="1335540"/>
          </a:xfrm>
          <a:prstGeom prst="rect">
            <a:avLst/>
          </a:prstGeom>
        </p:spPr>
      </p:pic>
      <p:sp>
        <p:nvSpPr>
          <p:cNvPr id="9" name="图形"/>
          <p:cNvSpPr/>
          <p:nvPr/>
        </p:nvSpPr>
        <p:spPr>
          <a:xfrm>
            <a:off x="1691639" y="2576379"/>
            <a:ext cx="8808085" cy="1077218"/>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谢谢观看</a:t>
            </a:r>
          </a:p>
        </p:txBody>
      </p:sp>
      <p:grpSp>
        <p:nvGrpSpPr>
          <p:cNvPr id="53" name="图形"/>
          <p:cNvGrpSpPr/>
          <p:nvPr/>
        </p:nvGrpSpPr>
        <p:grpSpPr>
          <a:xfrm>
            <a:off x="9655811" y="3075489"/>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3074854"/>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5"/>
          <a:stretch>
            <a:fillRect/>
          </a:stretch>
        </p:blipFill>
        <p:spPr>
          <a:xfrm>
            <a:off x="10135870" y="1188085"/>
            <a:ext cx="588645" cy="188595"/>
          </a:xfrm>
          <a:prstGeom prst="rect">
            <a:avLst/>
          </a:prstGeom>
        </p:spPr>
      </p:pic>
      <p:pic>
        <p:nvPicPr>
          <p:cNvPr id="13" name="图片 12">
            <a:extLst>
              <a:ext uri="{FF2B5EF4-FFF2-40B4-BE49-F238E27FC236}">
                <a16:creationId xmlns:a16="http://schemas.microsoft.com/office/drawing/2014/main" id="{AE76E354-7DDA-4D69-BF6D-EC6E347EE5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04" b="22088"/>
          <a:stretch/>
        </p:blipFill>
        <p:spPr>
          <a:xfrm>
            <a:off x="7991888" y="4191270"/>
            <a:ext cx="3523202" cy="2160000"/>
          </a:xfrm>
          <a:prstGeom prst="rect">
            <a:avLst/>
          </a:prstGeom>
        </p:spPr>
      </p:pic>
      <p:pic>
        <p:nvPicPr>
          <p:cNvPr id="41" name="图形" descr="043be5165d6ea7264d80d616e8sd3564af">
            <a:extLst>
              <a:ext uri="{FF2B5EF4-FFF2-40B4-BE49-F238E27FC236}">
                <a16:creationId xmlns:a16="http://schemas.microsoft.com/office/drawing/2014/main" id="{220A8012-7942-4555-AEEE-2B9549540E66}"/>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rcRect l="73515" t="27898"/>
          <a:stretch>
            <a:fillRect/>
          </a:stretch>
        </p:blipFill>
        <p:spPr>
          <a:xfrm flipV="1">
            <a:off x="10572115" y="0"/>
            <a:ext cx="1619885" cy="3150870"/>
          </a:xfrm>
          <a:prstGeom prst="rect">
            <a:avLst/>
          </a:prstGeom>
        </p:spPr>
      </p:pic>
      <p:sp>
        <p:nvSpPr>
          <p:cNvPr id="20" name="图形">
            <a:extLst>
              <a:ext uri="{FF2B5EF4-FFF2-40B4-BE49-F238E27FC236}">
                <a16:creationId xmlns:a16="http://schemas.microsoft.com/office/drawing/2014/main" id="{74FC3F3C-6DF0-4E61-AFBA-C988A3397356}"/>
              </a:ext>
            </a:extLst>
          </p:cNvPr>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项目七 认识创新</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22605120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（一）首创性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041583"/>
            <a:ext cx="10066422" cy="1556003"/>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首创性：</a:t>
            </a:r>
            <a:r>
              <a:rPr lang="zh-CN" altLang="en-US" sz="2200" dirty="0">
                <a:solidFill>
                  <a:srgbClr val="231F20"/>
                </a:solidFill>
                <a:latin typeface="+mj-ea"/>
                <a:ea typeface="+mj-ea"/>
              </a:rPr>
              <a:t>是创新的最主要特征。创新强调首创性，即“第一个”。创新的成果在局部或全部应是先前从未出现过的，是“先于他人，见人之所未见，思人之所未思，行人之所未行”，是人类文明的新发展、新突破。</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355880651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（二）普遍性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301957"/>
            <a:ext cx="10066422" cy="1048172"/>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solidFill>
                  <a:srgbClr val="231F20"/>
                </a:solidFill>
                <a:latin typeface="+mj-ea"/>
                <a:ea typeface="+mj-ea"/>
              </a:rPr>
              <a:t>创新存在于人类活动的一切领域并贯穿于人类活动的各个阶段，即创新无处不在、无时不有，这就是创新的普遍性。</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234661103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（三）新颖性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301957"/>
            <a:ext cx="10066422" cy="1048172"/>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创新具有新颖性。创新将摒弃现有不合理事物，革除过时的内容，然后再确立新事物。因而其成果必然是新颖的，具有新的元素或成分。</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94729039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感悟创新魅力</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4295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（四）目的性</a:t>
            </a:r>
          </a:p>
        </p:txBody>
      </p:sp>
      <p:sp>
        <p:nvSpPr>
          <p:cNvPr id="3" name="矩形 2">
            <a:extLst>
              <a:ext uri="{FF2B5EF4-FFF2-40B4-BE49-F238E27FC236}">
                <a16:creationId xmlns:a16="http://schemas.microsoft.com/office/drawing/2014/main" id="{039F0C31-D371-424B-A35F-CD038F2B52E0}"/>
              </a:ext>
            </a:extLst>
          </p:cNvPr>
          <p:cNvSpPr/>
          <p:nvPr/>
        </p:nvSpPr>
        <p:spPr>
          <a:xfrm>
            <a:off x="983017" y="3301957"/>
            <a:ext cx="10066422" cy="1048172"/>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200" dirty="0">
                <a:solidFill>
                  <a:srgbClr val="231F20"/>
                </a:solidFill>
                <a:latin typeface="+mj-ea"/>
                <a:ea typeface="+mj-ea"/>
              </a:rPr>
              <a:t>任何创新活动都具有一定的目的性，这个特征贯穿于整个创新过程。创新的目的就是不断地满足人类自身生存发展的需要。</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157853164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2593</Words>
  <Application>Microsoft Office PowerPoint</Application>
  <PresentationFormat>宽屏</PresentationFormat>
  <Paragraphs>236</Paragraphs>
  <Slides>59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59</vt:i4>
      </vt:variant>
    </vt:vector>
  </HeadingPairs>
  <TitlesOfParts>
    <vt:vector size="68" baseType="lpstr">
      <vt:lpstr>字魂58号-创中黑</vt:lpstr>
      <vt:lpstr>Calibri</vt:lpstr>
      <vt:lpstr>Times New Roman</vt:lpstr>
      <vt:lpstr>思源黑体 CN Bold</vt:lpstr>
      <vt:lpstr>字魂联盟综艺体</vt:lpstr>
      <vt:lpstr>Arial</vt:lpstr>
      <vt:lpstr>微软雅黑</vt:lpstr>
      <vt:lpstr>思源黑体 CN Normal</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60</cp:revision>
  <dcterms:created xsi:type="dcterms:W3CDTF">2023-08-09T12:44:55Z</dcterms:created>
  <dcterms:modified xsi:type="dcterms:W3CDTF">2025-08-21T02:47:50Z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2052-12.1.0.15259</vt:lpwstr>
  </property>
</Properties>
</file>