
<file path=[Content_Types].xml><?xml version="1.0" encoding="utf-8"?>
<Types xmlns="http://schemas.openxmlformats.org/package/2006/content-types">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9" r:id="rId3"/>
    <p:sldId id="410" r:id="rId4"/>
    <p:sldId id="449" r:id="rId5"/>
    <p:sldId id="450" r:id="rId6"/>
    <p:sldId id="451" r:id="rId7"/>
    <p:sldId id="452" r:id="rId8"/>
    <p:sldId id="453" r:id="rId9"/>
    <p:sldId id="454" r:id="rId10"/>
    <p:sldId id="455" r:id="rId11"/>
    <p:sldId id="456" r:id="rId12"/>
    <p:sldId id="457" r:id="rId13"/>
    <p:sldId id="458" r:id="rId14"/>
    <p:sldId id="459" r:id="rId15"/>
    <p:sldId id="460" r:id="rId16"/>
    <p:sldId id="461" r:id="rId17"/>
    <p:sldId id="470" r:id="rId18"/>
  </p:sldIdLst>
  <p:sldSz cx="12192000" cy="6858000"/>
  <p:notesSz cx="6858000" cy="9144000"/>
  <p:embeddedFontLst>
    <p:embeddedFont>
      <p:font typeface="字魂联盟综艺体" panose="00000500000000000000" pitchFamily="2" charset="-122"/>
      <p:regular r:id="rId22"/>
    </p:embeddedFont>
    <p:embeddedFont>
      <p:font typeface="思源黑体 CN Bold" panose="020B0800000000000000" charset="-122"/>
      <p:bold r:id="rId23"/>
    </p:embeddedFont>
    <p:embeddedFont>
      <p:font typeface="Calibri" panose="020F0502020204030204" charset="0"/>
      <p:regular r:id="rId24"/>
      <p:bold r:id="rId25"/>
      <p:italic r:id="rId26"/>
      <p:boldItalic r:id="rId27"/>
    </p:embeddedFont>
    <p:embeddedFont>
      <p:font typeface="微软雅黑" panose="020B0503020204020204"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977"/>
    <a:srgbClr val="3CB0FC"/>
    <a:srgbClr val="BBEDFC"/>
    <a:srgbClr val="6DD2FC"/>
    <a:srgbClr val="FCA6B6"/>
    <a:srgbClr val="A9E9FC"/>
    <a:srgbClr val="FCBFCD"/>
    <a:srgbClr val="A6E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97" d="100"/>
          <a:sy n="97" d="100"/>
        </p:scale>
        <p:origin x="7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7.xml"/><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形" descr="043be5165d6dfdea7264d80d616e83564af"/>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8" name="矩形 7"/>
          <p:cNvSpPr/>
          <p:nvPr userDrawn="1"/>
        </p:nvSpPr>
        <p:spPr>
          <a:xfrm>
            <a:off x="9286875" y="209550"/>
            <a:ext cx="2905125" cy="2867025"/>
          </a:xfrm>
          <a:prstGeom prst="rect">
            <a:avLst/>
          </a:prstGeom>
          <a:solidFill>
            <a:srgbClr val="A9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857750" y="3981450"/>
            <a:ext cx="7334250" cy="2867025"/>
          </a:xfrm>
          <a:prstGeom prst="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形" descr="043be5165d6ea7264d80d616e8sd3564af"/>
          <p:cNvPicPr>
            <a:picLocks noChangeAspect="1"/>
          </p:cNvPicPr>
          <p:nvPr userDrawn="1"/>
        </p:nvPicPr>
        <p:blipFill>
          <a:blip r:embed="rId3"/>
          <a:srcRect t="59676" r="26227"/>
          <a:stretch>
            <a:fillRect/>
          </a:stretch>
        </p:blipFill>
        <p:spPr>
          <a:xfrm>
            <a:off x="0" y="4610735"/>
            <a:ext cx="5756910" cy="22472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形" descr="043be5165d6dfdea7264d80d616e83564af"/>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3" name="图形"/>
          <p:cNvSpPr/>
          <p:nvPr userDrawn="1"/>
        </p:nvSpPr>
        <p:spPr>
          <a:xfrm>
            <a:off x="346710" y="322217"/>
            <a:ext cx="11498580" cy="618780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zh-CN" altLang="en-US" dirty="0"/>
              <a:t>充分认识自己才能更好地提升自己的竞争力，人们要充分认识到不断提升自我的必要性。 </a:t>
            </a:r>
            <a:endParaRPr lang="zh-CN" altLang="en-US" dirty="0"/>
          </a:p>
          <a:p>
            <a:r>
              <a:rPr lang="zh-CN" altLang="en-US" dirty="0"/>
              <a:t>然而，个人的时间与精力毕竟有限，只有找准自己需要提升的环节，才能获得更快速、有效地 </a:t>
            </a:r>
            <a:endParaRPr lang="zh-CN" altLang="en-US" dirty="0"/>
          </a:p>
          <a:p>
            <a:r>
              <a:rPr lang="zh-CN" altLang="en-US" dirty="0"/>
              <a:t>提升。</a:t>
            </a:r>
            <a:endParaRPr lang="zh-CN" altLang="en-US" dirty="0">
              <a:cs typeface="字魂58号-创中黑" panose="00000500000000000000" charset="-122"/>
            </a:endParaRPr>
          </a:p>
        </p:txBody>
      </p:sp>
      <p:sp>
        <p:nvSpPr>
          <p:cNvPr id="6" name="图形"/>
          <p:cNvSpPr/>
          <p:nvPr userDrawn="1"/>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Sld>
  <p:clrMapOvr>
    <a:masterClrMapping/>
  </p:clrMapOvr>
  <p:transition advTm="2000">
    <p:wedge/>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xml"/><Relationship Id="rId2" Type="http://schemas.microsoft.com/office/2007/relationships/hdphoto" Target="../media/image9.wdp"/><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2"/>
          <a:srcRect l="49245" t="2929" r="27901" b="77597"/>
          <a:stretch>
            <a:fillRect/>
          </a:stretch>
        </p:blipFill>
        <p:spPr>
          <a:xfrm>
            <a:off x="683894" y="302058"/>
            <a:ext cx="2194561" cy="1335540"/>
          </a:xfrm>
          <a:prstGeom prst="rect">
            <a:avLst/>
          </a:prstGeom>
        </p:spPr>
      </p:pic>
      <p:sp>
        <p:nvSpPr>
          <p:cNvPr id="9" name="图形"/>
          <p:cNvSpPr/>
          <p:nvPr/>
        </p:nvSpPr>
        <p:spPr>
          <a:xfrm>
            <a:off x="1691639" y="2162492"/>
            <a:ext cx="8808085" cy="2154436"/>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职业生涯规划与</a:t>
            </a:r>
            <a:endParaRPr lang="en-US" altLang="zh-CN" sz="7000" dirty="0">
              <a:ln w="28575">
                <a:noFill/>
              </a:ln>
              <a:solidFill>
                <a:srgbClr val="3CB0FC"/>
              </a:solidFill>
              <a:latin typeface="字魂联盟综艺体" panose="00000500000000000000" pitchFamily="2" charset="-122"/>
              <a:ea typeface="字魂联盟综艺体" panose="00000500000000000000" pitchFamily="2" charset="-122"/>
            </a:endParaRPr>
          </a:p>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创新赋能</a:t>
            </a:r>
            <a:endParaRPr lang="zh-CN" altLang="en-US" sz="7000" dirty="0">
              <a:ln w="28575">
                <a:noFill/>
              </a:ln>
              <a:solidFill>
                <a:srgbClr val="3CB0FC"/>
              </a:solidFill>
              <a:latin typeface="字魂联盟综艺体" panose="00000500000000000000" pitchFamily="2" charset="-122"/>
              <a:ea typeface="字魂联盟综艺体" panose="00000500000000000000" pitchFamily="2" charset="-122"/>
            </a:endParaRP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项目一 开启职业规划之旅</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2661602"/>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2660967"/>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3"/>
          <a:stretch>
            <a:fillRect/>
          </a:stretch>
        </p:blipFill>
        <p:spPr>
          <a:xfrm>
            <a:off x="10135870" y="1188085"/>
            <a:ext cx="588645" cy="18859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6604" b="22088"/>
          <a:stretch>
            <a:fillRect/>
          </a:stretch>
        </p:blipFill>
        <p:spPr>
          <a:xfrm>
            <a:off x="7991888" y="4191270"/>
            <a:ext cx="3523202" cy="2160000"/>
          </a:xfrm>
          <a:prstGeom prst="rect">
            <a:avLst/>
          </a:prstGeom>
        </p:spPr>
      </p:pic>
      <p:pic>
        <p:nvPicPr>
          <p:cNvPr id="41" name="图形" descr="043be5165d6ea7264d80d616e8sd3564af"/>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7" name="矩形: 圆角 6"/>
          <p:cNvSpPr/>
          <p:nvPr/>
        </p:nvSpPr>
        <p:spPr>
          <a:xfrm>
            <a:off x="737211" y="1279157"/>
            <a:ext cx="305514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（三）自考专升本</a:t>
            </a:r>
            <a:endParaRPr lang="zh-CN" altLang="en-US" sz="2400" b="1" dirty="0">
              <a:latin typeface="+mj-ea"/>
              <a:ea typeface="+mj-ea"/>
            </a:endParaRPr>
          </a:p>
        </p:txBody>
      </p:sp>
      <p:pic>
        <p:nvPicPr>
          <p:cNvPr id="2" name="图片 1"/>
          <p:cNvPicPr>
            <a:picLocks noChangeAspect="1"/>
          </p:cNvPicPr>
          <p:nvPr/>
        </p:nvPicPr>
        <p:blipFill>
          <a:blip r:embed="rId1"/>
          <a:stretch>
            <a:fillRect/>
          </a:stretch>
        </p:blipFill>
        <p:spPr>
          <a:xfrm>
            <a:off x="860036" y="1952404"/>
            <a:ext cx="3232928" cy="4320000"/>
          </a:xfrm>
          <a:prstGeom prst="rect">
            <a:avLst/>
          </a:prstGeom>
          <a:ln>
            <a:noFill/>
          </a:ln>
          <a:effectLst>
            <a:softEdge rad="112500"/>
          </a:effectLst>
        </p:spPr>
      </p:pic>
      <p:sp>
        <p:nvSpPr>
          <p:cNvPr id="4" name="矩形 3"/>
          <p:cNvSpPr/>
          <p:nvPr/>
        </p:nvSpPr>
        <p:spPr>
          <a:xfrm>
            <a:off x="4751672" y="3080486"/>
            <a:ext cx="6096000" cy="2063835"/>
          </a:xfrm>
          <a:prstGeom prst="rect">
            <a:avLst/>
          </a:prstGeom>
        </p:spPr>
        <p:txBody>
          <a:bodyPr>
            <a:spAutoFit/>
          </a:bodyPr>
          <a:lstStyle/>
          <a:p>
            <a:pPr>
              <a:lnSpc>
                <a:spcPct val="150000"/>
              </a:lnSpc>
            </a:pPr>
            <a:r>
              <a:rPr lang="zh-CN" altLang="en-US" sz="2200" b="1" dirty="0">
                <a:solidFill>
                  <a:srgbClr val="E94977"/>
                </a:solidFill>
                <a:latin typeface="+mj-ea"/>
                <a:ea typeface="+mj-ea"/>
              </a:rPr>
              <a:t>自学考试：</a:t>
            </a:r>
            <a:r>
              <a:rPr lang="zh-CN" altLang="en-US" sz="2200" dirty="0">
                <a:solidFill>
                  <a:srgbClr val="231F20"/>
                </a:solidFill>
                <a:latin typeface="+mj-ea"/>
                <a:ea typeface="+mj-ea"/>
              </a:rPr>
              <a:t>简称“自考”，这是我国成人高等教育的一种类型，主要针对成人自学者。自考采取个人自学、社会助学和国家考试相结合的高等教育考试制度。</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3420903"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三、学业规划</a:t>
            </a:r>
            <a:r>
              <a:rPr lang="en-US" altLang="zh-CN" sz="2400" b="1" dirty="0">
                <a:latin typeface="+mj-ea"/>
                <a:ea typeface="+mj-ea"/>
              </a:rPr>
              <a:t>——</a:t>
            </a:r>
            <a:r>
              <a:rPr lang="zh-CN" altLang="en-US" sz="2400" b="1" dirty="0">
                <a:latin typeface="+mj-ea"/>
                <a:ea typeface="+mj-ea"/>
              </a:rPr>
              <a:t>就业</a:t>
            </a:r>
            <a:endParaRPr lang="zh-CN" altLang="en-US" sz="2400" b="1" dirty="0">
              <a:latin typeface="+mj-ea"/>
              <a:ea typeface="+mj-ea"/>
            </a:endParaRPr>
          </a:p>
        </p:txBody>
      </p:sp>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2" name="矩形 1"/>
          <p:cNvSpPr/>
          <p:nvPr/>
        </p:nvSpPr>
        <p:spPr>
          <a:xfrm>
            <a:off x="1273199" y="2025438"/>
            <a:ext cx="9645601" cy="4052841"/>
          </a:xfrm>
          <a:prstGeom prst="rect">
            <a:avLst/>
          </a:prstGeom>
        </p:spPr>
        <p:txBody>
          <a:bodyPr wrap="square">
            <a:spAutoFit/>
          </a:bodyPr>
          <a:lstStyle/>
          <a:p>
            <a:pPr marL="342900" indent="-342900">
              <a:lnSpc>
                <a:spcPct val="200000"/>
              </a:lnSpc>
              <a:buFont typeface="Wingdings" panose="05000000000000000000" pitchFamily="2" charset="2"/>
              <a:buChar char="l"/>
            </a:pPr>
            <a:r>
              <a:rPr lang="zh-CN" altLang="en-US" sz="2200" b="1" dirty="0">
                <a:solidFill>
                  <a:srgbClr val="E94977"/>
                </a:solidFill>
                <a:latin typeface="+mj-ea"/>
                <a:ea typeface="+mj-ea"/>
              </a:rPr>
              <a:t>大一阶段：</a:t>
            </a:r>
            <a:r>
              <a:rPr lang="zh-CN" altLang="en-US" sz="2200" dirty="0">
                <a:latin typeface="+mj-ea"/>
                <a:ea typeface="+mj-ea"/>
              </a:rPr>
              <a:t>学生需要完成从未成年的高中生向成年的大学生的身份角色的转变，学生需要开始适应大学校园生活，适应大学的学习方式。</a:t>
            </a:r>
            <a:endParaRPr lang="en-US" altLang="zh-CN" sz="2200" dirty="0">
              <a:latin typeface="+mj-ea"/>
              <a:ea typeface="+mj-ea"/>
            </a:endParaRPr>
          </a:p>
          <a:p>
            <a:pPr marL="342900" indent="-342900">
              <a:lnSpc>
                <a:spcPct val="200000"/>
              </a:lnSpc>
              <a:buFont typeface="Wingdings" panose="05000000000000000000" pitchFamily="2" charset="2"/>
              <a:buChar char="l"/>
            </a:pPr>
            <a:r>
              <a:rPr lang="zh-CN" altLang="en-US" sz="2200" b="1" dirty="0">
                <a:solidFill>
                  <a:srgbClr val="E94977"/>
                </a:solidFill>
                <a:latin typeface="+mj-ea"/>
                <a:ea typeface="+mj-ea"/>
              </a:rPr>
              <a:t>大二阶段：</a:t>
            </a:r>
            <a:r>
              <a:rPr lang="zh-CN" altLang="en-US" sz="2200" dirty="0">
                <a:latin typeface="+mj-ea"/>
                <a:ea typeface="+mj-ea"/>
              </a:rPr>
              <a:t>在适应校园生活后，学生需要全面提升自己的学业水平和综合素质。</a:t>
            </a:r>
            <a:endParaRPr lang="en-US" altLang="zh-CN" sz="2200" dirty="0">
              <a:latin typeface="+mj-ea"/>
              <a:ea typeface="+mj-ea"/>
            </a:endParaRPr>
          </a:p>
          <a:p>
            <a:pPr marL="342900" indent="-342900">
              <a:lnSpc>
                <a:spcPct val="200000"/>
              </a:lnSpc>
              <a:buFont typeface="Wingdings" panose="05000000000000000000" pitchFamily="2" charset="2"/>
              <a:buChar char="l"/>
            </a:pPr>
            <a:r>
              <a:rPr lang="zh-CN" altLang="en-US" sz="2200" b="1" dirty="0">
                <a:solidFill>
                  <a:srgbClr val="E94977"/>
                </a:solidFill>
                <a:latin typeface="+mj-ea"/>
                <a:ea typeface="+mj-ea"/>
              </a:rPr>
              <a:t>大三阶段：</a:t>
            </a:r>
            <a:r>
              <a:rPr lang="zh-CN" altLang="en-US" sz="2200" dirty="0">
                <a:latin typeface="+mj-ea"/>
                <a:ea typeface="+mj-ea"/>
              </a:rPr>
              <a:t>这一时期学生的主要任务是获取求职知识，提升求职技能，以获得理想的工作岗位。</a:t>
            </a:r>
            <a:endParaRPr lang="zh-CN" altLang="en-US" sz="22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3420903"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四、学业规划</a:t>
            </a:r>
            <a:r>
              <a:rPr lang="en-US" altLang="zh-CN" sz="2400" b="1" dirty="0">
                <a:latin typeface="+mj-ea"/>
                <a:ea typeface="+mj-ea"/>
              </a:rPr>
              <a:t>——</a:t>
            </a:r>
            <a:r>
              <a:rPr lang="zh-CN" altLang="en-US" sz="2400" b="1" dirty="0">
                <a:latin typeface="+mj-ea"/>
                <a:ea typeface="+mj-ea"/>
              </a:rPr>
              <a:t>创业</a:t>
            </a:r>
            <a:endParaRPr lang="zh-CN" altLang="en-US" sz="2400" b="1" dirty="0">
              <a:latin typeface="+mj-ea"/>
              <a:ea typeface="+mj-ea"/>
            </a:endParaRPr>
          </a:p>
        </p:txBody>
      </p:sp>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3" name="矩形 2"/>
          <p:cNvSpPr/>
          <p:nvPr/>
        </p:nvSpPr>
        <p:spPr>
          <a:xfrm>
            <a:off x="1084021" y="2599436"/>
            <a:ext cx="5210901" cy="2243050"/>
          </a:xfrm>
          <a:prstGeom prst="rect">
            <a:avLst/>
          </a:prstGeom>
        </p:spPr>
        <p:txBody>
          <a:bodyPr wrap="square">
            <a:spAutoFit/>
          </a:bodyPr>
          <a:lstStyle/>
          <a:p>
            <a:pPr>
              <a:lnSpc>
                <a:spcPct val="150000"/>
              </a:lnSpc>
            </a:pPr>
            <a:r>
              <a:rPr lang="zh-CN" altLang="en-US" sz="2400" b="1" dirty="0">
                <a:solidFill>
                  <a:srgbClr val="3CB0FC"/>
                </a:solidFill>
                <a:latin typeface="+mj-ea"/>
                <a:ea typeface="+mj-ea"/>
              </a:rPr>
              <a:t>       创业：</a:t>
            </a:r>
            <a:r>
              <a:rPr lang="zh-CN" altLang="en-US" sz="2400" dirty="0">
                <a:solidFill>
                  <a:srgbClr val="231F20"/>
                </a:solidFill>
                <a:latin typeface="+mj-ea"/>
                <a:ea typeface="+mj-ea"/>
              </a:rPr>
              <a:t>犹如一场充满挑战与机遇的冒险，全方位考验创业者的知识储备、能力素养及资源整合等多方面要素。</a:t>
            </a:r>
            <a:endParaRPr lang="zh-CN" altLang="en-US" sz="2400" dirty="0">
              <a:latin typeface="+mj-ea"/>
              <a:ea typeface="+mj-ea"/>
            </a:endParaRPr>
          </a:p>
        </p:txBody>
      </p:sp>
      <p:pic>
        <p:nvPicPr>
          <p:cNvPr id="5" name="图片 4"/>
          <p:cNvPicPr>
            <a:picLocks noChangeAspect="1"/>
          </p:cNvPicPr>
          <p:nvPr/>
        </p:nvPicPr>
        <p:blipFill>
          <a:blip r:embed="rId1"/>
          <a:stretch>
            <a:fillRect/>
          </a:stretch>
        </p:blipFill>
        <p:spPr>
          <a:xfrm>
            <a:off x="7160895" y="1560961"/>
            <a:ext cx="4140747"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7" name="矩形: 圆角 6"/>
          <p:cNvSpPr/>
          <p:nvPr/>
        </p:nvSpPr>
        <p:spPr>
          <a:xfrm>
            <a:off x="737211" y="1279157"/>
            <a:ext cx="305514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（一）评估创业意愿</a:t>
            </a:r>
            <a:endParaRPr lang="zh-CN" altLang="en-US" sz="2400" b="1" dirty="0">
              <a:latin typeface="+mj-ea"/>
              <a:ea typeface="+mj-ea"/>
            </a:endParaRPr>
          </a:p>
        </p:txBody>
      </p:sp>
      <p:sp>
        <p:nvSpPr>
          <p:cNvPr id="2" name="矩形 1"/>
          <p:cNvSpPr/>
          <p:nvPr/>
        </p:nvSpPr>
        <p:spPr>
          <a:xfrm>
            <a:off x="1040982" y="2861473"/>
            <a:ext cx="10110036" cy="1135054"/>
          </a:xfrm>
          <a:prstGeom prst="rect">
            <a:avLst/>
          </a:prstGeom>
        </p:spPr>
        <p:txBody>
          <a:bodyPr wrap="square">
            <a:spAutoFit/>
          </a:bodyPr>
          <a:lstStyle/>
          <a:p>
            <a:pPr>
              <a:lnSpc>
                <a:spcPct val="150000"/>
              </a:lnSpc>
            </a:pPr>
            <a:r>
              <a:rPr lang="zh-CN" altLang="en-US" sz="2400" dirty="0">
                <a:solidFill>
                  <a:srgbClr val="231F20"/>
                </a:solidFill>
                <a:latin typeface="+mj-ea"/>
                <a:ea typeface="+mj-ea"/>
              </a:rPr>
              <a:t>       在创业开始之前，大学生需要评估自己的优势和劣势，以此判断自己是否具备创业的素质和能力。</a:t>
            </a:r>
            <a:endParaRPr lang="zh-CN" altLang="en-US" sz="24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7" name="矩形: 圆角 6"/>
          <p:cNvSpPr/>
          <p:nvPr/>
        </p:nvSpPr>
        <p:spPr>
          <a:xfrm>
            <a:off x="737211" y="1279157"/>
            <a:ext cx="305514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（二）明确创业决策</a:t>
            </a:r>
            <a:endParaRPr lang="zh-CN" altLang="en-US" sz="2400" b="1" dirty="0">
              <a:latin typeface="+mj-ea"/>
              <a:ea typeface="+mj-ea"/>
            </a:endParaRPr>
          </a:p>
        </p:txBody>
      </p:sp>
      <p:sp>
        <p:nvSpPr>
          <p:cNvPr id="3" name="矩形 2"/>
          <p:cNvSpPr/>
          <p:nvPr/>
        </p:nvSpPr>
        <p:spPr>
          <a:xfrm>
            <a:off x="949542" y="2168438"/>
            <a:ext cx="10292916" cy="3587329"/>
          </a:xfrm>
          <a:prstGeom prst="rect">
            <a:avLst/>
          </a:prstGeom>
        </p:spPr>
        <p:txBody>
          <a:bodyPr wrap="square">
            <a:spAutoFit/>
          </a:bodyPr>
          <a:lstStyle/>
          <a:p>
            <a:pPr>
              <a:lnSpc>
                <a:spcPct val="150000"/>
              </a:lnSpc>
            </a:pPr>
            <a:r>
              <a:rPr lang="en-US" altLang="zh-CN" sz="2200" b="1" dirty="0">
                <a:solidFill>
                  <a:srgbClr val="E94977"/>
                </a:solidFill>
                <a:latin typeface="+mj-ea"/>
                <a:ea typeface="+mj-ea"/>
              </a:rPr>
              <a:t>1.</a:t>
            </a:r>
            <a:r>
              <a:rPr lang="zh-CN" altLang="en-US" sz="2200" b="1" dirty="0">
                <a:solidFill>
                  <a:srgbClr val="E94977"/>
                </a:solidFill>
                <a:latin typeface="+mj-ea"/>
                <a:ea typeface="+mj-ea"/>
              </a:rPr>
              <a:t>紧扣时代需求：</a:t>
            </a:r>
            <a:r>
              <a:rPr lang="zh-CN" altLang="en-US" sz="2200" dirty="0">
                <a:solidFill>
                  <a:srgbClr val="231F20"/>
                </a:solidFill>
                <a:latin typeface="+mj-ea"/>
                <a:ea typeface="+mj-ea"/>
              </a:rPr>
              <a:t>务必聚焦真正契合市场需求、顺应时代发展趋势且具备显著社会价值的创业项目。</a:t>
            </a:r>
            <a:endParaRPr lang="en-US" altLang="zh-CN" sz="2200" dirty="0">
              <a:solidFill>
                <a:srgbClr val="231F20"/>
              </a:solidFill>
              <a:latin typeface="+mj-ea"/>
              <a:ea typeface="+mj-ea"/>
            </a:endParaRPr>
          </a:p>
          <a:p>
            <a:pPr>
              <a:lnSpc>
                <a:spcPct val="150000"/>
              </a:lnSpc>
            </a:pPr>
            <a:r>
              <a:rPr lang="en-US" altLang="zh-CN" sz="2200" b="1" dirty="0">
                <a:solidFill>
                  <a:srgbClr val="E94977"/>
                </a:solidFill>
                <a:latin typeface="+mj-ea"/>
                <a:ea typeface="+mj-ea"/>
              </a:rPr>
              <a:t>2. </a:t>
            </a:r>
            <a:r>
              <a:rPr lang="zh-CN" altLang="en-US" sz="2200" b="1" dirty="0">
                <a:solidFill>
                  <a:srgbClr val="E94977"/>
                </a:solidFill>
                <a:latin typeface="+mj-ea"/>
                <a:ea typeface="+mj-ea"/>
              </a:rPr>
              <a:t>契合个人志趣：</a:t>
            </a:r>
            <a:r>
              <a:rPr lang="zh-CN" altLang="en-US" sz="2200" dirty="0">
                <a:latin typeface="+mj-ea"/>
                <a:ea typeface="+mj-ea"/>
              </a:rPr>
              <a:t>紧密结合自身性格特点、兴趣爱好及价值观来做决策。</a:t>
            </a:r>
            <a:endParaRPr lang="en-US" altLang="zh-CN" sz="2200" dirty="0">
              <a:latin typeface="+mj-ea"/>
              <a:ea typeface="+mj-ea"/>
            </a:endParaRPr>
          </a:p>
          <a:p>
            <a:pPr>
              <a:lnSpc>
                <a:spcPct val="150000"/>
              </a:lnSpc>
            </a:pPr>
            <a:r>
              <a:rPr lang="en-US" altLang="zh-CN" sz="2200" b="1" dirty="0">
                <a:solidFill>
                  <a:srgbClr val="E94977"/>
                </a:solidFill>
                <a:latin typeface="+mj-ea"/>
                <a:ea typeface="+mj-ea"/>
              </a:rPr>
              <a:t>3. </a:t>
            </a:r>
            <a:r>
              <a:rPr lang="zh-CN" altLang="en-US" sz="2200" b="1" dirty="0">
                <a:solidFill>
                  <a:srgbClr val="E94977"/>
                </a:solidFill>
                <a:latin typeface="+mj-ea"/>
                <a:ea typeface="+mj-ea"/>
              </a:rPr>
              <a:t>匹配个人能力：</a:t>
            </a:r>
            <a:r>
              <a:rPr lang="zh-CN" altLang="en-US" sz="2200" dirty="0">
                <a:latin typeface="+mj-ea"/>
                <a:ea typeface="+mj-ea"/>
              </a:rPr>
              <a:t>决策过程中，要冷静且客观地评估自身能力素质是否足以驾驭创业项目，同时考量项目在现实环境中的可操作性。</a:t>
            </a:r>
            <a:endParaRPr lang="en-US" altLang="zh-CN" sz="2200" dirty="0">
              <a:latin typeface="+mj-ea"/>
              <a:ea typeface="+mj-ea"/>
            </a:endParaRPr>
          </a:p>
          <a:p>
            <a:pPr>
              <a:lnSpc>
                <a:spcPct val="150000"/>
              </a:lnSpc>
            </a:pPr>
            <a:r>
              <a:rPr lang="en-US" altLang="zh-CN" sz="2200" b="1" dirty="0">
                <a:solidFill>
                  <a:srgbClr val="E94977"/>
                </a:solidFill>
                <a:latin typeface="+mj-ea"/>
                <a:ea typeface="+mj-ea"/>
              </a:rPr>
              <a:t>4. </a:t>
            </a:r>
            <a:r>
              <a:rPr lang="zh-CN" altLang="en-US" sz="2200" b="1" dirty="0">
                <a:solidFill>
                  <a:srgbClr val="E94977"/>
                </a:solidFill>
                <a:latin typeface="+mj-ea"/>
                <a:ea typeface="+mj-ea"/>
              </a:rPr>
              <a:t>兼顾收益回报：</a:t>
            </a:r>
            <a:r>
              <a:rPr lang="zh-CN" altLang="en-US" sz="2200" dirty="0">
                <a:latin typeface="+mj-ea"/>
                <a:ea typeface="+mj-ea"/>
              </a:rPr>
              <a:t>创业决策应确保能够为自己带来较为可观的物质收益或丰富的精神回报。</a:t>
            </a:r>
            <a:endParaRPr lang="zh-CN" altLang="en-US" sz="22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7" name="矩形: 圆角 6"/>
          <p:cNvSpPr/>
          <p:nvPr/>
        </p:nvSpPr>
        <p:spPr>
          <a:xfrm>
            <a:off x="737211" y="1279157"/>
            <a:ext cx="305514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（三）提升创业能力</a:t>
            </a:r>
            <a:endParaRPr lang="zh-CN" altLang="en-US" sz="2400" b="1" dirty="0">
              <a:latin typeface="+mj-ea"/>
              <a:ea typeface="+mj-ea"/>
            </a:endParaRPr>
          </a:p>
        </p:txBody>
      </p:sp>
      <p:sp>
        <p:nvSpPr>
          <p:cNvPr id="3" name="矩形 2"/>
          <p:cNvSpPr/>
          <p:nvPr/>
        </p:nvSpPr>
        <p:spPr>
          <a:xfrm>
            <a:off x="863065" y="2499346"/>
            <a:ext cx="6096000" cy="3079497"/>
          </a:xfrm>
          <a:prstGeom prst="rect">
            <a:avLst/>
          </a:prstGeom>
        </p:spPr>
        <p:txBody>
          <a:bodyPr>
            <a:spAutoFit/>
          </a:bodyPr>
          <a:lstStyle/>
          <a:p>
            <a:pPr>
              <a:lnSpc>
                <a:spcPct val="150000"/>
              </a:lnSpc>
            </a:pPr>
            <a:r>
              <a:rPr lang="en-US" altLang="zh-CN" sz="2200" b="1" dirty="0">
                <a:solidFill>
                  <a:srgbClr val="E94977"/>
                </a:solidFill>
                <a:latin typeface="+mj-ea"/>
                <a:ea typeface="+mj-ea"/>
              </a:rPr>
              <a:t>1.</a:t>
            </a:r>
            <a:r>
              <a:rPr lang="zh-CN" altLang="en-US" sz="2200" b="1" dirty="0">
                <a:solidFill>
                  <a:srgbClr val="E94977"/>
                </a:solidFill>
                <a:latin typeface="+mj-ea"/>
                <a:ea typeface="+mj-ea"/>
              </a:rPr>
              <a:t>系统学习创业知识：</a:t>
            </a:r>
            <a:r>
              <a:rPr lang="zh-CN" altLang="en-US" sz="2200" dirty="0">
                <a:solidFill>
                  <a:srgbClr val="231F20"/>
                </a:solidFill>
                <a:latin typeface="+mj-ea"/>
                <a:ea typeface="+mj-ea"/>
              </a:rPr>
              <a:t>创业绝非一朝一夕之功，而是一个需要长期积累知识与能力的过程。</a:t>
            </a:r>
            <a:endParaRPr lang="en-US" altLang="zh-CN" sz="2200" dirty="0">
              <a:solidFill>
                <a:srgbClr val="231F20"/>
              </a:solidFill>
              <a:latin typeface="+mj-ea"/>
              <a:ea typeface="+mj-ea"/>
            </a:endParaRPr>
          </a:p>
          <a:p>
            <a:pPr>
              <a:lnSpc>
                <a:spcPct val="150000"/>
              </a:lnSpc>
            </a:pPr>
            <a:r>
              <a:rPr lang="en-US" altLang="zh-CN" sz="2200" b="1" dirty="0">
                <a:solidFill>
                  <a:srgbClr val="E94977"/>
                </a:solidFill>
                <a:latin typeface="+mj-ea"/>
                <a:ea typeface="+mj-ea"/>
              </a:rPr>
              <a:t>2. </a:t>
            </a:r>
            <a:r>
              <a:rPr lang="zh-CN" altLang="en-US" sz="2200" b="1" dirty="0">
                <a:solidFill>
                  <a:srgbClr val="E94977"/>
                </a:solidFill>
                <a:latin typeface="+mj-ea"/>
                <a:ea typeface="+mj-ea"/>
              </a:rPr>
              <a:t>深度参与社会实践：</a:t>
            </a:r>
            <a:r>
              <a:rPr lang="zh-CN" altLang="en-US" sz="2200" dirty="0">
                <a:latin typeface="+mj-ea"/>
                <a:ea typeface="+mj-ea"/>
              </a:rPr>
              <a:t>创业是一场对综合能力的全面考验，绝非仅仅局限于知识层面。</a:t>
            </a:r>
            <a:endParaRPr lang="en-US" altLang="zh-CN" sz="2200" dirty="0">
              <a:latin typeface="+mj-ea"/>
              <a:ea typeface="+mj-ea"/>
            </a:endParaRPr>
          </a:p>
          <a:p>
            <a:pPr>
              <a:lnSpc>
                <a:spcPct val="150000"/>
              </a:lnSpc>
            </a:pPr>
            <a:r>
              <a:rPr lang="en-US" altLang="zh-CN" sz="2200" b="1" dirty="0">
                <a:solidFill>
                  <a:srgbClr val="E94977"/>
                </a:solidFill>
                <a:latin typeface="+mj-ea"/>
                <a:ea typeface="+mj-ea"/>
              </a:rPr>
              <a:t>3. </a:t>
            </a:r>
            <a:r>
              <a:rPr lang="zh-CN" altLang="en-US" sz="2200" b="1" dirty="0">
                <a:solidFill>
                  <a:srgbClr val="E94977"/>
                </a:solidFill>
                <a:latin typeface="+mj-ea"/>
                <a:ea typeface="+mj-ea"/>
              </a:rPr>
              <a:t>虚心向专家行家取经：</a:t>
            </a:r>
            <a:r>
              <a:rPr lang="zh-CN" altLang="en-US" sz="2200" dirty="0">
                <a:latin typeface="+mj-ea"/>
                <a:ea typeface="+mj-ea"/>
              </a:rPr>
              <a:t>对于创业而言，获取丰富且优质的行业资源至关重要。</a:t>
            </a:r>
            <a:endParaRPr lang="zh-CN" altLang="en-US" sz="2200" dirty="0">
              <a:latin typeface="+mj-ea"/>
              <a:ea typeface="+mj-ea"/>
            </a:endParaRPr>
          </a:p>
        </p:txBody>
      </p:sp>
      <p:pic>
        <p:nvPicPr>
          <p:cNvPr id="4" name="图片 3"/>
          <p:cNvPicPr>
            <a:picLocks noChangeAspect="1"/>
          </p:cNvPicPr>
          <p:nvPr/>
        </p:nvPicPr>
        <p:blipFill rotWithShape="1">
          <a:blip r:embed="rId1"/>
          <a:srcRect l="16391" r="17280"/>
          <a:stretch>
            <a:fillRect/>
          </a:stretch>
        </p:blipFill>
        <p:spPr>
          <a:xfrm>
            <a:off x="6849529" y="1879094"/>
            <a:ext cx="4641942"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2"/>
          <a:srcRect l="49245" t="2929" r="27901" b="77597"/>
          <a:stretch>
            <a:fillRect/>
          </a:stretch>
        </p:blipFill>
        <p:spPr>
          <a:xfrm>
            <a:off x="683894" y="302058"/>
            <a:ext cx="2194561" cy="1335540"/>
          </a:xfrm>
          <a:prstGeom prst="rect">
            <a:avLst/>
          </a:prstGeom>
        </p:spPr>
      </p:pic>
      <p:sp>
        <p:nvSpPr>
          <p:cNvPr id="9" name="图形"/>
          <p:cNvSpPr/>
          <p:nvPr/>
        </p:nvSpPr>
        <p:spPr>
          <a:xfrm>
            <a:off x="1691639" y="2576379"/>
            <a:ext cx="8808085" cy="1077218"/>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谢谢观看</a:t>
            </a:r>
            <a:endParaRPr lang="zh-CN" altLang="en-US" sz="7000" dirty="0">
              <a:ln w="28575">
                <a:noFill/>
              </a:ln>
              <a:solidFill>
                <a:srgbClr val="3CB0FC"/>
              </a:solidFill>
              <a:latin typeface="字魂联盟综艺体" panose="00000500000000000000" pitchFamily="2" charset="-122"/>
              <a:ea typeface="字魂联盟综艺体" panose="00000500000000000000" pitchFamily="2" charset="-122"/>
            </a:endParaRP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项目一 开启职业规划之旅</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3075489"/>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3074854"/>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3"/>
          <a:stretch>
            <a:fillRect/>
          </a:stretch>
        </p:blipFill>
        <p:spPr>
          <a:xfrm>
            <a:off x="10135870" y="1188085"/>
            <a:ext cx="588645" cy="18859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6604" b="22088"/>
          <a:stretch>
            <a:fillRect/>
          </a:stretch>
        </p:blipFill>
        <p:spPr>
          <a:xfrm>
            <a:off x="7991888" y="4191270"/>
            <a:ext cx="3523202" cy="2160000"/>
          </a:xfrm>
          <a:prstGeom prst="rect">
            <a:avLst/>
          </a:prstGeom>
        </p:spPr>
      </p:pic>
      <p:pic>
        <p:nvPicPr>
          <p:cNvPr id="41" name="图形" descr="043be5165d6ea7264d80d616e8sd3564af"/>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364032" y="304800"/>
            <a:ext cx="11463936" cy="6205220"/>
          </a:xfrm>
          <a:prstGeom prst="roundRect">
            <a:avLst>
              <a:gd name="adj" fmla="val 45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descr="043be5165d6ea7264d80d616e8sd3564af"/>
          <p:cNvPicPr>
            <a:picLocks noChangeAspect="1"/>
          </p:cNvPicPr>
          <p:nvPr/>
        </p:nvPicPr>
        <p:blipFill>
          <a:blip r:embed="rId1"/>
          <a:srcRect l="73515" t="27898"/>
          <a:stretch>
            <a:fillRect/>
          </a:stretch>
        </p:blipFill>
        <p:spPr>
          <a:xfrm flipV="1">
            <a:off x="10572115" y="0"/>
            <a:ext cx="1619885" cy="3150870"/>
          </a:xfrm>
          <a:prstGeom prst="rect">
            <a:avLst/>
          </a:prstGeom>
        </p:spPr>
      </p:pic>
      <p:grpSp>
        <p:nvGrpSpPr>
          <p:cNvPr id="10" name="组合 9"/>
          <p:cNvGrpSpPr/>
          <p:nvPr/>
        </p:nvGrpSpPr>
        <p:grpSpPr>
          <a:xfrm>
            <a:off x="1472979" y="2257240"/>
            <a:ext cx="2193330" cy="2573964"/>
            <a:chOff x="2591346" y="2663035"/>
            <a:chExt cx="2193330" cy="2573964"/>
          </a:xfrm>
        </p:grpSpPr>
        <p:sp>
          <p:nvSpPr>
            <p:cNvPr id="48" name="图形"/>
            <p:cNvSpPr txBox="1"/>
            <p:nvPr/>
          </p:nvSpPr>
          <p:spPr>
            <a:xfrm>
              <a:off x="2591346" y="4101945"/>
              <a:ext cx="2193330" cy="1135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latin typeface="+mj-ea"/>
                  <a:ea typeface="+mj-ea"/>
                </a:rPr>
                <a:t>职业规划的重要性与价值</a:t>
              </a:r>
              <a:endParaRPr lang="zh-CN" altLang="en-US" sz="2400" b="1" spc="75" dirty="0">
                <a:solidFill>
                  <a:schemeClr val="tx1">
                    <a:lumMod val="85000"/>
                    <a:lumOff val="15000"/>
                  </a:schemeClr>
                </a:solidFill>
                <a:latin typeface="+mj-ea"/>
                <a:ea typeface="+mj-ea"/>
                <a:cs typeface="+mn-ea"/>
                <a:sym typeface="+mn-lt"/>
              </a:endParaRPr>
            </a:p>
          </p:txBody>
        </p:sp>
        <p:grpSp>
          <p:nvGrpSpPr>
            <p:cNvPr id="43" name="组合 42"/>
            <p:cNvGrpSpPr/>
            <p:nvPr/>
          </p:nvGrpSpPr>
          <p:grpSpPr>
            <a:xfrm>
              <a:off x="3022690" y="2663035"/>
              <a:ext cx="1282065" cy="1282065"/>
              <a:chOff x="3724323" y="1908536"/>
              <a:chExt cx="1329153" cy="1329153"/>
            </a:xfrm>
          </p:grpSpPr>
          <p:sp>
            <p:nvSpPr>
              <p:cNvPr id="4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46" name="图形"/>
              <p:cNvSpPr/>
              <p:nvPr/>
            </p:nvSpPr>
            <p:spPr>
              <a:xfrm>
                <a:off x="3840969"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1</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grpSp>
        <p:nvGrpSpPr>
          <p:cNvPr id="17" name="组合 16"/>
          <p:cNvGrpSpPr/>
          <p:nvPr/>
        </p:nvGrpSpPr>
        <p:grpSpPr>
          <a:xfrm>
            <a:off x="5091923" y="2245020"/>
            <a:ext cx="2193330" cy="2579479"/>
            <a:chOff x="5091923" y="2663035"/>
            <a:chExt cx="2193330" cy="2579479"/>
          </a:xfrm>
        </p:grpSpPr>
        <p:sp>
          <p:nvSpPr>
            <p:cNvPr id="13" name="图形"/>
            <p:cNvSpPr txBox="1"/>
            <p:nvPr/>
          </p:nvSpPr>
          <p:spPr>
            <a:xfrm>
              <a:off x="5091923" y="4101945"/>
              <a:ext cx="2193330" cy="11405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职业生涯规划理论</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14" name="组合 13"/>
            <p:cNvGrpSpPr/>
            <p:nvPr/>
          </p:nvGrpSpPr>
          <p:grpSpPr>
            <a:xfrm>
              <a:off x="5518875" y="2663035"/>
              <a:ext cx="1282065" cy="1282065"/>
              <a:chOff x="3724323" y="1908536"/>
              <a:chExt cx="1329153" cy="1329153"/>
            </a:xfrm>
          </p:grpSpPr>
          <p:sp>
            <p:nvSpPr>
              <p:cNvPr id="15" name="图形"/>
              <p:cNvSpPr/>
              <p:nvPr/>
            </p:nvSpPr>
            <p:spPr>
              <a:xfrm>
                <a:off x="3724323" y="1908536"/>
                <a:ext cx="1329153" cy="1329153"/>
              </a:xfrm>
              <a:prstGeom prst="ellipse">
                <a:avLst/>
              </a:prstGeom>
              <a:solidFill>
                <a:schemeClr val="accent6"/>
              </a:soli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cs typeface="字魂58号-创中黑" panose="00000500000000000000" charset="-122"/>
                </a:endParaRPr>
              </a:p>
            </p:txBody>
          </p:sp>
          <p:sp>
            <p:nvSpPr>
              <p:cNvPr id="64"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chemeClr val="accent6"/>
                    </a:solidFill>
                    <a:latin typeface="Times New Roman" panose="02020603050405020304" pitchFamily="18" charset="0"/>
                    <a:cs typeface="Times New Roman" panose="02020603050405020304" pitchFamily="18" charset="0"/>
                  </a:rPr>
                  <a:t>2</a:t>
                </a:r>
                <a:endParaRPr lang="zh-CN" altLang="en-US" sz="5000" b="1" dirty="0">
                  <a:solidFill>
                    <a:schemeClr val="accent6"/>
                  </a:solidFill>
                  <a:latin typeface="Times New Roman" panose="02020603050405020304" pitchFamily="18" charset="0"/>
                  <a:cs typeface="Times New Roman" panose="02020603050405020304" pitchFamily="18" charset="0"/>
                </a:endParaRPr>
              </a:p>
            </p:txBody>
          </p:sp>
        </p:grpSp>
      </p:grpSp>
      <p:grpSp>
        <p:nvGrpSpPr>
          <p:cNvPr id="12" name="组合 11"/>
          <p:cNvGrpSpPr/>
          <p:nvPr/>
        </p:nvGrpSpPr>
        <p:grpSpPr>
          <a:xfrm>
            <a:off x="8710867" y="2257240"/>
            <a:ext cx="2193330" cy="2579479"/>
            <a:chOff x="7614090" y="2663035"/>
            <a:chExt cx="2193330" cy="2579479"/>
          </a:xfrm>
        </p:grpSpPr>
        <p:sp>
          <p:nvSpPr>
            <p:cNvPr id="16" name="图形"/>
            <p:cNvSpPr txBox="1"/>
            <p:nvPr/>
          </p:nvSpPr>
          <p:spPr>
            <a:xfrm>
              <a:off x="7614090" y="4101945"/>
              <a:ext cx="2193330" cy="11405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职业规划之学业规划</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19" name="组合 18"/>
            <p:cNvGrpSpPr/>
            <p:nvPr/>
          </p:nvGrpSpPr>
          <p:grpSpPr>
            <a:xfrm>
              <a:off x="8036650" y="2663035"/>
              <a:ext cx="1282065" cy="1282065"/>
              <a:chOff x="3724323" y="1908536"/>
              <a:chExt cx="1329153" cy="1329153"/>
            </a:xfrm>
          </p:grpSpPr>
          <p:sp>
            <p:nvSpPr>
              <p:cNvPr id="2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25"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3</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sp>
        <p:nvSpPr>
          <p:cNvPr id="49" name="图形"/>
          <p:cNvSpPr txBox="1"/>
          <p:nvPr/>
        </p:nvSpPr>
        <p:spPr>
          <a:xfrm>
            <a:off x="5342255" y="865505"/>
            <a:ext cx="1663700" cy="922020"/>
          </a:xfrm>
          <a:prstGeom prst="rect">
            <a:avLst/>
          </a:prstGeom>
          <a:noFill/>
        </p:spPr>
        <p:txBody>
          <a:bodyPr wrap="square" rtlCol="0" anchor="t">
            <a:spAutoFit/>
          </a:bodyPr>
          <a:lstStyle/>
          <a:p>
            <a:pPr marL="0" marR="0" lvl="0" indent="0" algn="dist" defTabSz="914400" rtl="0" eaLnBrk="1" fontAlgn="auto" latinLnBrk="0" hangingPunct="1">
              <a:spcBef>
                <a:spcPct val="0"/>
              </a:spcBef>
              <a:spcAft>
                <a:spcPts val="0"/>
              </a:spcAft>
              <a:buClrTx/>
              <a:buSzTx/>
              <a:buFontTx/>
              <a:buNone/>
              <a:defRPr/>
            </a:pPr>
            <a:r>
              <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rPr>
              <a:t>目录</a:t>
            </a:r>
            <a:endPar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endParaRPr>
          </a:p>
        </p:txBody>
      </p:sp>
      <p:grpSp>
        <p:nvGrpSpPr>
          <p:cNvPr id="50" name="组合 49"/>
          <p:cNvGrpSpPr/>
          <p:nvPr/>
        </p:nvGrpSpPr>
        <p:grpSpPr>
          <a:xfrm>
            <a:off x="3816350" y="1268095"/>
            <a:ext cx="1381760" cy="106045"/>
            <a:chOff x="2301" y="7416"/>
            <a:chExt cx="3123" cy="240"/>
          </a:xfrm>
          <a:gradFill>
            <a:gsLst>
              <a:gs pos="0">
                <a:srgbClr val="5C11CD"/>
              </a:gs>
              <a:gs pos="100000">
                <a:srgbClr val="792BED"/>
              </a:gs>
            </a:gsLst>
            <a:lin ang="5400000" scaled="0"/>
          </a:gradFill>
        </p:grpSpPr>
        <p:sp>
          <p:nvSpPr>
            <p:cNvPr id="51"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2"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3"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4"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6"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grpSp>
        <p:nvGrpSpPr>
          <p:cNvPr id="66" name="组合 65"/>
          <p:cNvGrpSpPr/>
          <p:nvPr/>
        </p:nvGrpSpPr>
        <p:grpSpPr>
          <a:xfrm flipH="1">
            <a:off x="7131050" y="1273810"/>
            <a:ext cx="1381760" cy="106045"/>
            <a:chOff x="2301" y="7416"/>
            <a:chExt cx="3123" cy="240"/>
          </a:xfrm>
          <a:gradFill>
            <a:gsLst>
              <a:gs pos="0">
                <a:srgbClr val="5C11CD"/>
              </a:gs>
              <a:gs pos="100000">
                <a:srgbClr val="792BED"/>
              </a:gs>
            </a:gsLst>
            <a:lin ang="5400000" scaled="0"/>
          </a:gradFill>
        </p:grpSpPr>
        <p:sp>
          <p:nvSpPr>
            <p:cNvPr id="68"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69"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0"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1"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2"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pic>
        <p:nvPicPr>
          <p:cNvPr id="67"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3" name="图形" descr="043be5165d6eadfdfd7264d80d616e83564af"/>
          <p:cNvPicPr>
            <a:picLocks noChangeAspect="1"/>
          </p:cNvPicPr>
          <p:nvPr/>
        </p:nvPicPr>
        <p:blipFill rotWithShape="1">
          <a:blip r:embed="rId2"/>
          <a:srcRect l="49245" t="2929" r="27901" b="77597"/>
          <a:stretch>
            <a:fillRect/>
          </a:stretch>
        </p:blipFill>
        <p:spPr>
          <a:xfrm>
            <a:off x="533416" y="476048"/>
            <a:ext cx="2194561" cy="13355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80" y="2471420"/>
            <a:ext cx="6922135"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职业规划</a:t>
            </a:r>
            <a:r>
              <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rPr>
              <a:t>之</a:t>
            </a:r>
            <a:endParaRPr lang="en-US" altLang="zh-CN"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a:p>
            <a:pPr algn="ctr"/>
            <a:r>
              <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rPr>
              <a:t>学业规划</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任务三</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3420903"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一、学业规划的影响</a:t>
            </a:r>
            <a:endParaRPr lang="zh-CN" altLang="en-US" sz="2400" b="1" dirty="0">
              <a:latin typeface="+mj-ea"/>
              <a:ea typeface="+mj-ea"/>
            </a:endParaRPr>
          </a:p>
        </p:txBody>
      </p:sp>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 name="矩形: 圆角 5"/>
          <p:cNvSpPr/>
          <p:nvPr/>
        </p:nvSpPr>
        <p:spPr>
          <a:xfrm>
            <a:off x="4404438" y="1279157"/>
            <a:ext cx="260275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（一）专业学习</a:t>
            </a:r>
            <a:endParaRPr lang="zh-CN" altLang="en-US" sz="2400" b="1" dirty="0">
              <a:latin typeface="+mj-ea"/>
              <a:ea typeface="+mj-ea"/>
            </a:endParaRPr>
          </a:p>
        </p:txBody>
      </p:sp>
      <p:sp>
        <p:nvSpPr>
          <p:cNvPr id="2" name="矩形 1"/>
          <p:cNvSpPr/>
          <p:nvPr/>
        </p:nvSpPr>
        <p:spPr>
          <a:xfrm>
            <a:off x="898875" y="3045623"/>
            <a:ext cx="4691437" cy="1048172"/>
          </a:xfrm>
          <a:prstGeom prst="rect">
            <a:avLst/>
          </a:prstGeom>
        </p:spPr>
        <p:txBody>
          <a:bodyPr wrap="square">
            <a:spAutoFit/>
          </a:bodyPr>
          <a:lstStyle/>
          <a:p>
            <a:pPr>
              <a:lnSpc>
                <a:spcPct val="150000"/>
              </a:lnSpc>
            </a:pPr>
            <a:r>
              <a:rPr lang="zh-CN" altLang="en-US" sz="2200" dirty="0">
                <a:solidFill>
                  <a:srgbClr val="231F20"/>
                </a:solidFill>
                <a:latin typeface="+mj-ea"/>
                <a:ea typeface="+mj-ea"/>
              </a:rPr>
              <a:t>       专业学习是大学生学业的核心与根本，紧密关联着未来职业走向。</a:t>
            </a:r>
            <a:endParaRPr lang="zh-CN" altLang="en-US" sz="2200" dirty="0">
              <a:latin typeface="+mj-ea"/>
              <a:ea typeface="+mj-ea"/>
            </a:endParaRPr>
          </a:p>
        </p:txBody>
      </p:sp>
      <p:pic>
        <p:nvPicPr>
          <p:cNvPr id="5" name="图片 4"/>
          <p:cNvPicPr>
            <a:picLocks noChangeAspect="1"/>
          </p:cNvPicPr>
          <p:nvPr/>
        </p:nvPicPr>
        <p:blipFill>
          <a:blip r:embed="rId1"/>
          <a:stretch>
            <a:fillRect/>
          </a:stretch>
        </p:blipFill>
        <p:spPr>
          <a:xfrm>
            <a:off x="5069977" y="2088683"/>
            <a:ext cx="6775313"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8" name="矩形: 圆角 7"/>
          <p:cNvSpPr/>
          <p:nvPr/>
        </p:nvSpPr>
        <p:spPr>
          <a:xfrm>
            <a:off x="737211" y="1279157"/>
            <a:ext cx="264125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（二）职业抉择</a:t>
            </a:r>
            <a:endParaRPr lang="zh-CN" altLang="en-US" sz="2400" b="1" dirty="0">
              <a:latin typeface="+mj-ea"/>
              <a:ea typeface="+mj-ea"/>
            </a:endParaRPr>
          </a:p>
        </p:txBody>
      </p:sp>
      <p:sp>
        <p:nvSpPr>
          <p:cNvPr id="3" name="矩形 2"/>
          <p:cNvSpPr/>
          <p:nvPr/>
        </p:nvSpPr>
        <p:spPr>
          <a:xfrm>
            <a:off x="737211" y="2670578"/>
            <a:ext cx="4676637" cy="2571666"/>
          </a:xfrm>
          <a:prstGeom prst="rect">
            <a:avLst/>
          </a:prstGeom>
        </p:spPr>
        <p:txBody>
          <a:bodyPr wrap="square">
            <a:spAutoFit/>
          </a:bodyPr>
          <a:lstStyle/>
          <a:p>
            <a:pPr>
              <a:lnSpc>
                <a:spcPct val="150000"/>
              </a:lnSpc>
            </a:pPr>
            <a:r>
              <a:rPr lang="zh-CN" altLang="en-US" sz="2200" dirty="0">
                <a:solidFill>
                  <a:srgbClr val="231F20"/>
                </a:solidFill>
                <a:latin typeface="+mj-ea"/>
                <a:ea typeface="+mj-ea"/>
              </a:rPr>
              <a:t>       大部分学生接受高等教育的最终目的是谋得一份心仪的工作，学生的学业内容、质量、方向在很大程度上决定了将来的职业发展方向和发展空间。</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5437860" y="1796411"/>
            <a:ext cx="6016929"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8" name="矩形: 圆角 7"/>
          <p:cNvSpPr/>
          <p:nvPr/>
        </p:nvSpPr>
        <p:spPr>
          <a:xfrm>
            <a:off x="737211" y="1279157"/>
            <a:ext cx="264125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（三）求职就业</a:t>
            </a:r>
            <a:endParaRPr lang="zh-CN" altLang="en-US" sz="2400" b="1" dirty="0">
              <a:latin typeface="+mj-ea"/>
              <a:ea typeface="+mj-ea"/>
            </a:endParaRPr>
          </a:p>
        </p:txBody>
      </p:sp>
      <p:sp>
        <p:nvSpPr>
          <p:cNvPr id="3" name="矩形 2"/>
          <p:cNvSpPr/>
          <p:nvPr/>
        </p:nvSpPr>
        <p:spPr>
          <a:xfrm>
            <a:off x="737211" y="2924493"/>
            <a:ext cx="4676637" cy="2063835"/>
          </a:xfrm>
          <a:prstGeom prst="rect">
            <a:avLst/>
          </a:prstGeom>
        </p:spPr>
        <p:txBody>
          <a:bodyPr wrap="square">
            <a:spAutoFit/>
          </a:bodyPr>
          <a:lstStyle/>
          <a:p>
            <a:pPr>
              <a:lnSpc>
                <a:spcPct val="150000"/>
              </a:lnSpc>
            </a:pPr>
            <a:r>
              <a:rPr lang="zh-CN" altLang="en-US" sz="2200" dirty="0">
                <a:latin typeface="+mj-ea"/>
                <a:ea typeface="+mj-ea"/>
              </a:rPr>
              <a:t>       大学生的学业直接左右其未来的就业方向和就业层次，而就业则如同精准的风向标，反向指引着学业学习的重点与路径。</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5437860" y="1796411"/>
            <a:ext cx="6016929"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8" name="矩形: 圆角 7"/>
          <p:cNvSpPr/>
          <p:nvPr/>
        </p:nvSpPr>
        <p:spPr>
          <a:xfrm>
            <a:off x="737211" y="1279157"/>
            <a:ext cx="264125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（四）事业蓝图</a:t>
            </a:r>
            <a:endParaRPr lang="zh-CN" altLang="en-US" sz="2400" b="1" dirty="0">
              <a:latin typeface="+mj-ea"/>
              <a:ea typeface="+mj-ea"/>
            </a:endParaRPr>
          </a:p>
        </p:txBody>
      </p:sp>
      <p:sp>
        <p:nvSpPr>
          <p:cNvPr id="3" name="矩形 2"/>
          <p:cNvSpPr/>
          <p:nvPr/>
        </p:nvSpPr>
        <p:spPr>
          <a:xfrm>
            <a:off x="737211" y="3178409"/>
            <a:ext cx="4676637" cy="1556003"/>
          </a:xfrm>
          <a:prstGeom prst="rect">
            <a:avLst/>
          </a:prstGeom>
        </p:spPr>
        <p:txBody>
          <a:bodyPr wrap="square">
            <a:spAutoFit/>
          </a:bodyPr>
          <a:lstStyle/>
          <a:p>
            <a:pPr>
              <a:lnSpc>
                <a:spcPct val="150000"/>
              </a:lnSpc>
            </a:pPr>
            <a:r>
              <a:rPr lang="zh-CN" altLang="en-US" sz="2200" dirty="0">
                <a:latin typeface="+mj-ea"/>
                <a:ea typeface="+mj-ea"/>
              </a:rPr>
              <a:t>       事业是实现自我价值和社会价值的道路，是收获个人幸福和人生价值的必由之路。</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5437860" y="1796411"/>
            <a:ext cx="6016929"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3420903"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二、学业规划</a:t>
            </a:r>
            <a:r>
              <a:rPr lang="en-US" altLang="zh-CN" sz="2400" b="1" dirty="0">
                <a:latin typeface="+mj-ea"/>
                <a:ea typeface="+mj-ea"/>
              </a:rPr>
              <a:t>——</a:t>
            </a:r>
            <a:r>
              <a:rPr lang="zh-CN" altLang="en-US" sz="2400" b="1" dirty="0">
                <a:latin typeface="+mj-ea"/>
                <a:ea typeface="+mj-ea"/>
              </a:rPr>
              <a:t>升学</a:t>
            </a:r>
            <a:endParaRPr lang="zh-CN" altLang="en-US" sz="2400" b="1" dirty="0">
              <a:latin typeface="+mj-ea"/>
              <a:ea typeface="+mj-ea"/>
            </a:endParaRPr>
          </a:p>
        </p:txBody>
      </p:sp>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 name="矩形: 圆角 5"/>
          <p:cNvSpPr/>
          <p:nvPr/>
        </p:nvSpPr>
        <p:spPr>
          <a:xfrm>
            <a:off x="4404438" y="1279157"/>
            <a:ext cx="260275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（一）升学动机</a:t>
            </a:r>
            <a:endParaRPr lang="en-US" altLang="zh-CN" sz="2400" b="1" dirty="0">
              <a:latin typeface="+mj-ea"/>
              <a:ea typeface="+mj-ea"/>
            </a:endParaRPr>
          </a:p>
        </p:txBody>
      </p:sp>
      <p:sp>
        <p:nvSpPr>
          <p:cNvPr id="2" name="矩形 1"/>
          <p:cNvSpPr/>
          <p:nvPr/>
        </p:nvSpPr>
        <p:spPr>
          <a:xfrm>
            <a:off x="933909" y="2035271"/>
            <a:ext cx="10324182" cy="4198201"/>
          </a:xfrm>
          <a:prstGeom prst="rect">
            <a:avLst/>
          </a:prstGeom>
        </p:spPr>
        <p:txBody>
          <a:bodyPr wrap="square">
            <a:spAutoFit/>
          </a:bodyPr>
          <a:lstStyle/>
          <a:p>
            <a:pPr>
              <a:lnSpc>
                <a:spcPct val="150000"/>
              </a:lnSpc>
            </a:pPr>
            <a:r>
              <a:rPr lang="zh-CN" altLang="en-US" sz="2000" b="1" dirty="0">
                <a:solidFill>
                  <a:srgbClr val="E94977"/>
                </a:solidFill>
              </a:rPr>
              <a:t>（</a:t>
            </a:r>
            <a:r>
              <a:rPr lang="en-US" altLang="zh-CN" sz="2000" b="1" dirty="0">
                <a:solidFill>
                  <a:srgbClr val="E94977"/>
                </a:solidFill>
              </a:rPr>
              <a:t>1</a:t>
            </a:r>
            <a:r>
              <a:rPr lang="zh-CN" altLang="en-US" sz="2000" b="1" dirty="0">
                <a:solidFill>
                  <a:srgbClr val="E94977"/>
                </a:solidFill>
              </a:rPr>
              <a:t>）学术追求：</a:t>
            </a:r>
            <a:r>
              <a:rPr lang="zh-CN" altLang="en-US" sz="2000" dirty="0"/>
              <a:t>通过在校期间的学习，学生对于探索自然世界或者剖析人文社会科学有了浓厚的兴趣，希望通过升学继续在学术方面有所建树。 </a:t>
            </a:r>
            <a:endParaRPr lang="zh-CN" altLang="en-US" sz="2000" dirty="0"/>
          </a:p>
          <a:p>
            <a:pPr>
              <a:lnSpc>
                <a:spcPct val="150000"/>
              </a:lnSpc>
            </a:pPr>
            <a:r>
              <a:rPr lang="zh-CN" altLang="en-US" sz="2000" b="1" dirty="0">
                <a:solidFill>
                  <a:srgbClr val="E94977"/>
                </a:solidFill>
              </a:rPr>
              <a:t>（</a:t>
            </a:r>
            <a:r>
              <a:rPr lang="en-US" altLang="zh-CN" sz="2000" b="1" dirty="0">
                <a:solidFill>
                  <a:srgbClr val="E94977"/>
                </a:solidFill>
              </a:rPr>
              <a:t>2</a:t>
            </a:r>
            <a:r>
              <a:rPr lang="zh-CN" altLang="en-US" sz="2000" b="1" dirty="0">
                <a:solidFill>
                  <a:srgbClr val="E94977"/>
                </a:solidFill>
              </a:rPr>
              <a:t>）暂缓就业：</a:t>
            </a:r>
            <a:r>
              <a:rPr lang="zh-CN" altLang="en-US" sz="2000" dirty="0"/>
              <a:t>学生对于未来发展方向比较迷茫，或者依然想继续校园生活，选择升学，以便暂时不面对就业问题。 </a:t>
            </a:r>
            <a:endParaRPr lang="zh-CN" altLang="en-US" sz="2000" dirty="0"/>
          </a:p>
          <a:p>
            <a:pPr>
              <a:lnSpc>
                <a:spcPct val="150000"/>
              </a:lnSpc>
            </a:pPr>
            <a:r>
              <a:rPr lang="zh-CN" altLang="en-US" sz="2000" b="1" dirty="0">
                <a:solidFill>
                  <a:srgbClr val="E94977"/>
                </a:solidFill>
              </a:rPr>
              <a:t>（</a:t>
            </a:r>
            <a:r>
              <a:rPr lang="en-US" altLang="zh-CN" sz="2000" b="1" dirty="0">
                <a:solidFill>
                  <a:srgbClr val="E94977"/>
                </a:solidFill>
              </a:rPr>
              <a:t>3</a:t>
            </a:r>
            <a:r>
              <a:rPr lang="zh-CN" altLang="en-US" sz="2000" b="1" dirty="0">
                <a:solidFill>
                  <a:srgbClr val="E94977"/>
                </a:solidFill>
              </a:rPr>
              <a:t>）改换专业：</a:t>
            </a:r>
            <a:r>
              <a:rPr lang="zh-CN" altLang="en-US" sz="2000" dirty="0"/>
              <a:t>学生对自己原有专业不感兴趣，或者认为原有专业就业空间不大，希望通过继续升学深造获得重新选择专业的机会。 </a:t>
            </a:r>
            <a:endParaRPr lang="zh-CN" altLang="en-US" sz="2000" dirty="0"/>
          </a:p>
          <a:p>
            <a:pPr>
              <a:lnSpc>
                <a:spcPct val="150000"/>
              </a:lnSpc>
            </a:pPr>
            <a:r>
              <a:rPr lang="zh-CN" altLang="en-US" sz="2000" b="1" dirty="0">
                <a:solidFill>
                  <a:srgbClr val="E94977"/>
                </a:solidFill>
              </a:rPr>
              <a:t>（</a:t>
            </a:r>
            <a:r>
              <a:rPr lang="en-US" altLang="zh-CN" sz="2000" b="1" dirty="0">
                <a:solidFill>
                  <a:srgbClr val="E94977"/>
                </a:solidFill>
              </a:rPr>
              <a:t>4</a:t>
            </a:r>
            <a:r>
              <a:rPr lang="zh-CN" altLang="en-US" sz="2000" b="1" dirty="0">
                <a:solidFill>
                  <a:srgbClr val="E94977"/>
                </a:solidFill>
              </a:rPr>
              <a:t>）提升竞争力：</a:t>
            </a:r>
            <a:r>
              <a:rPr lang="zh-CN" altLang="en-US" sz="2000" dirty="0"/>
              <a:t>为了将来在就业市场更有竞争力，学生希望通过升学获得更高的学历和更强的专业能力。 </a:t>
            </a:r>
            <a:endParaRPr lang="zh-CN" altLang="en-US" sz="2000" dirty="0"/>
          </a:p>
          <a:p>
            <a:pPr>
              <a:lnSpc>
                <a:spcPct val="150000"/>
              </a:lnSpc>
            </a:pPr>
            <a:r>
              <a:rPr lang="zh-CN" altLang="en-US" sz="2000" b="1" dirty="0">
                <a:solidFill>
                  <a:srgbClr val="E94977"/>
                </a:solidFill>
              </a:rPr>
              <a:t>（</a:t>
            </a:r>
            <a:r>
              <a:rPr lang="en-US" altLang="zh-CN" sz="2000" b="1" dirty="0">
                <a:solidFill>
                  <a:srgbClr val="E94977"/>
                </a:solidFill>
              </a:rPr>
              <a:t>5</a:t>
            </a:r>
            <a:r>
              <a:rPr lang="zh-CN" altLang="en-US" sz="2000" b="1" dirty="0">
                <a:solidFill>
                  <a:srgbClr val="E94977"/>
                </a:solidFill>
              </a:rPr>
              <a:t>）学历情结：</a:t>
            </a:r>
            <a:r>
              <a:rPr lang="zh-CN" altLang="en-US" sz="2000" dirty="0"/>
              <a:t>为了提升自己的学历，满足自己、家人、朋友对于学历的期待。</a:t>
            </a:r>
            <a:endParaRPr lang="zh-CN" altLang="en-US" sz="20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12" name="矩形 11"/>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职业规划之学业规划</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7" name="矩形: 圆角 6"/>
          <p:cNvSpPr/>
          <p:nvPr/>
        </p:nvSpPr>
        <p:spPr>
          <a:xfrm>
            <a:off x="737211" y="1279157"/>
            <a:ext cx="305514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（二）统招专升本</a:t>
            </a:r>
            <a:endParaRPr lang="zh-CN" altLang="en-US" sz="2400" b="1" dirty="0">
              <a:latin typeface="+mj-ea"/>
              <a:ea typeface="+mj-ea"/>
            </a:endParaRPr>
          </a:p>
        </p:txBody>
      </p:sp>
      <p:pic>
        <p:nvPicPr>
          <p:cNvPr id="3" name="图片 2"/>
          <p:cNvPicPr>
            <a:picLocks noChangeAspect="1"/>
          </p:cNvPicPr>
          <p:nvPr/>
        </p:nvPicPr>
        <p:blipFill>
          <a:blip r:embed="rId1"/>
          <a:stretch>
            <a:fillRect/>
          </a:stretch>
        </p:blipFill>
        <p:spPr>
          <a:xfrm>
            <a:off x="737211" y="2312405"/>
            <a:ext cx="7605633" cy="3600000"/>
          </a:xfrm>
          <a:prstGeom prst="rect">
            <a:avLst/>
          </a:prstGeom>
          <a:ln>
            <a:noFill/>
          </a:ln>
          <a:effectLst>
            <a:softEdge rad="112500"/>
          </a:effectLst>
        </p:spPr>
      </p:pic>
      <p:sp>
        <p:nvSpPr>
          <p:cNvPr id="5" name="矩形 4"/>
          <p:cNvSpPr/>
          <p:nvPr/>
        </p:nvSpPr>
        <p:spPr>
          <a:xfrm>
            <a:off x="8786109" y="3080487"/>
            <a:ext cx="2668680"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对于大专生而言，升学目标是接受本科教育，获得本科学历。</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tags/tag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commondata" val="eyJoZGlkIjoiZDViMmYwYjBhZWE5ZmE1MmEzNzQ3ODgxY2NjNjIyNTcifQ=="/>
</p:tagLst>
</file>

<file path=ppt/tags/tag2.xml><?xml version="1.0" encoding="utf-8"?>
<p:tagLst xmlns:p="http://schemas.openxmlformats.org/presentationml/2006/main">
  <p:tag name="KSO_WM_BEAUTIFY_FLAG" val="#wm#"/>
  <p:tag name="KSO_WM_TEMPLATE_CATEGORY" val="custom"/>
  <p:tag name="KSO_WM_TEMPLATE_INDEX" val="20205081"/>
</p:tagLst>
</file>

<file path=ppt/tags/tag3.xml><?xml version="1.0" encoding="utf-8"?>
<p:tagLst xmlns:p="http://schemas.openxmlformats.org/presentationml/2006/main">
  <p:tag name="KSO_WM_BEAUTIFY_FLAG" val="#wm#"/>
  <p:tag name="KSO_WM_TEMPLATE_CATEGORY" val="custom"/>
  <p:tag name="KSO_WM_TEMPLATE_INDEX" val="20205081"/>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1462</Words>
  <Application>WPS 演示</Application>
  <PresentationFormat>宽屏</PresentationFormat>
  <Paragraphs>139</Paragraphs>
  <Slides>16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16</vt:i4>
      </vt:variant>
    </vt:vector>
  </HeadingPairs>
  <TitlesOfParts>
    <vt:vector size="29" baseType="lpstr">
      <vt:lpstr>Arial</vt:lpstr>
      <vt:lpstr>宋体</vt:lpstr>
      <vt:lpstr>Wingdings</vt:lpstr>
      <vt:lpstr>字魂58号-创中黑</vt:lpstr>
      <vt:lpstr>黑体</vt:lpstr>
      <vt:lpstr>思源黑体 CN Normal</vt:lpstr>
      <vt:lpstr>字魂联盟综艺体</vt:lpstr>
      <vt:lpstr>Times New Roman</vt:lpstr>
      <vt:lpstr>思源黑体 CN Bold</vt:lpstr>
      <vt:lpstr>Calibri</vt:lpstr>
      <vt:lpstr>微软雅黑</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陆文佳</cp:lastModifiedBy>
  <cp:revision>45</cp:revision>
  <dcterms:created xsi:type="dcterms:W3CDTF">2023-08-09T12:44:00Z</dcterms:created>
  <dcterms:modified xsi:type="dcterms:W3CDTF">2025-09-25T02:33:38Z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6D4A9CC492504426ADB674650BAEF93B_13</vt:lpwstr>
  </property>
</Properties>
</file>